
<file path=[Content_Types].xml><?xml version="1.0" encoding="utf-8"?>
<Types xmlns="http://schemas.openxmlformats.org/package/2006/content-types"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66" r:id="rId2"/>
    <p:sldId id="271" r:id="rId3"/>
    <p:sldId id="272" r:id="rId4"/>
    <p:sldId id="273" r:id="rId5"/>
    <p:sldId id="269" r:id="rId6"/>
    <p:sldId id="258" r:id="rId7"/>
    <p:sldId id="264" r:id="rId8"/>
    <p:sldId id="275" r:id="rId9"/>
    <p:sldId id="274" r:id="rId10"/>
    <p:sldId id="265" r:id="rId11"/>
    <p:sldId id="260" r:id="rId12"/>
    <p:sldId id="263" r:id="rId13"/>
    <p:sldId id="261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A2D2177-E4F1-4EAD-90D4-B79C159315E3}" type="datetimeFigureOut">
              <a:rPr lang="ru-RU" smtClean="0"/>
              <a:pPr/>
              <a:t>29.01.2014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07AF5AF-33E7-4321-9272-8E45D073074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485279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7AF5AF-33E7-4321-9272-8E45D0730742}" type="slidenum">
              <a:rPr lang="ru-RU" smtClean="0"/>
              <a:pPr/>
              <a:t>6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ED03B4-A264-475E-9A53-4A2ECBFF55DB}" type="datetimeFigureOut">
              <a:rPr lang="ru-RU" smtClean="0"/>
              <a:pPr/>
              <a:t>29.01.2014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B2831E-5C54-41B2-9C9B-30AAB06DF79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844458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ED03B4-A264-475E-9A53-4A2ECBFF55DB}" type="datetimeFigureOut">
              <a:rPr lang="ru-RU" smtClean="0"/>
              <a:pPr/>
              <a:t>29.01.2014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B2831E-5C54-41B2-9C9B-30AAB06DF79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534729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ED03B4-A264-475E-9A53-4A2ECBFF55DB}" type="datetimeFigureOut">
              <a:rPr lang="ru-RU" smtClean="0"/>
              <a:pPr/>
              <a:t>29.01.2014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B2831E-5C54-41B2-9C9B-30AAB06DF79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916460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ED03B4-A264-475E-9A53-4A2ECBFF55DB}" type="datetimeFigureOut">
              <a:rPr lang="ru-RU" smtClean="0"/>
              <a:pPr/>
              <a:t>29.01.2014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B2831E-5C54-41B2-9C9B-30AAB06DF79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974640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ED03B4-A264-475E-9A53-4A2ECBFF55DB}" type="datetimeFigureOut">
              <a:rPr lang="ru-RU" smtClean="0"/>
              <a:pPr/>
              <a:t>29.01.2014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B2831E-5C54-41B2-9C9B-30AAB06DF79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952265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ED03B4-A264-475E-9A53-4A2ECBFF55DB}" type="datetimeFigureOut">
              <a:rPr lang="ru-RU" smtClean="0"/>
              <a:pPr/>
              <a:t>29.01.2014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B2831E-5C54-41B2-9C9B-30AAB06DF79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378019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ED03B4-A264-475E-9A53-4A2ECBFF55DB}" type="datetimeFigureOut">
              <a:rPr lang="ru-RU" smtClean="0"/>
              <a:pPr/>
              <a:t>29.01.2014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B2831E-5C54-41B2-9C9B-30AAB06DF79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043732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ED03B4-A264-475E-9A53-4A2ECBFF55DB}" type="datetimeFigureOut">
              <a:rPr lang="ru-RU" smtClean="0"/>
              <a:pPr/>
              <a:t>29.01.2014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B2831E-5C54-41B2-9C9B-30AAB06DF79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433354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ED03B4-A264-475E-9A53-4A2ECBFF55DB}" type="datetimeFigureOut">
              <a:rPr lang="ru-RU" smtClean="0"/>
              <a:pPr/>
              <a:t>29.01.2014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B2831E-5C54-41B2-9C9B-30AAB06DF79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061525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ED03B4-A264-475E-9A53-4A2ECBFF55DB}" type="datetimeFigureOut">
              <a:rPr lang="ru-RU" smtClean="0"/>
              <a:pPr/>
              <a:t>29.01.2014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B2831E-5C54-41B2-9C9B-30AAB06DF79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902245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ED03B4-A264-475E-9A53-4A2ECBFF55DB}" type="datetimeFigureOut">
              <a:rPr lang="ru-RU" smtClean="0"/>
              <a:pPr/>
              <a:t>29.01.2014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B2831E-5C54-41B2-9C9B-30AAB06DF79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97391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ED03B4-A264-475E-9A53-4A2ECBFF55DB}" type="datetimeFigureOut">
              <a:rPr lang="ru-RU" smtClean="0"/>
              <a:pPr/>
              <a:t>29.01.2014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B2831E-5C54-41B2-9C9B-30AAB06DF79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335716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1556792"/>
            <a:ext cx="8496944" cy="4608512"/>
          </a:xfrm>
        </p:spPr>
        <p:txBody>
          <a:bodyPr>
            <a:normAutofit fontScale="77500" lnSpcReduction="20000"/>
          </a:bodyPr>
          <a:lstStyle/>
          <a:p>
            <a:pPr marL="0" indent="0" algn="ctr">
              <a:buNone/>
            </a:pPr>
            <a:r>
              <a:rPr lang="ru-RU" sz="9000" b="1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Мінсіз</a:t>
            </a:r>
            <a:r>
              <a:rPr lang="ru-RU" sz="90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9000" b="1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оқушының</a:t>
            </a:r>
            <a:r>
              <a:rPr lang="ru-RU" sz="90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9000" b="1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бойындағы</a:t>
            </a:r>
            <a:r>
              <a:rPr lang="ru-RU" sz="90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9000" b="1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тұлғалық</a:t>
            </a:r>
            <a:r>
              <a:rPr lang="ru-RU" sz="90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9000" b="1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қасиеттерді</a:t>
            </a:r>
            <a:r>
              <a:rPr lang="ru-RU" sz="90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9000" b="1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дамыту</a:t>
            </a:r>
            <a:r>
              <a:rPr lang="ru-RU" sz="90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9000" b="1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жолдары</a:t>
            </a:r>
            <a:endParaRPr lang="ru-RU" sz="9000" b="1" dirty="0" smtClean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450572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214422"/>
          </a:xfrm>
        </p:spPr>
        <p:txBody>
          <a:bodyPr>
            <a:normAutofit fontScale="90000"/>
          </a:bodyPr>
          <a:lstStyle/>
          <a:p>
            <a:r>
              <a:rPr lang="ru-RU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Біз</a:t>
            </a:r>
            <a:r>
              <a:rPr lang="ru-RU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оқушылардың</a:t>
            </a:r>
            <a:r>
              <a:rPr lang="ru-RU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қызығушылығын</a:t>
            </a:r>
            <a:r>
              <a:rPr lang="ru-RU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қалай</a:t>
            </a:r>
            <a:r>
              <a:rPr lang="ru-RU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арттырамыз</a:t>
            </a:r>
            <a:r>
              <a:rPr lang="ru-RU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:</a:t>
            </a:r>
            <a:endParaRPr lang="ru-RU" sz="4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1285860"/>
            <a:ext cx="8892480" cy="5572140"/>
          </a:xfrm>
        </p:spPr>
        <p:txBody>
          <a:bodyPr>
            <a:noAutofit/>
          </a:bodyPr>
          <a:lstStyle/>
          <a:p>
            <a:pPr lvl="0" algn="just"/>
            <a:r>
              <a:rPr lang="ru-RU" sz="27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Бастапқы кезеңде кері</a:t>
            </a:r>
            <a:r>
              <a:rPr lang="ru-RU" sz="2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7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байланыста</a:t>
            </a:r>
            <a:r>
              <a:rPr lang="ru-RU" sz="2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7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оқушыларды үнемі қолдап, олар</a:t>
            </a:r>
            <a:r>
              <a:rPr lang="ru-RU" sz="2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7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барлығын </a:t>
            </a:r>
            <a:r>
              <a:rPr lang="ru-RU" sz="2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да </a:t>
            </a:r>
            <a:r>
              <a:rPr lang="ru-RU" sz="27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жақсы істей</a:t>
            </a:r>
            <a:r>
              <a:rPr lang="ru-RU" sz="2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7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алады</a:t>
            </a:r>
            <a:r>
              <a:rPr lang="ru-RU" sz="2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7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деген</a:t>
            </a:r>
            <a:r>
              <a:rPr lang="ru-RU" sz="2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7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сенім</a:t>
            </a:r>
            <a:r>
              <a:rPr lang="ru-RU" sz="2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арту.</a:t>
            </a:r>
          </a:p>
          <a:p>
            <a:pPr lvl="0" algn="just"/>
            <a:r>
              <a:rPr lang="ru-RU" sz="27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Тым</a:t>
            </a:r>
            <a:r>
              <a:rPr lang="ru-RU" sz="27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7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жеңіл</a:t>
            </a:r>
            <a:r>
              <a:rPr lang="ru-RU" sz="27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7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немесе</a:t>
            </a:r>
            <a:r>
              <a:rPr lang="ru-RU" sz="27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7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тым</a:t>
            </a:r>
            <a:r>
              <a:rPr lang="ru-RU" sz="27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7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қиын</a:t>
            </a:r>
            <a:r>
              <a:rPr lang="ru-RU" sz="27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7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тапсырмаларды</a:t>
            </a:r>
            <a:r>
              <a:rPr lang="ru-RU" sz="27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7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орындауда</a:t>
            </a:r>
            <a:r>
              <a:rPr lang="ru-RU" sz="27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7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оқушыларға</a:t>
            </a:r>
            <a:r>
              <a:rPr lang="ru-RU" sz="27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7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табысқа</a:t>
            </a:r>
            <a:r>
              <a:rPr lang="ru-RU" sz="27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7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жетуге</a:t>
            </a:r>
            <a:r>
              <a:rPr lang="ru-RU" sz="27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7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мүмкіндік</a:t>
            </a:r>
            <a:r>
              <a:rPr lang="ru-RU" sz="27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беру. </a:t>
            </a:r>
          </a:p>
          <a:p>
            <a:pPr lvl="0" algn="just"/>
            <a:r>
              <a:rPr lang="ru-RU" sz="2700" b="1" dirty="0" err="1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Материалдардан</a:t>
            </a:r>
            <a:r>
              <a:rPr lang="ru-RU" sz="2700" b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700" b="1" dirty="0" err="1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оқушылардың</a:t>
            </a:r>
            <a:r>
              <a:rPr lang="ru-RU" sz="2700" b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700" b="1" dirty="0" err="1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өздері</a:t>
            </a:r>
            <a:r>
              <a:rPr lang="ru-RU" sz="2700" b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700" b="1" dirty="0" err="1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үшін</a:t>
            </a:r>
            <a:r>
              <a:rPr lang="ru-RU" sz="2700" b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700" b="1" dirty="0" err="1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маңызды</a:t>
            </a:r>
            <a:r>
              <a:rPr lang="ru-RU" sz="2700" b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700" b="1" dirty="0" err="1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және</a:t>
            </a:r>
            <a:r>
              <a:rPr lang="ru-RU" sz="2700" b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700" b="1" dirty="0" err="1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құнды</a:t>
            </a:r>
            <a:r>
              <a:rPr lang="ru-RU" sz="2700" b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700" b="1" dirty="0" err="1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жерлерін</a:t>
            </a:r>
            <a:r>
              <a:rPr lang="ru-RU" sz="2700" b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700" b="1" dirty="0" err="1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табуға</a:t>
            </a:r>
            <a:r>
              <a:rPr lang="ru-RU" sz="2700" b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700" b="1" dirty="0" err="1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көмектесу</a:t>
            </a:r>
            <a:r>
              <a:rPr lang="ru-RU" sz="2700" b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 algn="just"/>
            <a:r>
              <a:rPr lang="ru-RU" sz="2700" b="1" dirty="0" err="1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Сыныпта</a:t>
            </a:r>
            <a:r>
              <a:rPr lang="ru-RU" sz="2700" b="1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700" b="1" dirty="0" err="1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ашық және мейірімді</a:t>
            </a:r>
            <a:r>
              <a:rPr lang="ru-RU" sz="2700" b="1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700" b="1" dirty="0" err="1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ахуал</a:t>
            </a:r>
            <a:r>
              <a:rPr lang="ru-RU" sz="2700" b="1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700" b="1" dirty="0" err="1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туғызу</a:t>
            </a:r>
            <a:r>
              <a:rPr lang="en-US" sz="2700" b="1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2700" b="1" dirty="0" smtClean="0">
              <a:solidFill>
                <a:schemeClr val="accent3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ru-RU" sz="2700" b="1" dirty="0" err="1" smtClean="0">
                <a:latin typeface="Times New Roman" pitchFamily="18" charset="0"/>
                <a:cs typeface="Times New Roman" pitchFamily="18" charset="0"/>
              </a:rPr>
              <a:t>Оқушыларға білім</a:t>
            </a:r>
            <a:r>
              <a:rPr lang="ru-RU" sz="27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700" b="1" dirty="0" err="1" smtClean="0">
                <a:latin typeface="Times New Roman" pitchFamily="18" charset="0"/>
                <a:cs typeface="Times New Roman" pitchFamily="18" charset="0"/>
              </a:rPr>
              <a:t>алу</a:t>
            </a:r>
            <a:r>
              <a:rPr lang="ru-RU" sz="27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700" b="1" dirty="0" err="1">
                <a:latin typeface="Times New Roman" pitchFamily="18" charset="0"/>
                <a:cs typeface="Times New Roman" pitchFamily="18" charset="0"/>
              </a:rPr>
              <a:t>үдерісінде олардың </a:t>
            </a:r>
            <a:r>
              <a:rPr lang="ru-RU" sz="2700" b="1" dirty="0" err="1" smtClean="0">
                <a:latin typeface="Times New Roman" pitchFamily="18" charset="0"/>
                <a:cs typeface="Times New Roman" pitchFamily="18" charset="0"/>
              </a:rPr>
              <a:t>басты</a:t>
            </a:r>
            <a:r>
              <a:rPr lang="ru-RU" sz="27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700" b="1" dirty="0" err="1" smtClean="0">
                <a:latin typeface="Times New Roman" pitchFamily="18" charset="0"/>
                <a:cs typeface="Times New Roman" pitchFamily="18" charset="0"/>
              </a:rPr>
              <a:t>мүшелері екенін</a:t>
            </a:r>
            <a:r>
              <a:rPr lang="ru-RU" sz="27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700" b="1" dirty="0" err="1" smtClean="0">
                <a:latin typeface="Times New Roman" pitchFamily="18" charset="0"/>
                <a:cs typeface="Times New Roman" pitchFamily="18" charset="0"/>
              </a:rPr>
              <a:t>сезінуге</a:t>
            </a:r>
            <a:r>
              <a:rPr lang="ru-RU" sz="27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700" b="1" dirty="0" err="1" smtClean="0">
                <a:latin typeface="Times New Roman" pitchFamily="18" charset="0"/>
                <a:cs typeface="Times New Roman" pitchFamily="18" charset="0"/>
              </a:rPr>
              <a:t>көмектесу</a:t>
            </a:r>
            <a:r>
              <a:rPr lang="en-US" sz="2700" b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700" b="1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2700" dirty="0"/>
          </a:p>
        </p:txBody>
      </p:sp>
    </p:spTree>
    <p:extLst>
      <p:ext uri="{BB962C8B-B14F-4D97-AF65-F5344CB8AC3E}">
        <p14:creationId xmlns:p14="http://schemas.microsoft.com/office/powerpoint/2010/main" val="35368093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>
            <a:noAutofit/>
          </a:bodyPr>
          <a:lstStyle/>
          <a:p>
            <a:r>
              <a:rPr lang="ru-RU" sz="40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Қолданылатын</a:t>
            </a:r>
            <a:r>
              <a:rPr lang="ru-RU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әдіс</a:t>
            </a:r>
            <a:r>
              <a:rPr lang="ru-RU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ru-RU" sz="40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тәсілдер</a:t>
            </a:r>
            <a:r>
              <a:rPr lang="ru-RU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:</a:t>
            </a:r>
            <a:endParaRPr lang="ru-RU" sz="4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1196752"/>
            <a:ext cx="8892480" cy="5661248"/>
          </a:xfrm>
        </p:spPr>
        <p:txBody>
          <a:bodyPr>
            <a:noAutofit/>
          </a:bodyPr>
          <a:lstStyle/>
          <a:p>
            <a:pPr lvl="0" algn="just"/>
            <a:r>
              <a:rPr lang="ru-RU" sz="4400" dirty="0" err="1" smtClean="0">
                <a:latin typeface="Times New Roman" pitchFamily="18" charset="0"/>
                <a:cs typeface="Times New Roman" pitchFamily="18" charset="0"/>
              </a:rPr>
              <a:t>Мұғалімнің</a:t>
            </a: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400" dirty="0" err="1" smtClean="0">
                <a:latin typeface="Times New Roman" pitchFamily="18" charset="0"/>
                <a:cs typeface="Times New Roman" pitchFamily="18" charset="0"/>
              </a:rPr>
              <a:t>қарым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kk-KZ" sz="4400" dirty="0" smtClean="0">
                <a:latin typeface="Times New Roman" pitchFamily="18" charset="0"/>
                <a:cs typeface="Times New Roman" pitchFamily="18" charset="0"/>
              </a:rPr>
              <a:t>қа</a:t>
            </a:r>
            <a:r>
              <a:rPr lang="ru-RU" sz="4400" dirty="0" err="1" smtClean="0">
                <a:latin typeface="Times New Roman" pitchFamily="18" charset="0"/>
                <a:cs typeface="Times New Roman" pitchFamily="18" charset="0"/>
              </a:rPr>
              <a:t>тынасы</a:t>
            </a:r>
            <a:endParaRPr lang="ru-RU" sz="4400" strike="sngStrike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4400" dirty="0" err="1" smtClean="0">
                <a:latin typeface="Times New Roman" pitchFamily="18" charset="0"/>
                <a:cs typeface="Times New Roman" pitchFamily="18" charset="0"/>
              </a:rPr>
              <a:t>Материалдың</a:t>
            </a: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400" dirty="0" err="1" smtClean="0">
                <a:latin typeface="Times New Roman" pitchFamily="18" charset="0"/>
                <a:cs typeface="Times New Roman" pitchFamily="18" charset="0"/>
              </a:rPr>
              <a:t>өзектілігі</a:t>
            </a:r>
            <a:endParaRPr lang="ru-RU" sz="4400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ru-RU" sz="4400" dirty="0" err="1" smtClean="0">
                <a:latin typeface="Times New Roman" pitchFamily="18" charset="0"/>
                <a:cs typeface="Times New Roman" pitchFamily="18" charset="0"/>
              </a:rPr>
              <a:t>Материалдың</a:t>
            </a: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400" dirty="0" err="1" smtClean="0">
                <a:latin typeface="Times New Roman" pitchFamily="18" charset="0"/>
                <a:cs typeface="Times New Roman" pitchFamily="18" charset="0"/>
              </a:rPr>
              <a:t>күрделілік</a:t>
            </a: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400" dirty="0" err="1" smtClean="0">
                <a:latin typeface="Times New Roman" pitchFamily="18" charset="0"/>
                <a:cs typeface="Times New Roman" pitchFamily="18" charset="0"/>
              </a:rPr>
              <a:t>деңгейі</a:t>
            </a:r>
            <a:endParaRPr lang="ru-RU" sz="4400" dirty="0"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ru-RU" sz="4400" dirty="0" err="1" smtClean="0">
                <a:latin typeface="Times New Roman" pitchFamily="18" charset="0"/>
                <a:cs typeface="Times New Roman" pitchFamily="18" charset="0"/>
              </a:rPr>
              <a:t>Оқушылардың</a:t>
            </a: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400" dirty="0" err="1" smtClean="0">
                <a:latin typeface="Times New Roman" pitchFamily="18" charset="0"/>
                <a:cs typeface="Times New Roman" pitchFamily="18" charset="0"/>
              </a:rPr>
              <a:t>белсенділігі</a:t>
            </a:r>
            <a:endParaRPr lang="ru-RU" sz="4400" dirty="0"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ru-RU" sz="4400" dirty="0" err="1" smtClean="0">
                <a:latin typeface="Times New Roman" pitchFamily="18" charset="0"/>
                <a:cs typeface="Times New Roman" pitchFamily="18" charset="0"/>
              </a:rPr>
              <a:t>Әдістердің</a:t>
            </a: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400" dirty="0" err="1" smtClean="0">
                <a:latin typeface="Times New Roman" pitchFamily="18" charset="0"/>
                <a:cs typeface="Times New Roman" pitchFamily="18" charset="0"/>
              </a:rPr>
              <a:t>әртүрлілігі</a:t>
            </a:r>
            <a:endParaRPr lang="ru-RU" sz="4400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ru-RU" sz="4400" dirty="0" err="1" smtClean="0">
                <a:latin typeface="Times New Roman" pitchFamily="18" charset="0"/>
                <a:cs typeface="Times New Roman" pitchFamily="18" charset="0"/>
              </a:rPr>
              <a:t>Мұғалім </a:t>
            </a: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мен </a:t>
            </a:r>
            <a:r>
              <a:rPr lang="ru-RU" sz="4400" dirty="0" err="1" smtClean="0">
                <a:latin typeface="Times New Roman" pitchFamily="18" charset="0"/>
                <a:cs typeface="Times New Roman" pitchFamily="18" charset="0"/>
              </a:rPr>
              <a:t>оқушының өзара түсіністігі</a:t>
            </a:r>
            <a:endParaRPr lang="ru-RU" sz="4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137422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417638"/>
          </a:xfrm>
        </p:spPr>
        <p:txBody>
          <a:bodyPr>
            <a:normAutofit fontScale="90000"/>
          </a:bodyPr>
          <a:lstStyle/>
          <a:p>
            <a:r>
              <a:rPr lang="ru-RU" b="1" dirty="0" err="1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Оқушының</a:t>
            </a:r>
            <a:r>
              <a:rPr lang="ru-RU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қызығушылығын</a:t>
            </a:r>
            <a:r>
              <a:rPr lang="ru-RU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арттыру</a:t>
            </a:r>
            <a:r>
              <a:rPr lang="ru-RU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үшін</a:t>
            </a:r>
            <a:r>
              <a:rPr lang="ru-RU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біз</a:t>
            </a:r>
            <a:r>
              <a:rPr lang="ru-RU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не </a:t>
            </a:r>
            <a:r>
              <a:rPr lang="ru-RU" b="1" dirty="0" err="1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істеуіміз</a:t>
            </a:r>
            <a:r>
              <a:rPr lang="ru-RU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керек</a:t>
            </a:r>
            <a:r>
              <a:rPr lang="ru-RU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?</a:t>
            </a:r>
            <a:endParaRPr lang="ru-RU" b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1340768"/>
            <a:ext cx="8964488" cy="4896544"/>
          </a:xfrm>
        </p:spPr>
        <p:txBody>
          <a:bodyPr>
            <a:noAutofit/>
          </a:bodyPr>
          <a:lstStyle/>
          <a:p>
            <a:pPr algn="just"/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Оқушының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бар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талаптарын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пайдалану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; </a:t>
            </a:r>
          </a:p>
          <a:p>
            <a:pPr algn="just"/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Оқушыларды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оқытудың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белсенді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мүшелері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ету</a:t>
            </a:r>
            <a:r>
              <a:rPr lang="ru-RU" sz="3400" dirty="0">
                <a:latin typeface="Times New Roman" pitchFamily="18" charset="0"/>
                <a:cs typeface="Times New Roman" pitchFamily="18" charset="0"/>
              </a:rPr>
              <a:t>;</a:t>
            </a:r>
            <a:endParaRPr lang="en-US" sz="34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Оқушылардың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ойлары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мен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пікірлеріне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назар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аудару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және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бағалау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;</a:t>
            </a:r>
            <a:endParaRPr lang="en-US" sz="34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Оқушылардан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жоғары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нақты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нәтижелер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күту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;</a:t>
            </a:r>
            <a:endParaRPr lang="en-US" sz="34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Өз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алдына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қол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жеткізе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алатын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мақсаттарды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қоя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білуге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оқушыларға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dirty="0" err="1">
                <a:latin typeface="Times New Roman" pitchFamily="18" charset="0"/>
                <a:cs typeface="Times New Roman" pitchFamily="18" charset="0"/>
              </a:rPr>
              <a:t>көмектесу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;</a:t>
            </a:r>
            <a:endParaRPr lang="en-US" sz="34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301280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332656"/>
            <a:ext cx="8892480" cy="6525344"/>
          </a:xfrm>
        </p:spPr>
        <p:txBody>
          <a:bodyPr>
            <a:normAutofit lnSpcReduction="10000"/>
          </a:bodyPr>
          <a:lstStyle/>
          <a:p>
            <a:pPr algn="just"/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Оқушының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өзін-өзі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бағалауын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қолдап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бекіту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/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Өз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пәнінің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ынтагері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(энтузиасты) болу;</a:t>
            </a:r>
            <a:endParaRPr lang="en-US" sz="36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Оқушылардың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күшті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жақтарын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дамыту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және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әлсіз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жақтарымен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жұмыс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істеу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; </a:t>
            </a:r>
          </a:p>
          <a:p>
            <a:pPr algn="just"/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Оқыту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әдістерін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өзгерту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;</a:t>
            </a:r>
            <a:endParaRPr lang="en-US" sz="36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Жылдам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және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сындарлы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кері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байланыс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орнату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; </a:t>
            </a:r>
            <a:endParaRPr lang="en-US" sz="36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Теріс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комментарий (негативные комментарии)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бермеу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жай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ғана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одан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да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жігерлі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жұмыс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істеуді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ұсыну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endParaRPr lang="ru-RU" sz="4000" dirty="0"/>
          </a:p>
        </p:txBody>
      </p:sp>
    </p:spTree>
    <p:extLst>
      <p:ext uri="{BB962C8B-B14F-4D97-AF65-F5344CB8AC3E}">
        <p14:creationId xmlns:p14="http://schemas.microsoft.com/office/powerpoint/2010/main" val="1930835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ru-RU" dirty="0"/>
          </a:p>
          <a:p>
            <a:pPr marL="0" indent="0">
              <a:buNone/>
            </a:pPr>
            <a:r>
              <a:rPr lang="ru-RU" dirty="0" err="1" smtClean="0"/>
              <a:t>Мақсаты</a:t>
            </a:r>
            <a:r>
              <a:rPr lang="ru-RU" dirty="0" smtClean="0"/>
              <a:t>: </a:t>
            </a:r>
            <a:r>
              <a:rPr lang="ru-RU" dirty="0" err="1" smtClean="0"/>
              <a:t>Аталған</a:t>
            </a:r>
            <a:r>
              <a:rPr lang="ru-RU" dirty="0" smtClean="0"/>
              <a:t> </a:t>
            </a:r>
            <a:r>
              <a:rPr lang="ru-RU" dirty="0" err="1"/>
              <a:t>жағдайларды</a:t>
            </a:r>
            <a:r>
              <a:rPr lang="ru-RU" dirty="0"/>
              <a:t> </a:t>
            </a:r>
            <a:r>
              <a:rPr lang="ru-RU" dirty="0" err="1"/>
              <a:t>анықтауда</a:t>
            </a:r>
            <a:r>
              <a:rPr lang="ru-RU" dirty="0"/>
              <a:t> </a:t>
            </a:r>
            <a:r>
              <a:rPr lang="ru-RU" dirty="0" err="1"/>
              <a:t>оқытудың</a:t>
            </a:r>
            <a:r>
              <a:rPr lang="ru-RU" dirty="0"/>
              <a:t> </a:t>
            </a:r>
            <a:r>
              <a:rPr lang="ru-RU" dirty="0" err="1"/>
              <a:t>тиісті</a:t>
            </a:r>
            <a:r>
              <a:rPr lang="ru-RU" dirty="0"/>
              <a:t> </a:t>
            </a:r>
            <a:r>
              <a:rPr lang="ru-RU" dirty="0" err="1"/>
              <a:t>тәжірибесін</a:t>
            </a:r>
            <a:r>
              <a:rPr lang="ru-RU" dirty="0"/>
              <a:t> </a:t>
            </a:r>
            <a:r>
              <a:rPr lang="ru-RU" dirty="0" err="1"/>
              <a:t>құру</a:t>
            </a:r>
            <a:r>
              <a:rPr lang="ru-RU" dirty="0"/>
              <a:t> </a:t>
            </a:r>
            <a:r>
              <a:rPr lang="ru-RU" dirty="0" err="1"/>
              <a:t>бойынша</a:t>
            </a:r>
            <a:r>
              <a:rPr lang="ru-RU" dirty="0"/>
              <a:t> </a:t>
            </a:r>
            <a:r>
              <a:rPr lang="ru-RU" dirty="0" err="1"/>
              <a:t>мұғалімнің</a:t>
            </a:r>
            <a:r>
              <a:rPr lang="ru-RU" dirty="0"/>
              <a:t> </a:t>
            </a:r>
            <a:r>
              <a:rPr lang="ru-RU" dirty="0" err="1"/>
              <a:t>білім-дағдыларын</a:t>
            </a:r>
            <a:r>
              <a:rPr lang="ru-RU" dirty="0"/>
              <a:t> </a:t>
            </a:r>
            <a:r>
              <a:rPr lang="ru-RU" dirty="0" err="1"/>
              <a:t>дамытуда</a:t>
            </a:r>
            <a:r>
              <a:rPr lang="ru-RU" dirty="0"/>
              <a:t> </a:t>
            </a:r>
            <a:r>
              <a:rPr lang="ru-RU" dirty="0" err="1"/>
              <a:t>оқушы</a:t>
            </a:r>
            <a:r>
              <a:rPr lang="ru-RU" dirty="0"/>
              <a:t> мен </a:t>
            </a:r>
            <a:r>
              <a:rPr lang="ru-RU" dirty="0" err="1"/>
              <a:t>мұғалім</a:t>
            </a:r>
            <a:r>
              <a:rPr lang="ru-RU" dirty="0"/>
              <a:t> </a:t>
            </a:r>
            <a:r>
              <a:rPr lang="ru-RU" dirty="0" err="1"/>
              <a:t>арасындағы</a:t>
            </a:r>
            <a:r>
              <a:rPr lang="ru-RU" dirty="0"/>
              <a:t> </a:t>
            </a:r>
            <a:r>
              <a:rPr lang="ru-RU" dirty="0" err="1"/>
              <a:t>ынтымақтастыққа</a:t>
            </a:r>
            <a:r>
              <a:rPr lang="ru-RU" dirty="0"/>
              <a:t> баса </a:t>
            </a:r>
            <a:r>
              <a:rPr lang="ru-RU" dirty="0" err="1"/>
              <a:t>назар</a:t>
            </a:r>
            <a:r>
              <a:rPr lang="ru-RU" dirty="0"/>
              <a:t> </a:t>
            </a:r>
            <a:r>
              <a:rPr lang="ru-RU" dirty="0" err="1" smtClean="0"/>
              <a:t>аудару</a:t>
            </a:r>
            <a:r>
              <a:rPr lang="ru-RU" dirty="0" smtClean="0"/>
              <a:t>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810095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721499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dirty="0" smtClean="0"/>
              <a:t>  </a:t>
            </a:r>
            <a:r>
              <a:rPr lang="ru-RU" dirty="0" err="1" smtClean="0"/>
              <a:t>Құрдастар</a:t>
            </a:r>
            <a:r>
              <a:rPr lang="ru-RU" dirty="0" smtClean="0"/>
              <a:t> </a:t>
            </a:r>
            <a:r>
              <a:rPr lang="ru-RU" dirty="0" err="1"/>
              <a:t>тобындағы</a:t>
            </a:r>
            <a:r>
              <a:rPr lang="ru-RU" dirty="0"/>
              <a:t> </a:t>
            </a:r>
            <a:r>
              <a:rPr lang="ru-RU" dirty="0" err="1"/>
              <a:t>өзара</a:t>
            </a:r>
            <a:r>
              <a:rPr lang="ru-RU" dirty="0"/>
              <a:t> </a:t>
            </a:r>
            <a:r>
              <a:rPr lang="ru-RU" dirty="0" err="1"/>
              <a:t>қарым-қатынас</a:t>
            </a:r>
            <a:r>
              <a:rPr lang="ru-RU" dirty="0"/>
              <a:t> </a:t>
            </a:r>
            <a:r>
              <a:rPr lang="ru-RU" dirty="0" err="1"/>
              <a:t>оқуда</a:t>
            </a:r>
            <a:r>
              <a:rPr lang="ru-RU" dirty="0"/>
              <a:t> </a:t>
            </a:r>
            <a:r>
              <a:rPr lang="ru-RU" dirty="0" err="1"/>
              <a:t>маңызды</a:t>
            </a:r>
            <a:r>
              <a:rPr lang="ru-RU" dirty="0"/>
              <a:t> </a:t>
            </a:r>
            <a:r>
              <a:rPr lang="ru-RU" dirty="0" err="1"/>
              <a:t>рөл</a:t>
            </a:r>
            <a:r>
              <a:rPr lang="ru-RU" dirty="0"/>
              <a:t> </a:t>
            </a:r>
            <a:r>
              <a:rPr lang="ru-RU" dirty="0" err="1"/>
              <a:t>атқаратынын</a:t>
            </a:r>
            <a:r>
              <a:rPr lang="ru-RU" dirty="0"/>
              <a:t> </a:t>
            </a:r>
            <a:r>
              <a:rPr lang="ru-RU" dirty="0" err="1"/>
              <a:t>көрсетті</a:t>
            </a:r>
            <a:r>
              <a:rPr lang="ru-RU" dirty="0"/>
              <a:t>. </a:t>
            </a:r>
            <a:r>
              <a:rPr lang="ru-RU" dirty="0" err="1"/>
              <a:t>Оқушылар</a:t>
            </a:r>
            <a:r>
              <a:rPr lang="ru-RU" dirty="0"/>
              <a:t> </a:t>
            </a:r>
            <a:r>
              <a:rPr lang="ru-RU" dirty="0" err="1"/>
              <a:t>жұпта</a:t>
            </a:r>
            <a:r>
              <a:rPr lang="ru-RU" dirty="0"/>
              <a:t> </a:t>
            </a:r>
            <a:r>
              <a:rPr lang="ru-RU" dirty="0" err="1"/>
              <a:t>немесе</a:t>
            </a:r>
            <a:r>
              <a:rPr lang="ru-RU" dirty="0"/>
              <a:t> </a:t>
            </a:r>
            <a:r>
              <a:rPr lang="ru-RU" dirty="0" err="1"/>
              <a:t>топтарда</a:t>
            </a:r>
            <a:r>
              <a:rPr lang="ru-RU" dirty="0"/>
              <a:t> </a:t>
            </a:r>
            <a:r>
              <a:rPr lang="ru-RU" dirty="0" err="1"/>
              <a:t>жұмыс</a:t>
            </a:r>
            <a:r>
              <a:rPr lang="ru-RU" dirty="0"/>
              <a:t> </a:t>
            </a:r>
            <a:r>
              <a:rPr lang="ru-RU" dirty="0" err="1"/>
              <a:t>істегенде</a:t>
            </a:r>
            <a:r>
              <a:rPr lang="ru-RU" dirty="0"/>
              <a:t>, </a:t>
            </a:r>
            <a:r>
              <a:rPr lang="ru-RU" dirty="0" err="1"/>
              <a:t>олар</a:t>
            </a:r>
            <a:r>
              <a:rPr lang="ru-RU" dirty="0"/>
              <a:t> «</a:t>
            </a:r>
            <a:r>
              <a:rPr lang="ru-RU" dirty="0" err="1"/>
              <a:t>мұғалім-оқушы</a:t>
            </a:r>
            <a:r>
              <a:rPr lang="ru-RU" dirty="0"/>
              <a:t>» </a:t>
            </a:r>
            <a:r>
              <a:rPr lang="ru-RU" dirty="0" err="1"/>
              <a:t>сұхбаты</a:t>
            </a:r>
            <a:r>
              <a:rPr lang="ru-RU" dirty="0"/>
              <a:t> </a:t>
            </a:r>
            <a:r>
              <a:rPr lang="ru-RU" dirty="0" err="1"/>
              <a:t>түріндегі</a:t>
            </a:r>
            <a:r>
              <a:rPr lang="ru-RU" dirty="0"/>
              <a:t> </a:t>
            </a:r>
            <a:r>
              <a:rPr lang="ru-RU" dirty="0" err="1"/>
              <a:t>өзара</a:t>
            </a:r>
            <a:r>
              <a:rPr lang="ru-RU" dirty="0"/>
              <a:t> </a:t>
            </a:r>
            <a:r>
              <a:rPr lang="ru-RU" dirty="0" err="1"/>
              <a:t>іс-қимылға</a:t>
            </a:r>
            <a:r>
              <a:rPr lang="ru-RU" dirty="0"/>
              <a:t> </a:t>
            </a:r>
            <a:r>
              <a:rPr lang="ru-RU" dirty="0" err="1"/>
              <a:t>қарағанда</a:t>
            </a:r>
            <a:r>
              <a:rPr lang="ru-RU" dirty="0"/>
              <a:t> </a:t>
            </a:r>
            <a:r>
              <a:rPr lang="ru-RU" dirty="0" err="1"/>
              <a:t>мейлінше</a:t>
            </a:r>
            <a:r>
              <a:rPr lang="ru-RU" dirty="0"/>
              <a:t> «</a:t>
            </a:r>
            <a:r>
              <a:rPr lang="ru-RU" dirty="0" err="1"/>
              <a:t>симметриялы</a:t>
            </a:r>
            <a:r>
              <a:rPr lang="ru-RU" dirty="0"/>
              <a:t>» </a:t>
            </a:r>
            <a:r>
              <a:rPr lang="ru-RU" dirty="0" err="1"/>
              <a:t>болып</a:t>
            </a:r>
            <a:r>
              <a:rPr lang="ru-RU" dirty="0"/>
              <a:t> </a:t>
            </a:r>
            <a:r>
              <a:rPr lang="ru-RU" dirty="0" err="1"/>
              <a:t>табылатын</a:t>
            </a:r>
            <a:r>
              <a:rPr lang="ru-RU" dirty="0"/>
              <a:t> </a:t>
            </a:r>
            <a:r>
              <a:rPr lang="ru-RU" dirty="0" err="1"/>
              <a:t>өзара</a:t>
            </a:r>
            <a:r>
              <a:rPr lang="ru-RU" dirty="0"/>
              <a:t> </a:t>
            </a:r>
            <a:r>
              <a:rPr lang="ru-RU" dirty="0" err="1"/>
              <a:t>іс-қимылға</a:t>
            </a:r>
            <a:r>
              <a:rPr lang="ru-RU" dirty="0"/>
              <a:t> </a:t>
            </a:r>
            <a:r>
              <a:rPr lang="ru-RU" dirty="0" err="1"/>
              <a:t>тартылады</a:t>
            </a:r>
            <a:r>
              <a:rPr lang="ru-RU" dirty="0"/>
              <a:t>, </a:t>
            </a:r>
            <a:r>
              <a:rPr lang="ru-RU" dirty="0" err="1"/>
              <a:t>осылайша</a:t>
            </a:r>
            <a:r>
              <a:rPr lang="ru-RU" dirty="0"/>
              <a:t>, </a:t>
            </a:r>
            <a:r>
              <a:rPr lang="ru-RU" dirty="0" err="1"/>
              <a:t>негізделген</a:t>
            </a:r>
            <a:r>
              <a:rPr lang="ru-RU" dirty="0"/>
              <a:t> </a:t>
            </a:r>
            <a:r>
              <a:rPr lang="ru-RU" dirty="0" err="1"/>
              <a:t>дәлелдерді</a:t>
            </a:r>
            <a:r>
              <a:rPr lang="ru-RU" dirty="0"/>
              <a:t> </a:t>
            </a:r>
            <a:r>
              <a:rPr lang="ru-RU" dirty="0" err="1"/>
              <a:t>әзірлеуде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қадағаланатын</a:t>
            </a:r>
            <a:r>
              <a:rPr lang="ru-RU" dirty="0"/>
              <a:t> </a:t>
            </a:r>
            <a:r>
              <a:rPr lang="ru-RU" dirty="0" err="1"/>
              <a:t>оқиғаларды</a:t>
            </a:r>
            <a:r>
              <a:rPr lang="ru-RU" dirty="0"/>
              <a:t> </a:t>
            </a:r>
            <a:r>
              <a:rPr lang="ru-RU" dirty="0" err="1"/>
              <a:t>сипаттауда</a:t>
            </a:r>
            <a:r>
              <a:rPr lang="ru-RU" dirty="0"/>
              <a:t> </a:t>
            </a:r>
            <a:r>
              <a:rPr lang="ru-RU" dirty="0" err="1"/>
              <a:t>түрлі</a:t>
            </a:r>
            <a:r>
              <a:rPr lang="ru-RU" dirty="0"/>
              <a:t> </a:t>
            </a:r>
            <a:r>
              <a:rPr lang="ru-RU" dirty="0" err="1"/>
              <a:t>мүмкіндіктерге</a:t>
            </a:r>
            <a:r>
              <a:rPr lang="ru-RU" dirty="0"/>
              <a:t> </a:t>
            </a:r>
            <a:r>
              <a:rPr lang="ru-RU" dirty="0" err="1"/>
              <a:t>ие</a:t>
            </a:r>
            <a:r>
              <a:rPr lang="ru-RU" dirty="0"/>
              <a:t> </a:t>
            </a:r>
            <a:r>
              <a:rPr lang="ru-RU" dirty="0" err="1" smtClean="0"/>
              <a:t>болады</a:t>
            </a:r>
            <a:r>
              <a:rPr lang="ru-RU" dirty="0" smtClean="0"/>
              <a:t>.  </a:t>
            </a:r>
            <a:r>
              <a:rPr lang="ru-RU" dirty="0" err="1"/>
              <a:t>Мерсер</a:t>
            </a:r>
            <a:r>
              <a:rPr lang="ru-RU" dirty="0"/>
              <a:t> (2005) </a:t>
            </a:r>
          </a:p>
        </p:txBody>
      </p:sp>
    </p:spTree>
    <p:extLst>
      <p:ext uri="{BB962C8B-B14F-4D97-AF65-F5344CB8AC3E}">
        <p14:creationId xmlns:p14="http://schemas.microsoft.com/office/powerpoint/2010/main" val="230970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sz="96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      </a:t>
            </a:r>
            <a:r>
              <a:rPr lang="en-US" sz="20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ru-RU" sz="20000" b="1" dirty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eaLnBrk="1" hangingPunct="1"/>
            <a:r>
              <a:rPr lang="kk-KZ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Мінсіз оқушының дамуына кедергі келтіретін жағдайлар </a:t>
            </a:r>
            <a:endParaRPr lang="en-US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060973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251520" y="1719263"/>
            <a:ext cx="5768280" cy="4411662"/>
          </a:xfrm>
          <a:prstGeom prst="rect">
            <a:avLst/>
          </a:prstGeom>
        </p:spPr>
        <p:txBody>
          <a:bodyPr/>
          <a:lstStyle/>
          <a:p>
            <a:pPr marL="342900" indent="-342900" algn="just">
              <a:spcBef>
                <a:spcPct val="20000"/>
              </a:spcBef>
              <a:buFont typeface="Arial" charset="0"/>
              <a:buChar char="•"/>
              <a:defRPr/>
            </a:pP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Мадақтаудың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жеткіліксіздігі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3200" dirty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>
              <a:spcBef>
                <a:spcPct val="20000"/>
              </a:spcBef>
              <a:buFont typeface="Arial" charset="0"/>
              <a:buChar char="•"/>
              <a:defRPr/>
            </a:pPr>
            <a:r>
              <a:rPr lang="kk-KZ" sz="3200" dirty="0" smtClean="0">
                <a:latin typeface="Times New Roman" pitchFamily="18" charset="0"/>
                <a:cs typeface="Times New Roman" pitchFamily="18" charset="0"/>
              </a:rPr>
              <a:t>Оқушы ойымен санаспау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>
              <a:spcBef>
                <a:spcPct val="20000"/>
              </a:spcBef>
              <a:buFont typeface="Arial" charset="0"/>
              <a:buChar char="•"/>
              <a:defRPr/>
            </a:pP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Бағалау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және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бақылау</a:t>
            </a:r>
            <a:endParaRPr lang="ru-RU" sz="3200" dirty="0" smtClean="0"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>
              <a:spcBef>
                <a:spcPct val="20000"/>
              </a:spcBef>
              <a:buFont typeface="Arial" charset="0"/>
              <a:buChar char="•"/>
              <a:defRPr/>
            </a:pPr>
            <a:r>
              <a:rPr lang="kk-KZ" sz="3200" dirty="0" smtClean="0">
                <a:latin typeface="Times New Roman" pitchFamily="18" charset="0"/>
                <a:cs typeface="Times New Roman" pitchFamily="18" charset="0"/>
              </a:rPr>
              <a:t>Оқушыға бір жақты </a:t>
            </a:r>
            <a:r>
              <a:rPr lang="kk-KZ" sz="3200" dirty="0" smtClean="0">
                <a:latin typeface="Times New Roman" pitchFamily="18" charset="0"/>
                <a:cs typeface="Times New Roman" pitchFamily="18" charset="0"/>
              </a:rPr>
              <a:t>қарау</a:t>
            </a:r>
            <a:endParaRPr lang="kk-KZ" sz="3200" dirty="0" smtClean="0"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>
              <a:spcBef>
                <a:spcPct val="20000"/>
              </a:spcBef>
              <a:buFont typeface="Arial" charset="0"/>
              <a:buChar char="•"/>
              <a:defRPr/>
            </a:pPr>
            <a:r>
              <a:rPr lang="kk-KZ" sz="3200" dirty="0" smtClean="0">
                <a:latin typeface="Times New Roman" pitchFamily="18" charset="0"/>
                <a:cs typeface="Times New Roman" pitchFamily="18" charset="0"/>
              </a:rPr>
              <a:t>Қолайлы ортаның болмауы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>
              <a:spcBef>
                <a:spcPct val="20000"/>
              </a:spcBef>
              <a:buFont typeface="Wingdings" charset="2"/>
              <a:buNone/>
              <a:defRPr/>
            </a:pP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   </a:t>
            </a:r>
            <a:endParaRPr lang="en-US" sz="3200" dirty="0">
              <a:latin typeface="+mn-lt"/>
            </a:endParaRPr>
          </a:p>
        </p:txBody>
      </p:sp>
      <p:pic>
        <p:nvPicPr>
          <p:cNvPr id="20484" name="Picture 6" descr="c4on34rk[1]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1863" y="2852738"/>
            <a:ext cx="2797175" cy="2130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995605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>
            <a:noAutofit/>
          </a:bodyPr>
          <a:lstStyle/>
          <a:p>
            <a:r>
              <a:rPr lang="ru-RU" sz="40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Мінсіз</a:t>
            </a:r>
            <a:r>
              <a:rPr lang="ru-RU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оқушының</a:t>
            </a:r>
            <a:r>
              <a:rPr lang="ru-RU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дамуына</a:t>
            </a:r>
            <a:r>
              <a:rPr lang="ru-RU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әсер</a:t>
            </a:r>
            <a:r>
              <a:rPr lang="ru-RU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ететін</a:t>
            </a:r>
            <a:r>
              <a:rPr lang="ru-RU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факторлар</a:t>
            </a:r>
            <a:r>
              <a:rPr lang="ru-RU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:</a:t>
            </a:r>
            <a:endParaRPr lang="ru-RU" sz="4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1785925"/>
            <a:ext cx="9144000" cy="5072075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US" sz="20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ru-RU" sz="200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966382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>
            <a:normAutofit fontScale="90000"/>
          </a:bodyPr>
          <a:lstStyle/>
          <a:p>
            <a:r>
              <a:rPr lang="ru-RU" sz="40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Мінсіз</a:t>
            </a:r>
            <a:r>
              <a:rPr lang="ru-RU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оқушының</a:t>
            </a:r>
            <a:r>
              <a:rPr lang="ru-RU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дамуына</a:t>
            </a:r>
            <a:r>
              <a:rPr lang="ru-RU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әсер</a:t>
            </a:r>
            <a:r>
              <a:rPr lang="ru-RU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ететін</a:t>
            </a:r>
            <a:r>
              <a:rPr lang="ru-RU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факторлар</a:t>
            </a:r>
            <a:r>
              <a:rPr lang="ru-RU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:</a:t>
            </a:r>
            <a:endParaRPr lang="ru-RU" sz="4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1785925"/>
            <a:ext cx="9144000" cy="5072075"/>
          </a:xfrm>
        </p:spPr>
        <p:txBody>
          <a:bodyPr>
            <a:normAutofit/>
          </a:bodyPr>
          <a:lstStyle/>
          <a:p>
            <a:r>
              <a:rPr lang="ru-RU" sz="40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Пәнге</a:t>
            </a:r>
            <a:r>
              <a:rPr lang="ru-RU" sz="4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деген</a:t>
            </a:r>
            <a:r>
              <a:rPr lang="ru-RU" sz="4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қызығ</a:t>
            </a:r>
            <a:r>
              <a:rPr lang="kk-KZ" sz="4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у</a:t>
            </a:r>
            <a:r>
              <a:rPr lang="ru-RU" sz="40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шылық</a:t>
            </a:r>
            <a:r>
              <a:rPr lang="ru-RU" sz="4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;</a:t>
            </a:r>
            <a:endParaRPr lang="en-US" sz="4000" b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40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Пәннің</a:t>
            </a:r>
            <a:r>
              <a:rPr lang="ru-RU" sz="40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қажет</a:t>
            </a:r>
            <a:r>
              <a:rPr lang="ru-RU" sz="40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екенін</a:t>
            </a:r>
            <a:r>
              <a:rPr lang="ru-RU" sz="40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түсіну</a:t>
            </a:r>
            <a:r>
              <a:rPr lang="ru-RU" sz="40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;</a:t>
            </a:r>
            <a:endParaRPr lang="en-US" sz="4000" b="1" dirty="0" smtClean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40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Мақсатқа</a:t>
            </a:r>
            <a:r>
              <a:rPr lang="ru-RU" sz="4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жетуге</a:t>
            </a:r>
            <a:r>
              <a:rPr lang="ru-RU" sz="4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ұмтылу</a:t>
            </a:r>
            <a:r>
              <a:rPr lang="ru-RU" sz="4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;</a:t>
            </a:r>
            <a:endParaRPr lang="en-US" sz="4000" b="1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35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Өз-өзіне</a:t>
            </a:r>
            <a:r>
              <a:rPr lang="ru-RU" sz="35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5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сенімділік</a:t>
            </a:r>
            <a:r>
              <a:rPr lang="ru-RU" sz="35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пен </a:t>
            </a:r>
            <a:r>
              <a:rPr lang="ru-RU" sz="35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өзінің</a:t>
            </a:r>
            <a:r>
              <a:rPr lang="ru-RU" sz="35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5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адамгершілік</a:t>
            </a:r>
            <a:r>
              <a:rPr lang="ru-RU" sz="35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5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сезімі</a:t>
            </a:r>
            <a:r>
              <a:rPr lang="ru-RU" sz="35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;</a:t>
            </a:r>
          </a:p>
          <a:p>
            <a:r>
              <a:rPr lang="ru-RU" sz="4000" b="1" dirty="0" err="1" smtClean="0">
                <a:latin typeface="Times New Roman" pitchFamily="18" charset="0"/>
                <a:cs typeface="Times New Roman" pitchFamily="18" charset="0"/>
              </a:rPr>
              <a:t>Төзімділік</a:t>
            </a: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b="1" dirty="0" err="1" smtClean="0">
                <a:latin typeface="Times New Roman" pitchFamily="18" charset="0"/>
                <a:cs typeface="Times New Roman" pitchFamily="18" charset="0"/>
              </a:rPr>
              <a:t>және</a:t>
            </a: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b="1" dirty="0" err="1" smtClean="0">
                <a:latin typeface="Times New Roman" pitchFamily="18" charset="0"/>
                <a:cs typeface="Times New Roman" pitchFamily="18" charset="0"/>
              </a:rPr>
              <a:t>жігерлік</a:t>
            </a: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40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966382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kk-KZ" b="1" dirty="0" smtClean="0"/>
              <a:t> </a:t>
            </a:r>
            <a:r>
              <a:rPr lang="kk-KZ" sz="4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МІНСІЗ </a:t>
            </a:r>
            <a:r>
              <a:rPr lang="kk-KZ" sz="4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ОҚУШЫНЫҢ СИПАТЫ</a:t>
            </a:r>
            <a:endParaRPr lang="ru-RU" sz="4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767192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02704884"/>
              </p:ext>
            </p:extLst>
          </p:nvPr>
        </p:nvGraphicFramePr>
        <p:xfrm>
          <a:off x="0" y="275374"/>
          <a:ext cx="9143999" cy="648394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115616"/>
                <a:gridCol w="1440159"/>
                <a:gridCol w="2232248"/>
                <a:gridCol w="1728192"/>
                <a:gridCol w="1224136"/>
                <a:gridCol w="1403648"/>
              </a:tblGrid>
              <a:tr h="57377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 dirty="0">
                          <a:effectLst/>
                        </a:rPr>
                        <a:t> </a:t>
                      </a:r>
                      <a:endParaRPr lang="ru-RU" sz="12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 dirty="0">
                          <a:effectLst/>
                        </a:rPr>
                        <a:t> 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7421" marR="4742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 dirty="0">
                          <a:effectLst/>
                        </a:rPr>
                        <a:t>Италия 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7421" marR="4742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 dirty="0">
                          <a:effectLst/>
                        </a:rPr>
                        <a:t>Нидерланды  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7421" marR="4742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 dirty="0">
                          <a:effectLst/>
                        </a:rPr>
                        <a:t>Польша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7421" marR="4742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 dirty="0">
                          <a:effectLst/>
                        </a:rPr>
                        <a:t>Испания 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7421" marR="4742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 dirty="0" smtClean="0">
                          <a:effectLst/>
                        </a:rPr>
                        <a:t>АҚШ</a:t>
                      </a:r>
                      <a:endParaRPr lang="ru-RU" sz="1200" dirty="0">
                        <a:effectLst/>
                      </a:endParaRPr>
                    </a:p>
                  </a:txBody>
                  <a:tcPr marL="47421" marR="47421" marT="0" marB="0"/>
                </a:tc>
              </a:tr>
              <a:tr h="43383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>
                          <a:effectLst/>
                        </a:rPr>
                        <a:t>Барынша маңызды   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7421" marR="4742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Көңілді</a:t>
                      </a:r>
                      <a:endParaRPr lang="ru-RU" sz="12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2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7421" marR="4742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Тілдесу</a:t>
                      </a:r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дағдылары</a:t>
                      </a:r>
                      <a:endParaRPr lang="ru-RU" sz="12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7421" marR="4742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Салмақты</a:t>
                      </a:r>
                      <a:endParaRPr lang="ru-RU" sz="12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7421" marR="4742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Тілдесу</a:t>
                      </a:r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дағдылары</a:t>
                      </a:r>
                      <a:endParaRPr lang="ru-RU" sz="12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7421" marR="4742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Мақсатшыл </a:t>
                      </a:r>
                      <a:endParaRPr lang="ru-RU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7421" marR="47421" marT="0" marB="0"/>
                </a:tc>
              </a:tr>
              <a:tr h="430124">
                <a:tc rowSpan="1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 dirty="0">
                          <a:effectLst/>
                        </a:rPr>
                        <a:t> </a:t>
                      </a:r>
                      <a:endParaRPr lang="ru-RU" sz="12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 dirty="0">
                          <a:effectLst/>
                        </a:rPr>
                        <a:t> </a:t>
                      </a:r>
                      <a:endParaRPr lang="ru-RU" sz="12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 dirty="0">
                          <a:effectLst/>
                        </a:rPr>
                        <a:t> </a:t>
                      </a:r>
                      <a:endParaRPr lang="ru-RU" sz="12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 dirty="0">
                          <a:effectLst/>
                        </a:rPr>
                        <a:t> </a:t>
                      </a:r>
                      <a:endParaRPr lang="ru-RU" sz="12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 dirty="0">
                          <a:effectLst/>
                        </a:rPr>
                        <a:t> </a:t>
                      </a:r>
                      <a:endParaRPr lang="ru-RU" sz="12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 dirty="0">
                          <a:effectLst/>
                        </a:rPr>
                        <a:t> </a:t>
                      </a:r>
                      <a:endParaRPr lang="ru-RU" sz="12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 dirty="0">
                          <a:effectLst/>
                        </a:rPr>
                        <a:t> </a:t>
                      </a:r>
                      <a:endParaRPr lang="ru-RU" sz="12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 dirty="0">
                          <a:effectLst/>
                        </a:rPr>
                        <a:t> </a:t>
                      </a:r>
                      <a:endParaRPr lang="ru-RU" sz="12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 dirty="0">
                          <a:effectLst/>
                        </a:rPr>
                        <a:t> </a:t>
                      </a:r>
                      <a:endParaRPr lang="ru-RU" sz="12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 dirty="0">
                          <a:effectLst/>
                        </a:rPr>
                        <a:t> </a:t>
                      </a:r>
                      <a:endParaRPr lang="ru-RU" sz="12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 dirty="0">
                          <a:effectLst/>
                        </a:rPr>
                        <a:t> </a:t>
                      </a:r>
                      <a:endParaRPr lang="ru-RU" sz="12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 dirty="0">
                          <a:effectLst/>
                        </a:rPr>
                        <a:t> </a:t>
                      </a:r>
                      <a:endParaRPr lang="ru-RU" sz="12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 dirty="0">
                          <a:effectLst/>
                        </a:rPr>
                        <a:t> </a:t>
                      </a:r>
                      <a:endParaRPr lang="ru-RU" sz="12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 dirty="0">
                          <a:effectLst/>
                        </a:rPr>
                        <a:t> 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7421" marR="4742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/>
                      </a:r>
                      <a:br>
                        <a:rPr lang="ru-RU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</a:br>
                      <a:r>
                        <a:rPr lang="kk-KZ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Шығармашыл</a:t>
                      </a:r>
                      <a:endParaRPr lang="ru-RU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7421" marR="4742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Көңілді </a:t>
                      </a:r>
                      <a:endParaRPr lang="ru-RU" sz="12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2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7421" marR="4742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Әуесшіл </a:t>
                      </a:r>
                      <a:endParaRPr lang="ru-RU" sz="12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7421" marR="4742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мақсатшыл</a:t>
                      </a:r>
                      <a:endParaRPr lang="ru-RU" sz="12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7421" marR="4742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қанағатшыл</a:t>
                      </a:r>
                      <a:endParaRPr lang="ru-RU" sz="12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7421" marR="47421" marT="0" marB="0"/>
                </a:tc>
              </a:tr>
              <a:tr h="43012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Дербес</a:t>
                      </a:r>
                      <a:endParaRPr lang="ru-RU" sz="120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7421" marR="4742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Бақытты  </a:t>
                      </a:r>
                      <a:endParaRPr lang="ru-RU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7421" marR="4742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Білімді </a:t>
                      </a:r>
                      <a:endParaRPr lang="ru-RU" sz="12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7421" marR="4742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Бір мақсатқа топтасқан </a:t>
                      </a:r>
                      <a:endParaRPr lang="ru-RU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7421" marR="4742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Бақытты </a:t>
                      </a:r>
                      <a:endParaRPr lang="ru-RU" sz="12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7421" marR="47421" marT="0" marB="0"/>
                </a:tc>
              </a:tr>
              <a:tr h="43012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Тілдесу</a:t>
                      </a:r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дағдылары</a:t>
                      </a:r>
                      <a:endParaRPr lang="ru-RU" sz="12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7421" marR="4742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Бір мақсатқа топтасқан</a:t>
                      </a:r>
                      <a:endParaRPr lang="ru-RU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7421" marR="4742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Мақсатшыл</a:t>
                      </a:r>
                      <a:endParaRPr lang="ru-RU" sz="12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7421" marR="4742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Білімді </a:t>
                      </a:r>
                      <a:endParaRPr lang="ru-RU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7421" marR="4742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Белсенді оқушы  </a:t>
                      </a:r>
                      <a:endParaRPr lang="ru-RU" sz="12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7421" marR="47421" marT="0" marB="0"/>
                </a:tc>
              </a:tr>
              <a:tr h="43012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Ойлауға икемді</a:t>
                      </a:r>
                      <a:endParaRPr lang="ru-RU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7421" marR="4742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Дербес </a:t>
                      </a:r>
                      <a:endParaRPr lang="ru-RU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7421" marR="4742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Тілдесу дағдылары</a:t>
                      </a:r>
                      <a:endParaRPr lang="ru-RU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7421" marR="4742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2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7421" marR="4742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Ынтымақшыл</a:t>
                      </a:r>
                      <a:endParaRPr lang="ru-RU" sz="12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2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7421" marR="47421" marT="0" marB="0"/>
                </a:tc>
              </a:tr>
              <a:tr h="43012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Ықыласты </a:t>
                      </a:r>
                      <a:endParaRPr lang="ru-RU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7421" marR="4742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Ықыласты </a:t>
                      </a:r>
                      <a:endParaRPr lang="ru-RU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7421" marR="4742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Өзін жақсы ұстай біледі </a:t>
                      </a:r>
                      <a:endParaRPr lang="ru-RU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7421" marR="4742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7421" marR="4742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Білімді  </a:t>
                      </a:r>
                      <a:endParaRPr lang="ru-RU" sz="12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7421" marR="47421" marT="0" marB="0"/>
                </a:tc>
              </a:tr>
              <a:tr h="41568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Тәуекелшіл </a:t>
                      </a:r>
                      <a:endParaRPr lang="ru-RU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7421" marR="4742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Мақсатшыл  </a:t>
                      </a:r>
                      <a:endParaRPr lang="ru-RU" sz="12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7421" marR="4742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Белсенді оқушы  </a:t>
                      </a:r>
                      <a:endParaRPr lang="ru-RU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7421" marR="4742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2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7421" marR="4742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Дербес</a:t>
                      </a:r>
                      <a:endParaRPr lang="ru-RU" sz="12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2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7421" marR="47421" marT="0" marB="0"/>
                </a:tc>
              </a:tr>
              <a:tr h="37839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Белсенді оқушы </a:t>
                      </a:r>
                      <a:endParaRPr lang="ru-RU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7421" marR="4742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қанағатшыл</a:t>
                      </a:r>
                      <a:endParaRPr lang="ru-RU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7421" marR="4742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Экстраверт</a:t>
                      </a:r>
                      <a:endParaRPr lang="ru-RU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7421" marR="4742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7421" marR="4742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Салмақты  </a:t>
                      </a:r>
                      <a:endParaRPr lang="ru-RU" sz="12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7421" marR="47421" marT="0" marB="0"/>
                </a:tc>
              </a:tr>
              <a:tr h="20805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жігерлі  </a:t>
                      </a:r>
                      <a:endParaRPr lang="ru-RU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7421" marR="4742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Білімді </a:t>
                      </a:r>
                      <a:endParaRPr lang="ru-RU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7421" marR="4742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Ұйымшыл  </a:t>
                      </a:r>
                      <a:endParaRPr lang="ru-RU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7421" marR="4742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7421" marR="4742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2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7421" marR="47421" marT="0" marB="0"/>
                </a:tc>
              </a:tr>
              <a:tr h="37839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7421" marR="4742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Өзін жақсы ұстай біледі </a:t>
                      </a:r>
                      <a:endParaRPr lang="ru-RU" sz="12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7421" marR="4742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Жігерлі  </a:t>
                      </a:r>
                      <a:endParaRPr lang="ru-RU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7421" marR="4742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7421" marR="4742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2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7421" marR="47421" marT="0" marB="0"/>
                </a:tc>
              </a:tr>
              <a:tr h="20805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7421" marR="4742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Салмақты  </a:t>
                      </a:r>
                      <a:endParaRPr lang="ru-RU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7421" marR="4742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Белсенді  </a:t>
                      </a:r>
                      <a:endParaRPr lang="ru-RU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7421" marR="4742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7421" marR="4742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2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7421" marR="47421" marT="0" marB="0"/>
                </a:tc>
              </a:tr>
              <a:tr h="20805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7421" marR="4742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7421" marR="4742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қанағатшыл</a:t>
                      </a:r>
                      <a:endParaRPr lang="ru-RU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7421" marR="4742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7421" marR="4742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2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7421" marR="47421" marT="0" marB="0"/>
                </a:tc>
              </a:tr>
              <a:tr h="43012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7421" marR="4742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7421" marR="4742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Бір мақсатқа топтасқан</a:t>
                      </a:r>
                      <a:endParaRPr lang="ru-RU" sz="12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7421" marR="4742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7421" marR="4742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2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7421" marR="47421" marT="0" marB="0"/>
                </a:tc>
              </a:tr>
              <a:tr h="19914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7421" marR="4742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7421" marR="4742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Ынтымақшыл</a:t>
                      </a:r>
                      <a:endParaRPr lang="ru-RU" sz="12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7421" marR="4742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7421" marR="4742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2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7421" marR="47421" marT="0" marB="0"/>
                </a:tc>
              </a:tr>
              <a:tr h="88187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>
                          <a:effectLst/>
                        </a:rPr>
                        <a:t>Маңыздылығы шамалы</a:t>
                      </a:r>
                      <a:endParaRPr lang="ru-RU" sz="12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7421" marR="4742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7421" marR="4742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2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7421" marR="4742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Жақсы құндылықтары  </a:t>
                      </a:r>
                      <a:endParaRPr lang="ru-RU" sz="12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7421" marR="4742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7421" marR="4742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2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7421" marR="47421" marT="0" marB="0"/>
                </a:tc>
              </a:tr>
            </a:tbl>
          </a:graphicData>
        </a:graphic>
      </p:graphicFrame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834826" y="0"/>
            <a:ext cx="6617493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438525" algn="l"/>
              </a:tabLst>
            </a:pPr>
            <a:r>
              <a:rPr kumimoji="0" lang="kk-KZ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ӘЛЕМНІҢ БЕС ЕЛІНДЕГІ МІНСІЗ ОҚУШЫНЫҢ ҚАСИЕТТЕРІ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438525" algn="l"/>
              </a:tabLst>
            </a:pP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AutoShape 1"/>
          <p:cNvSpPr>
            <a:spLocks noChangeArrowheads="1"/>
          </p:cNvSpPr>
          <p:nvPr/>
        </p:nvSpPr>
        <p:spPr bwMode="auto">
          <a:xfrm>
            <a:off x="390812" y="2074567"/>
            <a:ext cx="295275" cy="2657475"/>
          </a:xfrm>
          <a:prstGeom prst="downArrow">
            <a:avLst>
              <a:gd name="adj1" fmla="val 50000"/>
              <a:gd name="adj2" fmla="val 225000"/>
            </a:avLst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eaVert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2279650" y="205105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endParaRPr kumimoji="0" lang="kk-KZ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350061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1179</TotalTime>
  <Words>423</Words>
  <Application>Microsoft Office PowerPoint</Application>
  <PresentationFormat>Экран (4:3)</PresentationFormat>
  <Paragraphs>153</Paragraphs>
  <Slides>13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Тема Office</vt:lpstr>
      <vt:lpstr>Презентация PowerPoint</vt:lpstr>
      <vt:lpstr>Презентация PowerPoint</vt:lpstr>
      <vt:lpstr>Презентация PowerPoint</vt:lpstr>
      <vt:lpstr> Мінсіз оқушының дамуына кедергі келтіретін жағдайлар </vt:lpstr>
      <vt:lpstr>Презентация PowerPoint</vt:lpstr>
      <vt:lpstr>Мінсіз оқушының дамуына әсер ететін факторлар:</vt:lpstr>
      <vt:lpstr>Мінсіз оқушының дамуына әсер ететін факторлар:</vt:lpstr>
      <vt:lpstr>Презентация PowerPoint</vt:lpstr>
      <vt:lpstr>Презентация PowerPoint</vt:lpstr>
      <vt:lpstr>Біз оқушылардың қызығушылығын қалай арттырамыз :</vt:lpstr>
      <vt:lpstr>Қолданылатын әдіс - тәсілдер:</vt:lpstr>
      <vt:lpstr>Оқушының қызығушылығын арттыру үшін  біз не істеуіміз керек?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Motivating Students</dc:title>
  <dc:creator>user</dc:creator>
  <cp:lastModifiedBy>User</cp:lastModifiedBy>
  <cp:revision>78</cp:revision>
  <dcterms:created xsi:type="dcterms:W3CDTF">2011-10-22T06:15:27Z</dcterms:created>
  <dcterms:modified xsi:type="dcterms:W3CDTF">2014-01-29T04:22:53Z</dcterms:modified>
</cp:coreProperties>
</file>