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8" r:id="rId3"/>
    <p:sldId id="263" r:id="rId4"/>
    <p:sldId id="261" r:id="rId5"/>
    <p:sldId id="276" r:id="rId6"/>
    <p:sldId id="274" r:id="rId7"/>
    <p:sldId id="275" r:id="rId8"/>
    <p:sldId id="272" r:id="rId9"/>
    <p:sldId id="273" r:id="rId10"/>
    <p:sldId id="260" r:id="rId11"/>
    <p:sldId id="292" r:id="rId12"/>
    <p:sldId id="277" r:id="rId13"/>
    <p:sldId id="289" r:id="rId14"/>
    <p:sldId id="290" r:id="rId15"/>
    <p:sldId id="291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3DFF41-7193-452B-A6EE-1EE06CD2BDAE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67C6ABF-7BCD-41F6-B7D8-70BF38DB8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8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k-KZ" smtClean="0"/>
              <a:t> береді.</a:t>
            </a: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88035-EBA6-4470-812E-4822C20E69FF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987A-4055-4FA1-B258-58C6A71B03D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1858-6582-49EC-9BDB-4B5E446E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7973-2217-42C7-992E-EF8D811121C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6F71-64A4-461E-8D37-2101DD04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226-519E-408B-B3B0-77DFC6F05131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20AF-7E64-4961-A651-BCC2DE5B6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72DF-CC67-4F24-B6FB-0A9AB84AB06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A8D0-969D-461D-99BB-C439C1B53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37CB-101F-4D7A-93C8-9B05157F90A8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DA4E-4166-4155-A156-8BAE7F8A6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5325-5C47-4CEE-838B-1F3A632727B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6D12-A266-47B1-8A67-1D3988CE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8D0B-208F-4F65-BCF0-4A15873522D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4BAF-AACE-4045-89A0-9CA5563F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C613-B955-4609-B519-B8EE7D249584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5622-700A-4DDA-B708-B7F98FCA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73DE-8C61-4F1B-968C-61F348A3161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8CE7-25F4-453F-8FBD-C7D2D31B3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F977-C1DB-44CD-9302-CD205FF4DD9E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8F9D-AF59-4840-B675-800EADE27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E9BB-D68E-48CF-8E10-4B97B87E96F1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9572-80AE-4A09-8937-862BDE6E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8B41A-D3DD-4FF8-9526-B19A083E65D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556CF-C5ED-4669-B2F0-6EA76822B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12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20.gif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audio" Target="../media/audio1.wav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audio" Target="../media/audio1.wav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audio" Target="../media/audio1.wav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audio" Target="../media/audio1.wav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1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Relationship Id="rId1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12" Type="http://schemas.openxmlformats.org/officeDocument/2006/relationships/image" Target="../media/image8.gif"/><Relationship Id="rId2" Type="http://schemas.openxmlformats.org/officeDocument/2006/relationships/image" Target="../media/image3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slide" Target="slide16.xml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7.gif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357430"/>
            <a:ext cx="6143636" cy="192882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“Жас информатик” білімділер сайысы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5105400"/>
            <a:ext cx="52863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  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Информатика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cs typeface="Times New Roman" pitchFamily="18" charset="0"/>
              </a:rPr>
              <a:t>пәнінің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мұғалімі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kk-KZ" sz="2000" dirty="0" smtClean="0">
                <a:cs typeface="Times New Roman" pitchFamily="18" charset="0"/>
              </a:rPr>
              <a:t>Макашев Е.С.</a:t>
            </a:r>
            <a:endParaRPr lang="ru-RU" sz="2000" dirty="0" smtClean="0"/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3357563" y="0"/>
            <a:ext cx="528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ru-RU" sz="3200">
                <a:solidFill>
                  <a:srgbClr val="002060"/>
                </a:solidFill>
                <a:cs typeface="Times New Roman" pitchFamily="18" charset="0"/>
              </a:rPr>
              <a:t>Сыныптан тыс жұмысы</a:t>
            </a:r>
            <a:endParaRPr lang="ru-RU" sz="320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ауан\2012_2013_учебный год\2_полугодие_2012_2013\материалы_с Интернета\ШАБЛОНЫ\анимация\компьютеры\komp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732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0"/>
            <a:ext cx="81438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lang="kk-KZ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тур</a:t>
            </a:r>
            <a:r>
              <a:rPr lang="kk-KZ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 Суреттер сөйлейді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Содержимое 2"/>
          <p:cNvSpPr txBox="1">
            <a:spLocks/>
          </p:cNvSpPr>
          <p:nvPr/>
        </p:nvSpPr>
        <p:spPr bwMode="auto">
          <a:xfrm>
            <a:off x="1857356" y="1214422"/>
            <a:ext cx="70723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600" dirty="0" smtClean="0">
                <a:cs typeface="Arial" charset="0"/>
              </a:rPr>
              <a:t> Әр топ  </a:t>
            </a:r>
            <a:r>
              <a:rPr lang="kk-KZ" sz="3600" dirty="0">
                <a:cs typeface="Arial" charset="0"/>
              </a:rPr>
              <a:t>компьютерге “Менің елім” тақырыбында сурет </a:t>
            </a:r>
            <a:r>
              <a:rPr lang="kk-KZ" sz="3600" dirty="0" smtClean="0">
                <a:cs typeface="Arial" charset="0"/>
              </a:rPr>
              <a:t>салады.</a:t>
            </a:r>
          </a:p>
          <a:p>
            <a:pPr algn="just">
              <a:spcBef>
                <a:spcPct val="20000"/>
              </a:spcBef>
            </a:pPr>
            <a:endParaRPr lang="kk-KZ" sz="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600" dirty="0">
                <a:cs typeface="Arial" charset="0"/>
              </a:rPr>
              <a:t> Суретті қорғайды</a:t>
            </a:r>
            <a:r>
              <a:rPr lang="kk-KZ" sz="3600" dirty="0" smtClean="0"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600" dirty="0" smtClean="0">
                <a:cs typeface="Arial" charset="0"/>
                <a:hlinkClick r:id="rId3" action="ppaction://hlinksldjump"/>
              </a:rPr>
              <a:t>Көрермендермен жұмыс</a:t>
            </a:r>
            <a:endParaRPr lang="kk-KZ" sz="3600" dirty="0" smtClean="0"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kk-KZ" sz="800" dirty="0">
              <a:cs typeface="Arial" charset="0"/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235825" y="6237288"/>
            <a:ext cx="1657350" cy="854075"/>
            <a:chOff x="4558" y="3929"/>
            <a:chExt cx="1044" cy="538"/>
          </a:xfrm>
        </p:grpSpPr>
        <p:pic>
          <p:nvPicPr>
            <p:cNvPr id="7" name="Picture 35" descr="but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36">
              <a:hlinkClick r:id="" action="ppaction://noaction">
                <a:snd r:embed="rId5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6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7154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br>
              <a:rPr lang="kk-KZ" sz="20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Кроссвордтағы сөздерді тауып,олардың мағынасын түсіндір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Клавиатура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.Компьютер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.Монитор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.Дискета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Модем 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.Мышь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.Процессор </a:t>
            </a:r>
            <a:r>
              <a:rPr lang="en-US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.Сканер</a:t>
            </a:r>
            <a:b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9.Кабель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/>
        </p:nvGraphicFramePr>
        <p:xfrm>
          <a:off x="357156" y="1428740"/>
          <a:ext cx="8472519" cy="5190818"/>
        </p:xfrm>
        <a:graphic>
          <a:graphicData uri="http://schemas.openxmlformats.org/drawingml/2006/table">
            <a:tbl>
              <a:tblPr/>
              <a:tblGrid>
                <a:gridCol w="847734"/>
                <a:gridCol w="846126"/>
                <a:gridCol w="847735"/>
                <a:gridCol w="847734"/>
                <a:gridCol w="847735"/>
                <a:gridCol w="846126"/>
                <a:gridCol w="847734"/>
                <a:gridCol w="847735"/>
                <a:gridCol w="846126"/>
                <a:gridCol w="847734"/>
              </a:tblGrid>
              <a:tr h="750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Ь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Ю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36">
            <a:hlinkClick r:id="" action="ppaction://noaction">
              <a:snd r:embed="rId2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8285549" y="569386"/>
            <a:ext cx="781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  <a:hlinkClick r:id="rId3" action="ppaction://hlinksldjump"/>
              </a:rPr>
              <a:t>кері</a:t>
            </a:r>
            <a:r>
              <a:rPr lang="kk-KZ" altLang="ru-RU" sz="2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 </a:t>
            </a:r>
          </a:p>
          <a:p>
            <a:endParaRPr lang="ru-RU" altLang="ru-RU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0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680colourback_1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64500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051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Байқағыштығыңды байқат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59569" y="1876425"/>
            <a:ext cx="8424862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kk-KZ" altLang="ru-RU" sz="24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Бұл кезеңде берілген суреттерден 10 айырмашылықты 2 минут ішінде табу қажет.  Әр топтың айырмашылықтарды табуына байланысты қазылар алқасы баға береді.  Ең жоғарғы баға – 10 ұпай.</a:t>
            </a:r>
            <a:r>
              <a:rPr lang="ru-RU" altLang="ru-RU" sz="2400">
                <a:solidFill>
                  <a:srgbClr val="003399"/>
                </a:solidFill>
                <a:latin typeface="Modern No. 20" pitchFamily="18" charset="0"/>
              </a:rPr>
              <a:t> </a:t>
            </a:r>
            <a:endParaRPr lang="kk-KZ" altLang="ru-RU" sz="2400">
              <a:solidFill>
                <a:srgbClr val="003399"/>
              </a:solidFill>
              <a:latin typeface="Modern No. 20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11188" y="4221163"/>
            <a:ext cx="1728787" cy="1584325"/>
            <a:chOff x="611188" y="4221163"/>
            <a:chExt cx="1728787" cy="1584325"/>
          </a:xfrm>
        </p:grpSpPr>
        <p:pic>
          <p:nvPicPr>
            <p:cNvPr id="21511" name="Picture 7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4221163"/>
              <a:ext cx="1728787" cy="158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2" name="Picture 8" descr="cif1">
              <a:hlinkClick r:id="rId4" action="ppaction://hlinksldjump">
                <a:snd r:embed="rId5" name="click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4437063"/>
              <a:ext cx="1008062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148263" y="4149725"/>
            <a:ext cx="1728787" cy="1655763"/>
            <a:chOff x="3243" y="2614"/>
            <a:chExt cx="1089" cy="1043"/>
          </a:xfrm>
        </p:grpSpPr>
        <p:pic>
          <p:nvPicPr>
            <p:cNvPr id="21514" name="Picture 10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4"/>
              <a:ext cx="1089" cy="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5" name="Picture 11" descr="cif2">
              <a:hlinkClick r:id="rId7" action="ppaction://hlinksldjump">
                <a:snd r:embed="rId5" name="click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750"/>
              <a:ext cx="499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2915557" y="5091907"/>
            <a:ext cx="1728787" cy="1584325"/>
            <a:chOff x="1791" y="3158"/>
            <a:chExt cx="1089" cy="998"/>
          </a:xfrm>
        </p:grpSpPr>
        <p:pic>
          <p:nvPicPr>
            <p:cNvPr id="21517" name="Picture 13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158"/>
              <a:ext cx="1089" cy="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8" name="Picture 14" descr="cif3">
              <a:hlinkClick r:id="rId9" action="ppaction://hlinksldjump">
                <a:snd r:embed="rId5" name="click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3339"/>
              <a:ext cx="590" cy="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7235825" y="6237288"/>
            <a:ext cx="1657350" cy="854075"/>
            <a:chOff x="4558" y="3929"/>
            <a:chExt cx="1044" cy="538"/>
          </a:xfrm>
        </p:grpSpPr>
        <p:pic>
          <p:nvPicPr>
            <p:cNvPr id="16" name="Picture 35" descr="but1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6">
              <a:hlinkClick r:id="" action="ppaction://noaction">
                <a:snd r:embed="rId5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2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7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620713"/>
            <a:ext cx="9648826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30apr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21100" y="-3175"/>
            <a:ext cx="18208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1-сурет</a:t>
            </a:r>
            <a:endParaRPr lang="ru-RU" altLang="ru-RU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pic>
        <p:nvPicPr>
          <p:cNvPr id="20488" name="Picture 8" descr="str10">
            <a:hlinkClick r:id="rId4" action="ppaction://hlinksldjump">
              <a:snd r:embed="rId5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684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76250"/>
            <a:ext cx="9324975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30apr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21100" y="-3175"/>
            <a:ext cx="18208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2-сурет</a:t>
            </a:r>
            <a:endParaRPr lang="ru-RU" altLang="ru-RU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pic>
        <p:nvPicPr>
          <p:cNvPr id="22535" name="Picture 7" descr="str10">
            <a:hlinkClick r:id="rId4" action="ppaction://hlinksldjump">
              <a:snd r:embed="rId5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684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30apr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59188" y="-3175"/>
            <a:ext cx="19462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rPr>
              <a:t>3 -сурет</a:t>
            </a:r>
            <a:endParaRPr lang="ru-RU" altLang="ru-RU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pic>
        <p:nvPicPr>
          <p:cNvPr id="23560" name="Picture 8" descr="str10">
            <a:hlinkClick r:id="rId4" action="ppaction://hlinksldjump">
              <a:snd r:embed="rId5" name="click.wav"/>
            </a:hlinkClick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68425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5 тур</a:t>
            </a:r>
            <a:r>
              <a:rPr lang="ru-RU" altLang="ru-RU" dirty="0"/>
              <a:t>.  Полиглот</a:t>
            </a:r>
          </a:p>
        </p:txBody>
      </p:sp>
      <p:graphicFrame>
        <p:nvGraphicFramePr>
          <p:cNvPr id="2153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48151"/>
              </p:ext>
            </p:extLst>
          </p:nvPr>
        </p:nvGraphicFramePr>
        <p:xfrm>
          <a:off x="836613" y="2800350"/>
          <a:ext cx="7623175" cy="1036638"/>
        </p:xfrm>
        <a:graphic>
          <a:graphicData uri="http://schemas.openxmlformats.org/drawingml/2006/table">
            <a:tbl>
              <a:tblPr/>
              <a:tblGrid>
                <a:gridCol w="762000"/>
                <a:gridCol w="763587"/>
                <a:gridCol w="760413"/>
                <a:gridCol w="763587"/>
                <a:gridCol w="762000"/>
                <a:gridCol w="762000"/>
                <a:gridCol w="763588"/>
                <a:gridCol w="760412"/>
                <a:gridCol w="763588"/>
                <a:gridCol w="762000"/>
              </a:tblGrid>
              <a:tr h="103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7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  8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0" action="ppaction://hlinksldjump"/>
                        </a:rPr>
                        <a:t>9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11" action="ppaction://hlinksldjump"/>
                        </a:rPr>
                        <a:t>10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235825" y="5733256"/>
            <a:ext cx="1657350" cy="802747"/>
            <a:chOff x="4558" y="3929"/>
            <a:chExt cx="1044" cy="538"/>
          </a:xfrm>
        </p:grpSpPr>
        <p:pic>
          <p:nvPicPr>
            <p:cNvPr id="5" name="Picture 35" descr="but1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6">
              <a:hlinkClick r:id="" action="ppaction://noaction">
                <a:snd r:embed="rId13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4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57824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1.Жақтаулармен шектелген төрт бұрышты аймақ?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(терезе, Окно, Windows)</a:t>
            </a:r>
            <a:endParaRPr lang="ru-RU" alt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43663" y="49418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13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7772400" cy="1462087"/>
          </a:xfrm>
        </p:spPr>
        <p:txBody>
          <a:bodyPr/>
          <a:lstStyle/>
          <a:p>
            <a:pPr algn="ctr"/>
            <a:r>
              <a:rPr lang="kk-KZ" altLang="ru-RU">
                <a:latin typeface="Times New Roman" pitchFamily="18" charset="0"/>
              </a:rPr>
              <a:t>2) Деректерді сақтауға   </a:t>
            </a:r>
            <a:br>
              <a:rPr lang="kk-KZ" altLang="ru-RU">
                <a:latin typeface="Times New Roman" pitchFamily="18" charset="0"/>
              </a:rPr>
            </a:br>
            <a:r>
              <a:rPr lang="kk-KZ" altLang="ru-RU">
                <a:latin typeface="Times New Roman" pitchFamily="18" charset="0"/>
              </a:rPr>
              <a:t>     арналған құрылғы?</a:t>
            </a:r>
            <a:r>
              <a:rPr lang="kk-KZ" altLang="ru-RU"/>
              <a:t> </a:t>
            </a:r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(Жад, Память, Memory)</a:t>
            </a:r>
            <a:endParaRPr lang="ru-RU" alt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43663" y="49418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483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altLang="ru-RU">
                <a:latin typeface="Times New Roman" pitchFamily="18" charset="0"/>
              </a:rPr>
              <a:t>3.   Әр түрлі объектілер  орналасқан Windows экраны?</a:t>
            </a:r>
            <a:r>
              <a:rPr lang="kk-KZ" altLang="ru-RU"/>
              <a:t> </a:t>
            </a:r>
            <a:endParaRPr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07676" y="3434163"/>
            <a:ext cx="4471974" cy="1752600"/>
          </a:xfrm>
        </p:spPr>
        <p:txBody>
          <a:bodyPr/>
          <a:lstStyle/>
          <a:p>
            <a:r>
              <a:rPr lang="kk-KZ" altLang="ru-RU" dirty="0"/>
              <a:t>(Жұмыс үстелі, Рабочий стол, Work table)</a:t>
            </a:r>
            <a:endParaRPr lang="ru-RU" alt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39660" y="5445224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630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1680colourback_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6049962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051"/>
              </a:avLst>
            </a:prstTxWarp>
          </a:bodyPr>
          <a:lstStyle/>
          <a:p>
            <a:pPr algn="ctr"/>
            <a:r>
              <a:rPr lang="ru-RU" sz="4000" b="1" i="1" kern="10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Сайыс шарты мен өтуі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8313" y="1700213"/>
            <a:ext cx="8424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63538"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kk-KZ" altLang="ru-RU" sz="2800" b="1" i="1">
                <a:solidFill>
                  <a:srgbClr val="003399"/>
                </a:solidFill>
                <a:latin typeface="Modern No. 20" pitchFamily="18" charset="0"/>
              </a:rPr>
              <a:t>Сайыс 5 кезеңнен тұрады:</a:t>
            </a:r>
            <a:r>
              <a:rPr lang="kk-KZ" altLang="ru-RU" b="1">
                <a:solidFill>
                  <a:srgbClr val="003399"/>
                </a:solidFill>
              </a:rPr>
              <a:t> </a:t>
            </a:r>
          </a:p>
        </p:txBody>
      </p: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827088" y="2492375"/>
            <a:ext cx="7489825" cy="504825"/>
            <a:chOff x="521" y="1570"/>
            <a:chExt cx="4718" cy="318"/>
          </a:xfrm>
        </p:grpSpPr>
        <p:pic>
          <p:nvPicPr>
            <p:cNvPr id="15365" name="Picture 5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570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Text Box 16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020" y="1570"/>
              <a:ext cx="11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5" action="ppaction://hlinksldjump"/>
                </a:rPr>
                <a:t>Таныстыру</a:t>
              </a:r>
              <a:endPara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pic>
        <p:nvPicPr>
          <p:cNvPr id="15377" name="Picture 17" descr="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431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13100"/>
            <a:ext cx="381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827088" y="3211513"/>
            <a:ext cx="7489825" cy="504825"/>
            <a:chOff x="521" y="2023"/>
            <a:chExt cx="4718" cy="318"/>
          </a:xfrm>
        </p:grpSpPr>
        <p:pic>
          <p:nvPicPr>
            <p:cNvPr id="15372" name="Picture 12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023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2" name="Text Box 22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004" y="2023"/>
              <a:ext cx="14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8" action="ppaction://hlinksldjump"/>
                </a:rPr>
                <a:t>Техника дүкені</a:t>
              </a:r>
              <a:endPara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pic>
        <p:nvPicPr>
          <p:cNvPr id="15385" name="Picture 25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13100"/>
            <a:ext cx="381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30ap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56138"/>
            <a:ext cx="7489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6" name="Text Box 26">
            <a:hlinkClick r:id="" action="ppaction://noaction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1609725" y="4703763"/>
            <a:ext cx="404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  <a:hlinkClick r:id="rId9" action="ppaction://hlinksldjump"/>
              </a:rPr>
              <a:t>Байқағыштығыңды байқат</a:t>
            </a:r>
            <a:endParaRPr lang="ru-RU" alt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827088" y="5373688"/>
            <a:ext cx="7489825" cy="571500"/>
            <a:chOff x="521" y="3385"/>
            <a:chExt cx="4718" cy="360"/>
          </a:xfrm>
        </p:grpSpPr>
        <p:pic>
          <p:nvPicPr>
            <p:cNvPr id="15374" name="Picture 14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385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1" name="Picture 21" descr="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385"/>
              <a:ext cx="240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9" name="Text Box 29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020" y="3415"/>
              <a:ext cx="31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1" action="ppaction://hlinksldjump"/>
                </a:rPr>
                <a:t>Жеті жұрттың тілін біл (полиглот)</a:t>
              </a:r>
              <a:endParaRPr lang="kk-KZ" alt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pic>
        <p:nvPicPr>
          <p:cNvPr id="15380" name="Picture 20" descr="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381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93" name="Group 33"/>
          <p:cNvGrpSpPr>
            <a:grpSpLocks/>
          </p:cNvGrpSpPr>
          <p:nvPr/>
        </p:nvGrpSpPr>
        <p:grpSpPr bwMode="auto">
          <a:xfrm>
            <a:off x="827087" y="3933825"/>
            <a:ext cx="7489825" cy="574675"/>
            <a:chOff x="521" y="2478"/>
            <a:chExt cx="4718" cy="362"/>
          </a:xfrm>
        </p:grpSpPr>
        <p:pic>
          <p:nvPicPr>
            <p:cNvPr id="15375" name="Picture 15" descr="30apr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478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9" name="Picture 19" descr="3">
              <a:hlinkClick r:id="" action="ppaction://noaction">
                <a:snd r:embed="rId4" name="click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480"/>
              <a:ext cx="240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92" name="Text Box 32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020" y="2507"/>
              <a:ext cx="17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4" action="ppaction://hlinksldjump"/>
                </a:rPr>
                <a:t>Суреттер сөйлейді</a:t>
              </a:r>
              <a:endParaRPr lang="ru-RU" altLang="ru-RU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grpSp>
        <p:nvGrpSpPr>
          <p:cNvPr id="15397" name="Group 37"/>
          <p:cNvGrpSpPr>
            <a:grpSpLocks/>
          </p:cNvGrpSpPr>
          <p:nvPr/>
        </p:nvGrpSpPr>
        <p:grpSpPr bwMode="auto">
          <a:xfrm>
            <a:off x="7235825" y="6237288"/>
            <a:ext cx="1657350" cy="504825"/>
            <a:chOff x="4558" y="3929"/>
            <a:chExt cx="1044" cy="318"/>
          </a:xfrm>
        </p:grpSpPr>
        <p:pic>
          <p:nvPicPr>
            <p:cNvPr id="15395" name="Picture 35" descr="but1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96" name="Text Box 36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6" action="ppaction://hlinksldjump"/>
                </a:rPr>
                <a:t>Аяқтау</a:t>
              </a:r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8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4)  Адам мен компьютер арасындағы байланысты қамтамасыз ететін  жүйелік программа?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(Операциялық жүйе, Операционная система, Operation system )</a:t>
            </a:r>
            <a:endParaRPr lang="ru-RU" alt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812088" y="5661025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5302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5) Терезе командалары орналасқан бөлікті қалай атаймыз?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 Мәзір жолағы, Строка меню, </a:t>
            </a:r>
            <a:r>
              <a:rPr lang="en-US" altLang="ru-RU"/>
              <a:t>Menu</a:t>
            </a:r>
            <a:r>
              <a:rPr lang="kk-KZ" altLang="ru-RU"/>
              <a:t>)</a:t>
            </a:r>
            <a:endParaRPr lang="ru-RU" alt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101013" y="55895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18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empus Sans ITC" pitchFamily="82" charset="0"/>
              </a:rPr>
              <a:t>6) Қандай команданың көмегімен құжаттардың көшірмесін дайындаймыз?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(Көшіру, Копировать, Сору)</a:t>
            </a:r>
            <a:endParaRPr lang="ru-RU" alt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524750" y="53736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8066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7) Мәзір  жолағының қай командасы арқылы беттің көлемін өзгертеміз</a:t>
            </a:r>
            <a:endParaRPr lang="ru-RU" altLang="ru-RU" sz="40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(Түр, Вид, Shift)</a:t>
            </a:r>
            <a:endParaRPr lang="ru-RU" alt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43663" y="49418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</a:t>
            </a:r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3" action="ppaction://hlinksldjump"/>
              </a:rPr>
              <a:t>ер</a:t>
            </a:r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4186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8) MS Word терезесінің мәзір жолағындағы сұрақ (?) – белгісі нені білдіреді?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 dirty="0"/>
              <a:t>(Анықтама, Справочник, Reference book)</a:t>
            </a:r>
            <a:endParaRPr lang="ru-RU" alt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314406" y="5500256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9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9 )  MS Word терезесінің мәзір жолағында қанша команда орналасқан?</a:t>
            </a:r>
            <a:r>
              <a:rPr lang="kk-KZ" altLang="ru-RU" sz="4000"/>
              <a:t>  </a:t>
            </a:r>
            <a:endParaRPr lang="ru-RU" altLang="ru-RU" sz="40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(Тоғыз, девять, Nine)</a:t>
            </a:r>
            <a:endParaRPr lang="ru-RU" alt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48488" y="5229225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2383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>
                <a:latin typeface="Times New Roman" pitchFamily="18" charset="0"/>
              </a:rPr>
              <a:t>10) Жолдар мен бағаналардың  </a:t>
            </a:r>
            <a:br>
              <a:rPr lang="kk-KZ" altLang="ru-RU">
                <a:latin typeface="Times New Roman" pitchFamily="18" charset="0"/>
              </a:rPr>
            </a:br>
            <a:r>
              <a:rPr lang="kk-KZ" altLang="ru-RU">
                <a:latin typeface="Times New Roman" pitchFamily="18" charset="0"/>
              </a:rPr>
              <a:t>      қилысуын қалай атаймыз?</a:t>
            </a:r>
            <a:r>
              <a:rPr lang="kk-KZ" altLang="ru-RU"/>
              <a:t> </a:t>
            </a:r>
            <a:endParaRPr lang="ru-RU" alt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(Ұяшық, Ячейка, Се</a:t>
            </a:r>
            <a:r>
              <a:rPr lang="en-US" altLang="ru-RU"/>
              <a:t>ll</a:t>
            </a:r>
            <a:r>
              <a:rPr lang="kk-KZ" altLang="ru-RU"/>
              <a:t>)</a:t>
            </a:r>
            <a:endParaRPr lang="ru-RU" alt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524750" y="5661025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3246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57158" y="1517397"/>
            <a:ext cx="84928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Жеңімпаздарды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kk-K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құттықтаймыз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0"/>
            <a:ext cx="1450975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85736"/>
            <a:ext cx="1449387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286250"/>
            <a:ext cx="2098675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/>
              <a:t>І тур. Таныстыру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14500" y="1928813"/>
            <a:ext cx="6858000" cy="1928812"/>
          </a:xfrm>
        </p:spPr>
        <p:txBody>
          <a:bodyPr/>
          <a:lstStyle/>
          <a:p>
            <a:pPr algn="just" eaLnBrk="1" hangingPunct="1"/>
            <a:r>
              <a:rPr lang="kk-KZ" sz="4000" dirty="0" smtClean="0">
                <a:latin typeface="Arial" charset="0"/>
                <a:cs typeface="Arial" charset="0"/>
              </a:rPr>
              <a:t>Топқа ат қою</a:t>
            </a:r>
          </a:p>
          <a:p>
            <a:pPr algn="just" eaLnBrk="1" hangingPunct="1"/>
            <a:r>
              <a:rPr lang="kk-KZ" sz="4000" dirty="0" smtClean="0">
                <a:latin typeface="Arial" charset="0"/>
                <a:cs typeface="Arial" charset="0"/>
              </a:rPr>
              <a:t>Топтың атын қорғау</a:t>
            </a:r>
          </a:p>
          <a:p>
            <a:pPr algn="just" eaLnBrk="1" hangingPunct="1"/>
            <a:r>
              <a:rPr lang="kk-KZ" sz="4000" dirty="0" smtClean="0">
                <a:latin typeface="Arial" charset="0"/>
                <a:cs typeface="Arial" charset="0"/>
              </a:rPr>
              <a:t>Топ мүшелерін таныстыру</a:t>
            </a:r>
          </a:p>
          <a:p>
            <a:pPr algn="just" eaLnBrk="1" hangingPunct="1"/>
            <a:r>
              <a:rPr lang="en-US" sz="4000" dirty="0" smtClean="0">
                <a:latin typeface="Arial" charset="0"/>
                <a:cs typeface="Arial" charset="0"/>
                <a:hlinkClick r:id="rId2" action="ppaction://hlinksldjump"/>
              </a:rPr>
              <a:t>SMS</a:t>
            </a:r>
            <a:endParaRPr lang="kk-KZ" sz="4000" dirty="0" smtClean="0">
              <a:latin typeface="Arial" charset="0"/>
              <a:cs typeface="Arial" charset="0"/>
            </a:endParaRPr>
          </a:p>
        </p:txBody>
      </p:sp>
      <p:pic>
        <p:nvPicPr>
          <p:cNvPr id="5124" name="Picture 4" descr="E:\Рауан\2012_2013_учебный год\2_полугодие_2012_2013\материалы_с Интернета\ШАБЛОНЫ\анимация\компьютеры\komp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ауан\2012_2013_учебный год\2_полугодие_2012_2013\материалы_с Интернета\ШАБЛОНЫ\анимация\компьютеры\komp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1019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71414"/>
            <a:ext cx="8143875" cy="7858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SMS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72" name="Содержимое 2"/>
          <p:cNvSpPr txBox="1">
            <a:spLocks/>
          </p:cNvSpPr>
          <p:nvPr/>
        </p:nvSpPr>
        <p:spPr bwMode="auto">
          <a:xfrm>
            <a:off x="1714480" y="928670"/>
            <a:ext cx="72151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600" dirty="0" smtClean="0">
                <a:cs typeface="Arial" charset="0"/>
              </a:rPr>
              <a:t> Әр </a:t>
            </a:r>
            <a:r>
              <a:rPr lang="kk-KZ" sz="3600" dirty="0">
                <a:cs typeface="Arial" charset="0"/>
              </a:rPr>
              <a:t>топ екі-екі сұрақтан жазып,  қарсылас топтарға жібереді. </a:t>
            </a:r>
            <a:endParaRPr lang="kk-KZ" sz="3600" dirty="0" smtClean="0"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kk-KZ" sz="11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600" dirty="0" smtClean="0">
                <a:cs typeface="Arial" charset="0"/>
              </a:rPr>
              <a:t> Қарсылас </a:t>
            </a:r>
            <a:r>
              <a:rPr lang="kk-KZ" sz="3600" dirty="0">
                <a:cs typeface="Arial" charset="0"/>
              </a:rPr>
              <a:t>топтар оған жауап жазып, қайтадан өздеріне қайтарады.  </a:t>
            </a:r>
            <a:endParaRPr lang="kk-KZ" sz="3600" dirty="0" smtClean="0"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kk-KZ" sz="11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600" dirty="0" smtClean="0">
                <a:cs typeface="Arial" charset="0"/>
              </a:rPr>
              <a:t> Сұрақ </a:t>
            </a:r>
            <a:r>
              <a:rPr lang="kk-KZ" sz="3600" dirty="0">
                <a:cs typeface="Arial" charset="0"/>
              </a:rPr>
              <a:t>жіберген топ дұрыс жауап берген топты </a:t>
            </a:r>
            <a:r>
              <a:rPr lang="kk-KZ" sz="3600" dirty="0" smtClean="0">
                <a:cs typeface="Arial" charset="0"/>
              </a:rPr>
              <a:t> 	анықтайды</a:t>
            </a:r>
            <a:r>
              <a:rPr lang="kk-KZ" sz="3600" dirty="0">
                <a:cs typeface="Arial" charset="0"/>
              </a:rPr>
              <a:t>.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235825" y="6237288"/>
            <a:ext cx="1657350" cy="854075"/>
            <a:chOff x="4558" y="3929"/>
            <a:chExt cx="1044" cy="538"/>
          </a:xfrm>
        </p:grpSpPr>
        <p:pic>
          <p:nvPicPr>
            <p:cNvPr id="7" name="Picture 35" descr="but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36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5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E:\Рауан\2012_2013_учебный год\2_полугодие_2012_2013\материалы_с Интернета\ШАБЛОНЫ\анимация\компьютеры\komp4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001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-142900"/>
            <a:ext cx="81438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kk-KZ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kk-KZ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тур. Техника дүкені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1714480" y="928670"/>
            <a:ext cx="7143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 smtClean="0">
                <a:cs typeface="Arial" charset="0"/>
              </a:rPr>
              <a:t> Әр </a:t>
            </a:r>
            <a:r>
              <a:rPr lang="kk-KZ" sz="3000" dirty="0">
                <a:cs typeface="Arial" charset="0"/>
              </a:rPr>
              <a:t>топтан кезекпе-кезек бір оқушыдан шығып, техника дүкеніне барады</a:t>
            </a:r>
            <a:r>
              <a:rPr lang="kk-KZ" sz="3000" dirty="0" smtClean="0"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kk-KZ" sz="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>
                <a:cs typeface="Arial" charset="0"/>
              </a:rPr>
              <a:t> </a:t>
            </a:r>
            <a:r>
              <a:rPr lang="kk-KZ" sz="3000" dirty="0" smtClean="0">
                <a:cs typeface="Arial" charset="0"/>
              </a:rPr>
              <a:t> Дүкеннен </a:t>
            </a:r>
            <a:r>
              <a:rPr lang="kk-KZ" sz="3000" dirty="0">
                <a:cs typeface="Arial" charset="0"/>
              </a:rPr>
              <a:t>өзіне қажетті техниканы сұрайды</a:t>
            </a:r>
            <a:r>
              <a:rPr lang="kk-KZ" sz="3000" dirty="0" smtClean="0"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kk-KZ" sz="800" dirty="0" smtClean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 smtClean="0">
                <a:cs typeface="Arial" charset="0"/>
              </a:rPr>
              <a:t> Қажетті </a:t>
            </a:r>
            <a:r>
              <a:rPr lang="kk-KZ" sz="3000" dirty="0">
                <a:cs typeface="Arial" charset="0"/>
              </a:rPr>
              <a:t>затты сатып алу үшін дүкеншінің сұрақтарына жауап береді. </a:t>
            </a:r>
            <a:endParaRPr lang="kk-KZ" sz="3000" dirty="0" smtClean="0"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kk-KZ" sz="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 smtClean="0">
                <a:cs typeface="Arial" charset="0"/>
              </a:rPr>
              <a:t>Әр </a:t>
            </a:r>
            <a:r>
              <a:rPr lang="kk-KZ" sz="3000" dirty="0">
                <a:cs typeface="Arial" charset="0"/>
              </a:rPr>
              <a:t>топтың сатып алған техникасының </a:t>
            </a:r>
            <a:r>
              <a:rPr lang="kk-KZ" sz="3000" dirty="0" smtClean="0">
                <a:cs typeface="Arial" charset="0"/>
              </a:rPr>
              <a:t>санына және берген жауаптарына                                     	байланысты </a:t>
            </a:r>
            <a:r>
              <a:rPr lang="kk-KZ" sz="3000" dirty="0">
                <a:cs typeface="Arial" charset="0"/>
              </a:rPr>
              <a:t>ұпай қосылады.</a:t>
            </a:r>
          </a:p>
        </p:txBody>
      </p:sp>
    </p:spTree>
    <p:extLst>
      <p:ext uri="{BB962C8B-B14F-4D97-AF65-F5344CB8AC3E}">
        <p14:creationId xmlns:p14="http://schemas.microsoft.com/office/powerpoint/2010/main" val="10059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 descr="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дүкені</a:t>
            </a:r>
            <a:endParaRPr 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1. Белгілі бір атпен сақталатын ақпараттар жиыны. </a:t>
            </a:r>
            <a:endParaRPr lang="kk-KZ" altLang="ru-RU" sz="2400"/>
          </a:p>
          <a:p>
            <a:pPr>
              <a:lnSpc>
                <a:spcPct val="80000"/>
              </a:lnSpc>
            </a:pPr>
            <a:r>
              <a:rPr lang="kk-KZ" altLang="ru-RU" sz="2400"/>
              <a:t>2. Windows-та өшірілген файлдар қайда жіберіледі? </a:t>
            </a:r>
            <a:endParaRPr lang="ru-MO" altLang="ru-RU" sz="2400"/>
          </a:p>
          <a:p>
            <a:pPr>
              <a:lnSpc>
                <a:spcPct val="80000"/>
              </a:lnSpc>
            </a:pPr>
            <a:r>
              <a:rPr lang="ru-MO" altLang="ru-RU" sz="2400"/>
              <a:t>3. </a:t>
            </a:r>
            <a:r>
              <a:rPr lang="ru-RU" altLang="ru-RU" sz="2400"/>
              <a:t>Ақпараттық процестерді зерттейтін ғылым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4. Компьютердің басты бөлігі, миы 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5. Алгоритм атауы кімнің есімімен байланысты? </a:t>
            </a:r>
            <a:endParaRPr lang="ru-MO" altLang="ru-RU" sz="2400"/>
          </a:p>
          <a:p>
            <a:pPr>
              <a:lnSpc>
                <a:spcPct val="80000"/>
              </a:lnSpc>
            </a:pPr>
            <a:r>
              <a:rPr lang="ru-MO" altLang="ru-RU" sz="2400"/>
              <a:t>6. Монитор мен адамның арақашықтығы неше см?  </a:t>
            </a:r>
          </a:p>
          <a:p>
            <a:pPr>
              <a:lnSpc>
                <a:spcPct val="80000"/>
              </a:lnSpc>
            </a:pPr>
            <a:r>
              <a:rPr lang="ru-MO" altLang="ru-RU" sz="2400"/>
              <a:t>7. </a:t>
            </a:r>
            <a:r>
              <a:rPr lang="ru-RU" altLang="ru-RU" sz="2400"/>
              <a:t>1М байтта қанша К байт бар?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56325" y="1514475"/>
            <a:ext cx="28797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altLang="ru-RU" sz="2400">
                <a:solidFill>
                  <a:srgbClr val="008000"/>
                </a:solidFill>
              </a:rPr>
              <a:t>Файл</a:t>
            </a:r>
            <a:endParaRPr lang="kk-KZ" altLang="ru-RU" sz="120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kk-KZ" altLang="ru-RU" sz="1200">
              <a:solidFill>
                <a:srgbClr val="008000"/>
              </a:solidFill>
            </a:endParaRPr>
          </a:p>
          <a:p>
            <a:r>
              <a:rPr lang="kk-KZ" altLang="ru-RU" sz="2400">
                <a:solidFill>
                  <a:srgbClr val="008000"/>
                </a:solidFill>
              </a:rPr>
              <a:t>Себет</a:t>
            </a:r>
          </a:p>
          <a:p>
            <a:endParaRPr lang="kk-KZ" altLang="ru-RU" sz="1200">
              <a:solidFill>
                <a:srgbClr val="008000"/>
              </a:solidFill>
            </a:endParaRPr>
          </a:p>
          <a:p>
            <a:r>
              <a:rPr lang="kk-KZ" altLang="ru-RU" sz="2400">
                <a:solidFill>
                  <a:srgbClr val="008000"/>
                </a:solidFill>
              </a:rPr>
              <a:t>Информатика</a:t>
            </a:r>
          </a:p>
          <a:p>
            <a:endParaRPr lang="kk-KZ" altLang="ru-RU" sz="1200"/>
          </a:p>
          <a:p>
            <a:r>
              <a:rPr lang="kk-KZ" altLang="ru-RU" sz="2400">
                <a:solidFill>
                  <a:srgbClr val="008000"/>
                </a:solidFill>
              </a:rPr>
              <a:t>Процессор</a:t>
            </a:r>
          </a:p>
          <a:p>
            <a:endParaRPr lang="kk-KZ" altLang="ru-RU" sz="1200">
              <a:solidFill>
                <a:srgbClr val="008000"/>
              </a:solidFill>
            </a:endParaRPr>
          </a:p>
          <a:p>
            <a:r>
              <a:rPr lang="kk-KZ" altLang="ru-RU" sz="2400">
                <a:solidFill>
                  <a:srgbClr val="008000"/>
                </a:solidFill>
              </a:rPr>
              <a:t>Әл-Хорезми</a:t>
            </a:r>
          </a:p>
          <a:p>
            <a:endParaRPr lang="kk-KZ" altLang="ru-RU" sz="2400">
              <a:solidFill>
                <a:srgbClr val="008000"/>
              </a:solidFill>
            </a:endParaRPr>
          </a:p>
          <a:p>
            <a:r>
              <a:rPr lang="kk-KZ" altLang="ru-RU" sz="2400">
                <a:solidFill>
                  <a:srgbClr val="008000"/>
                </a:solidFill>
              </a:rPr>
              <a:t>60-70 см</a:t>
            </a:r>
          </a:p>
          <a:p>
            <a:r>
              <a:rPr lang="kk-KZ" altLang="ru-RU" sz="2400">
                <a:solidFill>
                  <a:srgbClr val="008000"/>
                </a:solidFill>
              </a:rPr>
              <a:t>1024 Кбайт</a:t>
            </a:r>
            <a:endParaRPr lang="ru-RU" altLang="ru-RU" sz="2400">
              <a:solidFill>
                <a:srgbClr val="008000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128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9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0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31" name="Picture 11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00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 descr="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дүкені</a:t>
            </a:r>
            <a:endParaRPr lang="ru-R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MO" altLang="ru-RU" sz="2200" dirty="0"/>
              <a:t>8. </a:t>
            </a:r>
            <a:r>
              <a:rPr lang="ru-MO" altLang="ru-RU" sz="2200" dirty="0" err="1"/>
              <a:t>Буып-түйілген</a:t>
            </a:r>
            <a:r>
              <a:rPr lang="ru-MO" altLang="ru-RU" sz="2200" dirty="0"/>
              <a:t> файл</a:t>
            </a:r>
          </a:p>
          <a:p>
            <a:pPr>
              <a:lnSpc>
                <a:spcPct val="80000"/>
              </a:lnSpc>
            </a:pPr>
            <a:r>
              <a:rPr lang="ru-MO" altLang="ru-RU" sz="2200" dirty="0"/>
              <a:t>9. </a:t>
            </a:r>
            <a:r>
              <a:rPr lang="ru-MO" altLang="ru-RU" sz="2200" dirty="0" err="1"/>
              <a:t>Енгізу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пернесі</a:t>
            </a:r>
            <a:r>
              <a:rPr lang="ru-MO" altLang="ru-RU" sz="2200" dirty="0"/>
              <a:t>?</a:t>
            </a:r>
          </a:p>
          <a:p>
            <a:pPr>
              <a:lnSpc>
                <a:spcPct val="80000"/>
              </a:lnSpc>
            </a:pPr>
            <a:r>
              <a:rPr lang="ru-MO" altLang="ru-RU" sz="2200" dirty="0"/>
              <a:t>10. </a:t>
            </a:r>
            <a:r>
              <a:rPr lang="ru-MO" altLang="ru-RU" sz="2200" dirty="0" err="1"/>
              <a:t>Экранда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жыпылықтап</a:t>
            </a:r>
            <a:r>
              <a:rPr lang="ru-MO" altLang="ru-RU" sz="2200" dirty="0"/>
              <a:t> </a:t>
            </a:r>
            <a:r>
              <a:rPr lang="ru-MO" altLang="ru-RU" sz="2200" dirty="0" err="1"/>
              <a:t>тұратын</a:t>
            </a:r>
            <a:r>
              <a:rPr lang="ru-MO" altLang="ru-RU" sz="2200" dirty="0"/>
              <a:t> </a:t>
            </a:r>
            <a:r>
              <a:rPr lang="ru-MO" altLang="ru-RU" sz="2200" dirty="0" err="1"/>
              <a:t>тік</a:t>
            </a:r>
            <a:r>
              <a:rPr lang="ru-MO" altLang="ru-RU" sz="2200" dirty="0"/>
              <a:t> </a:t>
            </a:r>
            <a:r>
              <a:rPr lang="ru-MO" altLang="ru-RU" sz="2200" dirty="0" err="1"/>
              <a:t>сызықша</a:t>
            </a:r>
            <a:endParaRPr lang="ru-MO" altLang="ru-RU" sz="2200" dirty="0"/>
          </a:p>
          <a:p>
            <a:pPr>
              <a:lnSpc>
                <a:spcPct val="80000"/>
              </a:lnSpc>
            </a:pPr>
            <a:r>
              <a:rPr lang="ru-MO" altLang="ru-RU" sz="2200" dirty="0"/>
              <a:t>11. </a:t>
            </a:r>
            <a:r>
              <a:rPr lang="ru-MO" altLang="ru-RU" sz="2200" dirty="0" err="1"/>
              <a:t>Пернетақтада</a:t>
            </a:r>
            <a:r>
              <a:rPr lang="ru-MO" altLang="ru-RU" sz="2200" dirty="0"/>
              <a:t> </a:t>
            </a:r>
            <a:r>
              <a:rPr lang="ru-MO" altLang="ru-RU" sz="2200" dirty="0" err="1"/>
              <a:t>қанша</a:t>
            </a:r>
            <a:r>
              <a:rPr lang="ru-MO" altLang="ru-RU" sz="2200" dirty="0"/>
              <a:t> </a:t>
            </a:r>
            <a:r>
              <a:rPr lang="ru-MO" altLang="ru-RU" sz="2200" dirty="0" err="1" smtClean="0"/>
              <a:t>функционалдық</a:t>
            </a:r>
            <a:r>
              <a:rPr lang="ru-MO" altLang="ru-RU" sz="2200" dirty="0" smtClean="0"/>
              <a:t> </a:t>
            </a:r>
            <a:r>
              <a:rPr lang="ru-MO" altLang="ru-RU" sz="2200" dirty="0" err="1"/>
              <a:t>перне</a:t>
            </a:r>
            <a:r>
              <a:rPr lang="ru-MO" altLang="ru-RU" sz="2200" dirty="0"/>
              <a:t> бар? </a:t>
            </a:r>
          </a:p>
          <a:p>
            <a:pPr>
              <a:lnSpc>
                <a:spcPct val="80000"/>
              </a:lnSpc>
            </a:pPr>
            <a:r>
              <a:rPr lang="ru-MO" altLang="ru-RU" sz="2200" dirty="0"/>
              <a:t>12. </a:t>
            </a:r>
            <a:r>
              <a:rPr lang="ru-MO" altLang="ru-RU" sz="2200" dirty="0" err="1"/>
              <a:t>Сол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жақтан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бір</a:t>
            </a:r>
            <a:r>
              <a:rPr lang="ru-MO" altLang="ru-RU" sz="2200" dirty="0"/>
              <a:t> </a:t>
            </a:r>
            <a:r>
              <a:rPr lang="ru-MO" altLang="ru-RU" sz="2200" dirty="0" err="1"/>
              <a:t>символды</a:t>
            </a:r>
            <a:r>
              <a:rPr lang="ru-MO" altLang="ru-RU" sz="2200" dirty="0"/>
              <a:t> </a:t>
            </a:r>
            <a:r>
              <a:rPr lang="ru-MO" altLang="ru-RU" sz="2200" dirty="0" err="1"/>
              <a:t>өшіру</a:t>
            </a:r>
            <a:r>
              <a:rPr lang="ru-MO" altLang="ru-RU" sz="2200" dirty="0"/>
              <a:t> </a:t>
            </a:r>
            <a:r>
              <a:rPr lang="ru-MO" altLang="ru-RU" sz="2200" dirty="0" err="1"/>
              <a:t>үшін</a:t>
            </a:r>
            <a:r>
              <a:rPr lang="ru-MO" altLang="ru-RU" sz="2200" dirty="0"/>
              <a:t> </a:t>
            </a:r>
            <a:r>
              <a:rPr lang="ru-MO" altLang="ru-RU" sz="2200" dirty="0" err="1"/>
              <a:t>қандай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перне</a:t>
            </a:r>
            <a:r>
              <a:rPr lang="ru-MO" altLang="ru-RU" sz="2200" dirty="0"/>
              <a:t> </a:t>
            </a:r>
            <a:r>
              <a:rPr lang="ru-MO" altLang="ru-RU" sz="2200" dirty="0" err="1"/>
              <a:t>қолданылады</a:t>
            </a:r>
            <a:r>
              <a:rPr lang="ru-MO" altLang="ru-RU" sz="2200" dirty="0"/>
              <a:t>?</a:t>
            </a:r>
          </a:p>
          <a:p>
            <a:pPr>
              <a:lnSpc>
                <a:spcPct val="80000"/>
              </a:lnSpc>
            </a:pPr>
            <a:r>
              <a:rPr lang="kk-KZ" altLang="ru-RU" sz="2200" dirty="0"/>
              <a:t>13. Қағаздағы көріністі экранға түсіруші?</a:t>
            </a:r>
            <a:endParaRPr lang="ru-MO" altLang="ru-RU" sz="2200" dirty="0"/>
          </a:p>
          <a:p>
            <a:pPr>
              <a:lnSpc>
                <a:spcPct val="80000"/>
              </a:lnSpc>
            </a:pPr>
            <a:r>
              <a:rPr lang="kk-KZ" altLang="ru-RU" sz="2200" dirty="0"/>
              <a:t>14. </a:t>
            </a:r>
            <a:r>
              <a:rPr lang="en-US" altLang="ru-RU" sz="2200" dirty="0"/>
              <a:t>Paint </a:t>
            </a:r>
            <a:r>
              <a:rPr lang="kk-KZ" altLang="ru-RU" sz="2200" dirty="0"/>
              <a:t>қандай редактор</a:t>
            </a:r>
          </a:p>
          <a:p>
            <a:pPr>
              <a:lnSpc>
                <a:spcPct val="80000"/>
              </a:lnSpc>
            </a:pPr>
            <a:r>
              <a:rPr lang="kk-KZ" altLang="ru-RU" sz="2200" dirty="0"/>
              <a:t>15. Компакт дискіні оқуға арналған құрылғы?</a:t>
            </a:r>
            <a:endParaRPr lang="ru-RU" altLang="ru-RU" sz="22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011863" y="1443038"/>
            <a:ext cx="28908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altLang="ru-RU" sz="2200">
                <a:solidFill>
                  <a:srgbClr val="008000"/>
                </a:solidFill>
              </a:rPr>
              <a:t>Архив</a:t>
            </a:r>
          </a:p>
          <a:p>
            <a:r>
              <a:rPr lang="en-US" altLang="ru-RU" sz="2200">
                <a:solidFill>
                  <a:srgbClr val="008000"/>
                </a:solidFill>
              </a:rPr>
              <a:t>Enter</a:t>
            </a:r>
          </a:p>
          <a:p>
            <a:r>
              <a:rPr lang="kk-KZ" altLang="ru-RU" sz="2200">
                <a:solidFill>
                  <a:srgbClr val="008000"/>
                </a:solidFill>
              </a:rPr>
              <a:t>Курсор</a:t>
            </a:r>
          </a:p>
          <a:p>
            <a:endParaRPr lang="en-US" altLang="ru-RU" sz="1200">
              <a:solidFill>
                <a:srgbClr val="008000"/>
              </a:solidFill>
            </a:endParaRPr>
          </a:p>
          <a:p>
            <a:r>
              <a:rPr lang="kk-KZ" altLang="ru-RU" sz="2200">
                <a:solidFill>
                  <a:srgbClr val="008000"/>
                </a:solidFill>
              </a:rPr>
              <a:t>12</a:t>
            </a:r>
          </a:p>
          <a:p>
            <a:endParaRPr lang="en-US" altLang="ru-RU" sz="1000">
              <a:solidFill>
                <a:srgbClr val="008000"/>
              </a:solidFill>
            </a:endParaRPr>
          </a:p>
          <a:p>
            <a:r>
              <a:rPr lang="en-US" altLang="ru-RU" sz="2200">
                <a:solidFill>
                  <a:srgbClr val="008000"/>
                </a:solidFill>
              </a:rPr>
              <a:t>Backspase</a:t>
            </a:r>
            <a:endParaRPr lang="kk-KZ" altLang="ru-RU" sz="2200">
              <a:solidFill>
                <a:srgbClr val="008000"/>
              </a:solidFill>
            </a:endParaRPr>
          </a:p>
          <a:p>
            <a:endParaRPr lang="en-US" altLang="ru-RU" sz="2200"/>
          </a:p>
          <a:p>
            <a:r>
              <a:rPr lang="kk-KZ" altLang="ru-RU" sz="2200">
                <a:solidFill>
                  <a:srgbClr val="008000"/>
                </a:solidFill>
              </a:rPr>
              <a:t>Сканер</a:t>
            </a:r>
          </a:p>
          <a:p>
            <a:endParaRPr lang="en-US" altLang="ru-RU" sz="1000">
              <a:solidFill>
                <a:srgbClr val="008000"/>
              </a:solidFill>
            </a:endParaRPr>
          </a:p>
          <a:p>
            <a:r>
              <a:rPr lang="kk-KZ" altLang="ru-RU" sz="2200">
                <a:solidFill>
                  <a:srgbClr val="008000"/>
                </a:solidFill>
              </a:rPr>
              <a:t>Графикалық</a:t>
            </a:r>
          </a:p>
          <a:p>
            <a:r>
              <a:rPr lang="en-US" altLang="ru-RU" sz="2200">
                <a:solidFill>
                  <a:srgbClr val="008000"/>
                </a:solidFill>
              </a:rPr>
              <a:t>CD-ROM</a:t>
            </a:r>
            <a:endParaRPr lang="ru-RU" altLang="ru-RU" sz="2200">
              <a:solidFill>
                <a:srgbClr val="008000"/>
              </a:solidFill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6152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3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5" name="Picture 11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56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дүкені</a:t>
            </a:r>
            <a:endParaRPr 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3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200" dirty="0" smtClean="0"/>
              <a:t>16</a:t>
            </a:r>
            <a:r>
              <a:rPr lang="ru-MO" altLang="ru-RU" sz="2200" dirty="0" smtClean="0"/>
              <a:t>. </a:t>
            </a:r>
            <a:r>
              <a:rPr lang="ru-MO" altLang="ru-RU" sz="2200" dirty="0" err="1"/>
              <a:t>Файлдар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жиыны</a:t>
            </a:r>
            <a:r>
              <a:rPr lang="ru-MO" altLang="ru-RU" sz="22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17</a:t>
            </a:r>
            <a:r>
              <a:rPr lang="ru-MO" altLang="ru-RU" sz="2200" dirty="0" smtClean="0"/>
              <a:t>. </a:t>
            </a:r>
            <a:r>
              <a:rPr lang="kk-KZ" altLang="ru-RU" sz="2200" dirty="0"/>
              <a:t>Мәтінмен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жұмыс</a:t>
            </a:r>
            <a:r>
              <a:rPr lang="ru-MO" altLang="ru-RU" sz="2200" dirty="0"/>
              <a:t> </a:t>
            </a:r>
            <a:r>
              <a:rPr lang="ru-MO" altLang="ru-RU" sz="2200" dirty="0" err="1"/>
              <a:t>істеуге</a:t>
            </a:r>
            <a:r>
              <a:rPr lang="ru-MO" altLang="ru-RU" sz="2200" dirty="0"/>
              <a:t> </a:t>
            </a:r>
            <a:r>
              <a:rPr lang="ru-MO" altLang="ru-RU" sz="2200" dirty="0" err="1"/>
              <a:t>арналған</a:t>
            </a:r>
            <a:r>
              <a:rPr lang="ru-MO" altLang="ru-RU" sz="2200" dirty="0"/>
              <a:t> </a:t>
            </a:r>
            <a:r>
              <a:rPr lang="en-US" altLang="ru-RU" sz="2200" dirty="0"/>
              <a:t>Microsoft Office</a:t>
            </a:r>
            <a:r>
              <a:rPr lang="ru-MO" altLang="ru-RU" sz="2200" dirty="0"/>
              <a:t>-</a:t>
            </a:r>
            <a:r>
              <a:rPr lang="kk-KZ" altLang="ru-RU" sz="2200" dirty="0"/>
              <a:t>тің құрамына кіретін программа.</a:t>
            </a:r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18 </a:t>
            </a:r>
            <a:r>
              <a:rPr lang="kk-KZ" altLang="ru-RU" sz="2200" dirty="0" smtClean="0"/>
              <a:t>. </a:t>
            </a:r>
            <a:r>
              <a:rPr lang="kk-KZ" altLang="ru-RU" sz="2200" dirty="0"/>
              <a:t>Вирустың кері әсерін жоятын программа.</a:t>
            </a:r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19</a:t>
            </a:r>
            <a:r>
              <a:rPr lang="kk-KZ" altLang="ru-RU" sz="2200" dirty="0" smtClean="0"/>
              <a:t>. </a:t>
            </a:r>
            <a:r>
              <a:rPr lang="kk-KZ" altLang="ru-RU" sz="2200" dirty="0"/>
              <a:t>Сандардың аталу және жазылу әдісін не деп атайды?</a:t>
            </a:r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20</a:t>
            </a:r>
            <a:r>
              <a:rPr lang="kk-KZ" altLang="ru-RU" sz="2200" dirty="0" smtClean="0"/>
              <a:t>.Ақпараттық </a:t>
            </a:r>
            <a:r>
              <a:rPr lang="kk-KZ" altLang="ru-RU" sz="2200" dirty="0"/>
              <a:t>процестерді жүзеге асыратын негізгі құрал?</a:t>
            </a:r>
            <a:endParaRPr lang="ru-MO" altLang="ru-RU" sz="2200" dirty="0"/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21</a:t>
            </a:r>
            <a:r>
              <a:rPr lang="ru-MO" altLang="ru-RU" sz="2200" dirty="0" smtClean="0"/>
              <a:t>.  </a:t>
            </a:r>
            <a:r>
              <a:rPr lang="ru-MO" altLang="ru-RU" sz="2200" dirty="0" err="1"/>
              <a:t>Қандай</a:t>
            </a:r>
            <a:r>
              <a:rPr lang="ru-MO" altLang="ru-RU" sz="2200" dirty="0"/>
              <a:t> архиватор </a:t>
            </a:r>
            <a:r>
              <a:rPr lang="ru-MO" altLang="ru-RU" sz="2200" dirty="0" err="1"/>
              <a:t>бағдарламалары</a:t>
            </a:r>
            <a:r>
              <a:rPr lang="ru-MO" altLang="ru-RU" sz="2200" dirty="0"/>
              <a:t> бар</a:t>
            </a:r>
            <a:r>
              <a:rPr lang="kk-KZ" altLang="ru-RU" sz="2200" dirty="0"/>
              <a:t>?</a:t>
            </a:r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22</a:t>
            </a:r>
            <a:r>
              <a:rPr lang="kk-KZ" altLang="ru-RU" sz="2200" dirty="0" smtClean="0"/>
              <a:t>. </a:t>
            </a:r>
            <a:r>
              <a:rPr lang="kk-KZ" altLang="ru-RU" sz="2200" dirty="0"/>
              <a:t>Windows сөзінің аудармасы</a:t>
            </a:r>
          </a:p>
          <a:p>
            <a:pPr>
              <a:lnSpc>
                <a:spcPct val="80000"/>
              </a:lnSpc>
            </a:pPr>
            <a:r>
              <a:rPr lang="en-US" altLang="ru-RU" sz="2200" dirty="0" smtClean="0"/>
              <a:t>23</a:t>
            </a:r>
            <a:r>
              <a:rPr lang="kk-KZ" altLang="ru-RU" sz="2200" dirty="0" smtClean="0"/>
              <a:t>. </a:t>
            </a:r>
            <a:r>
              <a:rPr lang="kk-KZ" altLang="ru-RU" sz="2200" dirty="0"/>
              <a:t>Сегіз биттен тұратын өлшем бірлік</a:t>
            </a:r>
            <a:endParaRPr lang="ru-RU" altLang="ru-RU" sz="22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84888" y="1557338"/>
            <a:ext cx="28082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altLang="ru-RU" sz="2200">
                <a:solidFill>
                  <a:srgbClr val="008000"/>
                </a:solidFill>
              </a:rPr>
              <a:t>Папка</a:t>
            </a:r>
          </a:p>
          <a:p>
            <a:r>
              <a:rPr lang="en-US" altLang="ru-RU" sz="2200">
                <a:solidFill>
                  <a:srgbClr val="008000"/>
                </a:solidFill>
              </a:rPr>
              <a:t>MS Word</a:t>
            </a:r>
          </a:p>
          <a:p>
            <a:pPr>
              <a:buFontTx/>
              <a:buNone/>
            </a:pPr>
            <a:endParaRPr lang="kk-KZ" altLang="ru-RU" sz="2200"/>
          </a:p>
          <a:p>
            <a:r>
              <a:rPr lang="kk-KZ" altLang="ru-RU" sz="2200">
                <a:solidFill>
                  <a:srgbClr val="008000"/>
                </a:solidFill>
              </a:rPr>
              <a:t>Антивирус</a:t>
            </a:r>
          </a:p>
          <a:p>
            <a:pPr>
              <a:buFontTx/>
              <a:buNone/>
            </a:pPr>
            <a:endParaRPr lang="kk-KZ" altLang="ru-RU" sz="1000">
              <a:solidFill>
                <a:srgbClr val="008000"/>
              </a:solidFill>
            </a:endParaRPr>
          </a:p>
          <a:p>
            <a:r>
              <a:rPr lang="kk-KZ" altLang="ru-RU" sz="2200">
                <a:solidFill>
                  <a:srgbClr val="008000"/>
                </a:solidFill>
              </a:rPr>
              <a:t>Санау жүйесі</a:t>
            </a:r>
          </a:p>
          <a:p>
            <a:pPr>
              <a:buFontTx/>
              <a:buNone/>
            </a:pPr>
            <a:endParaRPr lang="kk-KZ" altLang="ru-RU" sz="1000"/>
          </a:p>
          <a:p>
            <a:r>
              <a:rPr lang="kk-KZ" altLang="ru-RU" sz="2200">
                <a:solidFill>
                  <a:srgbClr val="008000"/>
                </a:solidFill>
              </a:rPr>
              <a:t>Компьютер</a:t>
            </a:r>
          </a:p>
          <a:p>
            <a:pPr>
              <a:buFontTx/>
              <a:buNone/>
            </a:pPr>
            <a:endParaRPr lang="kk-KZ" altLang="ru-RU" sz="1000"/>
          </a:p>
          <a:p>
            <a:r>
              <a:rPr lang="en-US" altLang="ru-RU" sz="2200">
                <a:solidFill>
                  <a:srgbClr val="008000"/>
                </a:solidFill>
              </a:rPr>
              <a:t>Win Rar, WinZip</a:t>
            </a:r>
          </a:p>
          <a:p>
            <a:pPr>
              <a:buFontTx/>
              <a:buNone/>
            </a:pPr>
            <a:endParaRPr lang="kk-KZ" altLang="ru-RU" sz="1000">
              <a:solidFill>
                <a:srgbClr val="008000"/>
              </a:solidFill>
            </a:endParaRPr>
          </a:p>
          <a:p>
            <a:r>
              <a:rPr lang="kk-KZ" altLang="ru-RU" sz="2200">
                <a:solidFill>
                  <a:srgbClr val="008000"/>
                </a:solidFill>
              </a:rPr>
              <a:t>Терезе</a:t>
            </a:r>
          </a:p>
          <a:p>
            <a:r>
              <a:rPr lang="kk-KZ" altLang="ru-RU" sz="2200">
                <a:solidFill>
                  <a:srgbClr val="008000"/>
                </a:solidFill>
              </a:rPr>
              <a:t>Байт</a:t>
            </a:r>
            <a:endParaRPr lang="ru-RU" altLang="ru-RU" sz="2200">
              <a:solidFill>
                <a:srgbClr val="008000"/>
              </a:solidFill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7176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7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8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79" name="Picture 11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descr="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дүкені</a:t>
            </a:r>
            <a:endParaRPr lang="ru-RU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639888"/>
            <a:ext cx="3575050" cy="4525962"/>
          </a:xfrm>
        </p:spPr>
        <p:txBody>
          <a:bodyPr/>
          <a:lstStyle/>
          <a:p>
            <a:r>
              <a:rPr lang="kk-KZ" altLang="ru-RU" sz="2000">
                <a:solidFill>
                  <a:srgbClr val="008000"/>
                </a:solidFill>
              </a:rPr>
              <a:t>Мәтін</a:t>
            </a:r>
          </a:p>
          <a:p>
            <a:pPr>
              <a:buFontTx/>
              <a:buNone/>
            </a:pPr>
            <a:endParaRPr lang="kk-KZ" altLang="ru-RU" sz="2000">
              <a:solidFill>
                <a:srgbClr val="008000"/>
              </a:solidFill>
            </a:endParaRPr>
          </a:p>
          <a:p>
            <a:r>
              <a:rPr lang="kk-KZ" altLang="ru-RU" sz="2000">
                <a:solidFill>
                  <a:srgbClr val="008000"/>
                </a:solidFill>
              </a:rPr>
              <a:t>Абзац</a:t>
            </a:r>
          </a:p>
          <a:p>
            <a:pPr>
              <a:buFontTx/>
              <a:buNone/>
            </a:pPr>
            <a:endParaRPr lang="kk-KZ" altLang="ru-RU" sz="2000">
              <a:solidFill>
                <a:srgbClr val="008000"/>
              </a:solidFill>
            </a:endParaRPr>
          </a:p>
          <a:p>
            <a:r>
              <a:rPr lang="en-US" altLang="ru-RU" sz="2000">
                <a:solidFill>
                  <a:srgbClr val="008000"/>
                </a:solidFill>
              </a:rPr>
              <a:t>Delete</a:t>
            </a:r>
          </a:p>
          <a:p>
            <a:endParaRPr lang="kk-KZ" altLang="ru-RU" sz="2000"/>
          </a:p>
          <a:p>
            <a:pPr>
              <a:buFontTx/>
              <a:buNone/>
            </a:pPr>
            <a:endParaRPr lang="kk-KZ" altLang="ru-RU" sz="1000"/>
          </a:p>
          <a:p>
            <a:r>
              <a:rPr lang="kk-KZ" altLang="ru-RU" sz="2000">
                <a:solidFill>
                  <a:srgbClr val="008000"/>
                </a:solidFill>
              </a:rPr>
              <a:t>Интернет</a:t>
            </a:r>
          </a:p>
          <a:p>
            <a:r>
              <a:rPr lang="kk-KZ" altLang="ru-RU" sz="2000">
                <a:solidFill>
                  <a:srgbClr val="008000"/>
                </a:solidFill>
              </a:rPr>
              <a:t>5 буын</a:t>
            </a:r>
          </a:p>
          <a:p>
            <a:pPr>
              <a:buFontTx/>
              <a:buNone/>
            </a:pPr>
            <a:endParaRPr lang="kk-KZ" altLang="ru-RU" sz="1200">
              <a:solidFill>
                <a:srgbClr val="008000"/>
              </a:solidFill>
            </a:endParaRPr>
          </a:p>
          <a:p>
            <a:r>
              <a:rPr lang="kk-KZ" altLang="ru-RU" sz="2000">
                <a:solidFill>
                  <a:srgbClr val="008000"/>
                </a:solidFill>
              </a:rPr>
              <a:t>Мәтіндік редактор</a:t>
            </a:r>
          </a:p>
          <a:p>
            <a:r>
              <a:rPr lang="kk-KZ" altLang="ru-RU" sz="2000">
                <a:solidFill>
                  <a:srgbClr val="008000"/>
                </a:solidFill>
              </a:rPr>
              <a:t>Пішімдеу</a:t>
            </a:r>
            <a:endParaRPr lang="ru-RU" altLang="ru-RU" sz="2000">
              <a:solidFill>
                <a:srgbClr val="008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188" y="1484313"/>
            <a:ext cx="45466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altLang="ru-RU" dirty="0"/>
              <a:t> </a:t>
            </a:r>
            <a:r>
              <a:rPr lang="en-US" altLang="ru-RU" sz="2000" dirty="0" smtClean="0"/>
              <a:t>24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Компьютерлік алфавит символдарының кез келген тізбегі </a:t>
            </a:r>
          </a:p>
          <a:p>
            <a:r>
              <a:rPr lang="en-US" altLang="ru-RU" sz="2000" dirty="0" smtClean="0"/>
              <a:t>25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Мазмұндық мәні бойынша топтасқан тізбектелген қатар.</a:t>
            </a:r>
          </a:p>
          <a:p>
            <a:r>
              <a:rPr lang="en-US" altLang="ru-RU" sz="2000" dirty="0" smtClean="0"/>
              <a:t>26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Оң жақтан бір символды өшіру үшін қандай перне қолданылады?</a:t>
            </a:r>
          </a:p>
          <a:p>
            <a:r>
              <a:rPr lang="en-US" altLang="ru-RU" sz="2000" dirty="0" smtClean="0"/>
              <a:t>27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Дүниежүзілік ғаламдық тор.</a:t>
            </a:r>
          </a:p>
          <a:p>
            <a:r>
              <a:rPr lang="en-US" altLang="ru-RU" sz="2000" dirty="0" smtClean="0"/>
              <a:t>28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ЭЕМ-нің дамуы неше  буыннан тұрады? </a:t>
            </a:r>
          </a:p>
          <a:p>
            <a:r>
              <a:rPr lang="en-US" altLang="ru-RU" sz="2000" dirty="0" smtClean="0"/>
              <a:t>29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Word Pad қандай редактор?</a:t>
            </a:r>
          </a:p>
          <a:p>
            <a:r>
              <a:rPr lang="en-US" altLang="ru-RU" sz="2000" dirty="0" smtClean="0"/>
              <a:t>30</a:t>
            </a:r>
            <a:r>
              <a:rPr lang="kk-KZ" altLang="ru-RU" sz="2000" dirty="0" smtClean="0"/>
              <a:t>. </a:t>
            </a:r>
            <a:r>
              <a:rPr lang="kk-KZ" altLang="ru-RU" sz="2000" dirty="0"/>
              <a:t>Әр түрлі амалдар бойынша мәтіндік құжаттардың көркемделуін қалай атайды?</a:t>
            </a:r>
            <a:endParaRPr lang="ru-RU" altLang="ru-RU" sz="2000" dirty="0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8199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200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1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2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03" name="Picture 11" descr="пгшлпгш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6804248" y="6000750"/>
            <a:ext cx="1657350" cy="854075"/>
            <a:chOff x="4558" y="3929"/>
            <a:chExt cx="1044" cy="538"/>
          </a:xfrm>
        </p:grpSpPr>
        <p:pic>
          <p:nvPicPr>
            <p:cNvPr id="15" name="Picture 35" descr="but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36">
              <a:hlinkClick r:id="" action="ppaction://noaction">
                <a:snd r:embed="rId5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6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4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208</TotalTime>
  <Words>782</Words>
  <Application>Microsoft Office PowerPoint</Application>
  <PresentationFormat>Экран (4:3)</PresentationFormat>
  <Paragraphs>268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ИНФОРМАТИКА</vt:lpstr>
      <vt:lpstr>“Жас информатик” білімділер сайысы</vt:lpstr>
      <vt:lpstr>Презентация PowerPoint</vt:lpstr>
      <vt:lpstr>І тур. Таныстыру</vt:lpstr>
      <vt:lpstr>Презентация PowerPoint</vt:lpstr>
      <vt:lpstr>Презентация PowerPoint</vt:lpstr>
      <vt:lpstr>Техника дүкені</vt:lpstr>
      <vt:lpstr>Техника дүкені</vt:lpstr>
      <vt:lpstr>Техника дүкені</vt:lpstr>
      <vt:lpstr>Техника дүкені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5 тур.  Полиглот</vt:lpstr>
      <vt:lpstr>1.Жақтаулармен шектелген төрт бұрышты аймақ? </vt:lpstr>
      <vt:lpstr>2) Деректерді сақтауға         арналған құрылғы? </vt:lpstr>
      <vt:lpstr>3.   Әр түрлі объектілер  орналасқан Windows экраны? </vt:lpstr>
      <vt:lpstr>4)  Адам мен компьютер арасындағы байланысты қамтамасыз ететін  жүйелік программа? </vt:lpstr>
      <vt:lpstr>5) Терезе командалары орналасқан бөлікті қалай атаймыз? </vt:lpstr>
      <vt:lpstr>6) Қандай команданың көмегімен құжаттардың көшірмесін дайындаймыз? </vt:lpstr>
      <vt:lpstr>7) Мәзір  жолағының қай командасы арқылы беттің көлемін өзгертеміз</vt:lpstr>
      <vt:lpstr>8) MS Word терезесінің мәзір жолағындағы сұрақ (?) – белгісі нені білдіреді? </vt:lpstr>
      <vt:lpstr>9 )  MS Word терезесінің мәзір жолағында қанша команда орналасқан?  </vt:lpstr>
      <vt:lpstr>10) Жолдар мен бағаналардың         қилысуын қалай атаймыз?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Мансур</cp:lastModifiedBy>
  <cp:revision>31</cp:revision>
  <dcterms:created xsi:type="dcterms:W3CDTF">2011-07-24T06:23:31Z</dcterms:created>
  <dcterms:modified xsi:type="dcterms:W3CDTF">2014-11-14T12:32:50Z</dcterms:modified>
</cp:coreProperties>
</file>