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8" r:id="rId3"/>
    <p:sldId id="273" r:id="rId4"/>
    <p:sldId id="276" r:id="rId5"/>
    <p:sldId id="274" r:id="rId6"/>
    <p:sldId id="266" r:id="rId7"/>
    <p:sldId id="261" r:id="rId8"/>
    <p:sldId id="267" r:id="rId9"/>
    <p:sldId id="259" r:id="rId10"/>
    <p:sldId id="277" r:id="rId11"/>
    <p:sldId id="279" r:id="rId12"/>
    <p:sldId id="278" r:id="rId13"/>
    <p:sldId id="262" r:id="rId14"/>
    <p:sldId id="280" r:id="rId15"/>
    <p:sldId id="275" r:id="rId16"/>
    <p:sldId id="282" r:id="rId17"/>
    <p:sldId id="281" r:id="rId18"/>
    <p:sldId id="258" r:id="rId19"/>
    <p:sldId id="269" r:id="rId20"/>
    <p:sldId id="272" r:id="rId21"/>
    <p:sldId id="270" r:id="rId22"/>
    <p:sldId id="271" r:id="rId23"/>
    <p:sldId id="264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D8F35C-1EB0-49EE-85AD-32E2ADC9A1B0}" type="datetimeFigureOut">
              <a:rPr lang="ru-RU" smtClean="0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BA42-10D1-48BE-8AA9-F4D129B89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7B05-2F7E-4062-949F-0905E288090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145D-1158-4BA3-81F3-27032A8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7B05-2F7E-4062-949F-0905E288090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145D-1158-4BA3-81F3-27032A8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D8F35C-1EB0-49EE-85AD-32E2ADC9A1B0}" type="datetimeFigureOut">
              <a:rPr lang="ru-RU" smtClean="0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BA42-10D1-48BE-8AA9-F4D129B89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D8F35C-1EB0-49EE-85AD-32E2ADC9A1B0}" type="datetimeFigureOut">
              <a:rPr lang="ru-RU" smtClean="0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BA42-10D1-48BE-8AA9-F4D129B89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7B05-2F7E-4062-949F-0905E288090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145D-1158-4BA3-81F3-27032A8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7B05-2F7E-4062-949F-0905E288090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145D-1158-4BA3-81F3-27032A8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7B05-2F7E-4062-949F-0905E288090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145D-1158-4BA3-81F3-27032A8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7B05-2F7E-4062-949F-0905E288090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145D-1158-4BA3-81F3-27032A8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7B05-2F7E-4062-949F-0905E288090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145D-1158-4BA3-81F3-27032A8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7B05-2F7E-4062-949F-0905E288090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145D-1158-4BA3-81F3-27032A8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7B05-2F7E-4062-949F-0905E288090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145D-1158-4BA3-81F3-27032A8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7B05-2F7E-4062-949F-0905E2880904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145D-1158-4BA3-81F3-27032A8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D8F35C-1EB0-49EE-85AD-32E2ADC9A1B0}" type="datetimeFigureOut">
              <a:rPr lang="ru-RU" smtClean="0"/>
              <a:pPr>
                <a:defRPr/>
              </a:pPr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1BA42-10D1-48BE-8AA9-F4D129B89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492896"/>
            <a:ext cx="6120680" cy="1368152"/>
          </a:xfrm>
        </p:spPr>
        <p:txBody>
          <a:bodyPr>
            <a:noAutofit/>
          </a:bodyPr>
          <a:lstStyle/>
          <a:p>
            <a:r>
              <a:rPr lang="kk-KZ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 Музейный калейдоскоп.</a:t>
            </a:r>
            <a:br>
              <a:rPr lang="kk-KZ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</a:br>
            <a:r>
              <a:rPr lang="kk-KZ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/>
            </a:r>
            <a:br>
              <a:rPr lang="kk-KZ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</a:br>
            <a:r>
              <a:rPr lang="kk-KZ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Тараз </a:t>
            </a:r>
            <a:r>
              <a:rPr lang="kk-KZ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– город тысячелетий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373216"/>
            <a:ext cx="5076056" cy="252028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КГУ «ОСШ №20»</a:t>
            </a:r>
            <a:endParaRPr lang="kk-KZ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96413" y="6579350"/>
            <a:ext cx="1152128" cy="1620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404664"/>
            <a:ext cx="4320479" cy="6264696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/>
              <a:t>     С тех далеких времен до нас дошли ценнейшие памятники архитектуры 11-12  веков- мавзолеи </a:t>
            </a:r>
            <a:r>
              <a:rPr lang="ru-RU" sz="1200" dirty="0" err="1" smtClean="0"/>
              <a:t>Карахана</a:t>
            </a:r>
            <a:r>
              <a:rPr lang="ru-RU" sz="1200" dirty="0" smtClean="0"/>
              <a:t>, </a:t>
            </a:r>
            <a:r>
              <a:rPr lang="ru-RU" sz="1200" dirty="0" err="1" smtClean="0"/>
              <a:t>Айша-биби</a:t>
            </a:r>
            <a:r>
              <a:rPr lang="ru-RU" sz="1200" dirty="0" smtClean="0"/>
              <a:t> и </a:t>
            </a:r>
            <a:r>
              <a:rPr lang="ru-RU" sz="1200" dirty="0" err="1" smtClean="0"/>
              <a:t>Бабаджи-хатун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 smtClean="0"/>
              <a:t>    </a:t>
            </a:r>
          </a:p>
          <a:p>
            <a:pPr algn="just"/>
            <a:r>
              <a:rPr lang="ru-RU" sz="1200" dirty="0" smtClean="0"/>
              <a:t>     Мавзолей </a:t>
            </a:r>
            <a:r>
              <a:rPr lang="ru-RU" sz="1200" dirty="0" err="1" smtClean="0"/>
              <a:t>Карахан</a:t>
            </a:r>
            <a:r>
              <a:rPr lang="ru-RU" sz="1200" dirty="0" smtClean="0"/>
              <a:t> расположен в Западной части современного города </a:t>
            </a:r>
            <a:r>
              <a:rPr lang="ru-RU" sz="1200" dirty="0" err="1" smtClean="0"/>
              <a:t>Тараз</a:t>
            </a:r>
            <a:r>
              <a:rPr lang="ru-RU" sz="1200" dirty="0" smtClean="0"/>
              <a:t>. Он был возведён в начале XI века и для отделки этого сооружения применялись около 30 наименований фигурных кирпичей, некоторые из которых сохранились до сегодняшних дней и украшают внутренние стены мавзолея.</a:t>
            </a:r>
          </a:p>
          <a:p>
            <a:pPr algn="just"/>
            <a:r>
              <a:rPr lang="ru-RU" sz="1200" dirty="0" smtClean="0"/>
              <a:t>    </a:t>
            </a:r>
          </a:p>
          <a:p>
            <a:pPr algn="just"/>
            <a:r>
              <a:rPr lang="ru-RU" sz="1200" dirty="0" smtClean="0"/>
              <a:t>    Мощный вид сооружения как будто рассказывает о силе могущественного хана тех времён, который правил на этих землях. По легенде </a:t>
            </a:r>
            <a:r>
              <a:rPr lang="ru-RU" sz="1200" dirty="0" err="1" smtClean="0"/>
              <a:t>Карахан</a:t>
            </a:r>
            <a:r>
              <a:rPr lang="ru-RU" sz="1200" dirty="0" smtClean="0"/>
              <a:t> был больше двух метров ростом и обладал небывалой силой, Геракл своего времени, равного которому не было. В одиночном бою он одержал тысячи побед, сохранив тем самым жизни солдат своего войска. </a:t>
            </a:r>
          </a:p>
          <a:p>
            <a:pPr algn="just"/>
            <a:r>
              <a:rPr lang="ru-RU" sz="1200" dirty="0" smtClean="0"/>
              <a:t>      Именно этим и прославился </a:t>
            </a:r>
            <a:r>
              <a:rPr lang="ru-RU" sz="1200" dirty="0" err="1" smtClean="0"/>
              <a:t>Карахан</a:t>
            </a:r>
            <a:r>
              <a:rPr lang="ru-RU" sz="1200" dirty="0" smtClean="0"/>
              <a:t> – сильный, бесстрашный и справедливый вождь.</a:t>
            </a:r>
          </a:p>
        </p:txBody>
      </p:sp>
      <p:pic>
        <p:nvPicPr>
          <p:cNvPr id="10" name="Рисунок 9" descr="8ea7b2dedf39efc5a4a0d3e4365efc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185592"/>
            <a:ext cx="3672408" cy="36724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ara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495690"/>
            <a:ext cx="4834880" cy="340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5"/>
            <a:ext cx="3250704" cy="396043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Еще одни подлинные шедевры древней архитектуры – мавзолеи </a:t>
            </a:r>
            <a:r>
              <a:rPr lang="ru-RU" dirty="0" err="1" smtClean="0"/>
              <a:t>Бабаджи-хатун</a:t>
            </a:r>
            <a:r>
              <a:rPr lang="ru-RU" dirty="0" smtClean="0"/>
              <a:t> (X–XI вв.) и </a:t>
            </a:r>
            <a:r>
              <a:rPr lang="ru-RU" dirty="0" err="1" smtClean="0"/>
              <a:t>Айша-биби</a:t>
            </a:r>
            <a:r>
              <a:rPr lang="ru-RU" dirty="0" smtClean="0"/>
              <a:t> (XI–XII вв.). </a:t>
            </a:r>
          </a:p>
          <a:p>
            <a:pPr algn="just"/>
            <a:r>
              <a:rPr lang="ru-RU" dirty="0" smtClean="0"/>
              <a:t>      Согласно легенде, мавзолей был воздвигнут над могилой прекрасной невесты </a:t>
            </a:r>
            <a:r>
              <a:rPr lang="ru-RU" dirty="0" err="1" smtClean="0"/>
              <a:t>Карахана</a:t>
            </a:r>
            <a:r>
              <a:rPr lang="ru-RU" dirty="0" smtClean="0"/>
              <a:t> - </a:t>
            </a:r>
            <a:r>
              <a:rPr lang="ru-RU" dirty="0" err="1" smtClean="0"/>
              <a:t>Айша-Биби</a:t>
            </a:r>
            <a:r>
              <a:rPr lang="ru-RU" dirty="0" smtClean="0"/>
              <a:t>, дочери </a:t>
            </a:r>
            <a:r>
              <a:rPr lang="ru-RU" dirty="0" err="1" smtClean="0"/>
              <a:t>суфийского</a:t>
            </a:r>
            <a:r>
              <a:rPr lang="ru-RU" dirty="0" smtClean="0"/>
              <a:t> поэта </a:t>
            </a:r>
            <a:r>
              <a:rPr lang="ru-RU" dirty="0" err="1" smtClean="0"/>
              <a:t>Хаким-Ата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   Народные предания рассказывают о том, что коварная змея оборвала жизнь юного создания на пути к возлюбленному, когда </a:t>
            </a:r>
            <a:r>
              <a:rPr lang="ru-RU" dirty="0" err="1" smtClean="0"/>
              <a:t>Айша</a:t>
            </a:r>
            <a:r>
              <a:rPr lang="ru-RU" dirty="0" smtClean="0"/>
              <a:t> переодевалась в свадебный наряд- </a:t>
            </a:r>
            <a:r>
              <a:rPr lang="ru-RU" dirty="0" err="1" smtClean="0"/>
              <a:t>саукеле</a:t>
            </a:r>
            <a:r>
              <a:rPr lang="ru-RU" dirty="0" smtClean="0"/>
              <a:t>. Последними ее словами было: «Осень… Земля прекрасна».  </a:t>
            </a:r>
            <a:r>
              <a:rPr lang="ru-RU" dirty="0" err="1" smtClean="0"/>
              <a:t>Карахан</a:t>
            </a:r>
            <a:r>
              <a:rPr lang="ru-RU" dirty="0" smtClean="0"/>
              <a:t> велел выстроить мавзолей для своей возлюбленной так, чтобы он был обращен к городу и его можно было увидеть в высокой точки </a:t>
            </a:r>
            <a:r>
              <a:rPr lang="ru-RU" dirty="0" err="1" smtClean="0"/>
              <a:t>Тараза</a:t>
            </a:r>
            <a:r>
              <a:rPr lang="ru-RU" dirty="0" smtClean="0"/>
              <a:t>. Последние слова </a:t>
            </a:r>
            <a:r>
              <a:rPr lang="ru-RU" dirty="0" err="1" smtClean="0"/>
              <a:t>Айши</a:t>
            </a:r>
            <a:r>
              <a:rPr lang="ru-RU" dirty="0" smtClean="0"/>
              <a:t> были написаны арабской вязью на стене мавзолея. Строение его полностью облицовано резными терракотовыми плитками с растительным и геометрическим узором. Сам мавзолей выглядит невероятно легким и изящным. </a:t>
            </a:r>
          </a:p>
          <a:p>
            <a:endParaRPr lang="ru-RU" dirty="0"/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37112"/>
            <a:ext cx="3273062" cy="24208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ullsize (9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220" y="504056"/>
            <a:ext cx="2952328" cy="6353944"/>
          </a:xfrm>
          <a:prstGeom prst="rect">
            <a:avLst/>
          </a:prstGeom>
        </p:spPr>
      </p:pic>
      <p:pic>
        <p:nvPicPr>
          <p:cNvPr id="6" name="Содержимое 4" descr="fullsize (10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32656"/>
            <a:ext cx="3125166" cy="63033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10445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В XII и в начале XIII в. Семиречье стало ареной кровавых военных столкновений, многие города в это смутное время были разграблены и разрушены. </a:t>
            </a:r>
          </a:p>
          <a:p>
            <a:pPr algn="just"/>
            <a:r>
              <a:rPr lang="ru-RU" dirty="0" smtClean="0"/>
              <a:t>После разгрома в 1212 году </a:t>
            </a:r>
            <a:r>
              <a:rPr lang="ru-RU" dirty="0" err="1" smtClean="0"/>
              <a:t>Тараз</a:t>
            </a:r>
            <a:r>
              <a:rPr lang="ru-RU" dirty="0" smtClean="0"/>
              <a:t> уже не мог оправиться, хотя жизнь в нем возродилась.  Город известен позднее под именем Яны(Янги). Традиции оседлости не прерывались, земледелие здесь развивалось. Вдоль берегов Таласа по-прежнему стояли поселения хлеборобов и ремесленников, жизнь продолжалась...  </a:t>
            </a:r>
          </a:p>
          <a:p>
            <a:pPr algn="just"/>
            <a:r>
              <a:rPr lang="ru-RU" dirty="0" smtClean="0"/>
              <a:t>В начале XIX века на месте древнего </a:t>
            </a:r>
            <a:r>
              <a:rPr lang="ru-RU" dirty="0" err="1" smtClean="0"/>
              <a:t>Тараза</a:t>
            </a:r>
            <a:r>
              <a:rPr lang="ru-RU" dirty="0" smtClean="0"/>
              <a:t> быстро стал развиваться город, получивший название </a:t>
            </a:r>
            <a:r>
              <a:rPr lang="ru-RU" dirty="0" err="1" smtClean="0"/>
              <a:t>Аулие-Ата</a:t>
            </a:r>
            <a:r>
              <a:rPr lang="ru-RU" dirty="0" smtClean="0"/>
              <a:t> (святой старец).</a:t>
            </a:r>
          </a:p>
          <a:p>
            <a:pPr algn="just"/>
            <a:r>
              <a:rPr lang="ru-RU" dirty="0" smtClean="0"/>
              <a:t>Первыми поселенцами его были узбеки – выходцы из Намангана. Население города занималось ремеслом и торговлей. Здесь на весенней ярмарке происходил обмен изделий ремесленников и продукции земледелия, которым занимались оседлые жители оазиса, на продукты животноводства казахов-кочевников. 1864 году </a:t>
            </a:r>
            <a:r>
              <a:rPr lang="ru-RU" dirty="0" err="1" smtClean="0"/>
              <a:t>Аулие-Ата</a:t>
            </a:r>
            <a:r>
              <a:rPr lang="ru-RU" dirty="0" smtClean="0"/>
              <a:t> вошла в состав России и была занята русскими войсками. Через нее проходил тракт из Ташкента на Верный и </a:t>
            </a:r>
            <a:r>
              <a:rPr lang="ru-RU" dirty="0" err="1" smtClean="0"/>
              <a:t>Пишпек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Город стал заселяться русскими чиновниками и военными. В русской части города было около двух десятков небольших промышленных предприятий по первичной обработке сельскохозяйственного сырья, главным образом шерстомоечное и кожевенное производство. В начале XIX века здесь имелось одно городское, два приходских училища и одно русско-казахское училище.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644622"/>
            <a:ext cx="1390008" cy="2133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3960440" cy="3382876"/>
          </a:xfrm>
        </p:spPr>
      </p:pic>
      <p:pic>
        <p:nvPicPr>
          <p:cNvPr id="5" name="Рисунок 4" descr="fullsize (1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6861"/>
            <a:ext cx="4464496" cy="63028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3816424" cy="639762"/>
          </a:xfrm>
        </p:spPr>
        <p:txBody>
          <a:bodyPr>
            <a:normAutofit fontScale="77500" lnSpcReduction="20000"/>
          </a:bodyPr>
          <a:lstStyle/>
          <a:p>
            <a:r>
              <a:rPr lang="ru-RU" b="0" i="1" dirty="0" smtClean="0"/>
              <a:t>Продавцы айрана, </a:t>
            </a:r>
          </a:p>
          <a:p>
            <a:r>
              <a:rPr lang="ru-RU" b="0" i="1" dirty="0" smtClean="0"/>
              <a:t>г. </a:t>
            </a:r>
            <a:r>
              <a:rPr lang="ru-RU" b="0" i="1" dirty="0" err="1" smtClean="0"/>
              <a:t>Аулие</a:t>
            </a:r>
            <a:r>
              <a:rPr lang="ru-RU" b="0" i="1" dirty="0" smtClean="0"/>
              <a:t>–</a:t>
            </a:r>
            <a:r>
              <a:rPr lang="ru-RU" b="0" i="1" dirty="0" err="1" smtClean="0"/>
              <a:t>Ата</a:t>
            </a:r>
            <a:endParaRPr lang="ru-RU" dirty="0"/>
          </a:p>
        </p:txBody>
      </p:sp>
      <p:pic>
        <p:nvPicPr>
          <p:cNvPr id="10" name="Содержимое 9" descr="XuMPWb2Hk6ZRczI0H0kIl1bs185Dz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816424" cy="536079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99992" y="4437112"/>
            <a:ext cx="4320480" cy="639762"/>
          </a:xfrm>
        </p:spPr>
        <p:txBody>
          <a:bodyPr>
            <a:normAutofit fontScale="92500"/>
          </a:bodyPr>
          <a:lstStyle/>
          <a:p>
            <a:r>
              <a:rPr lang="ru-RU" b="0" i="1" dirty="0" smtClean="0"/>
              <a:t>Базарная площадь,  г. </a:t>
            </a:r>
            <a:r>
              <a:rPr lang="ru-RU" b="0" i="1" dirty="0" err="1" smtClean="0"/>
              <a:t>Аулие</a:t>
            </a:r>
            <a:r>
              <a:rPr lang="ru-RU" b="0" i="1" dirty="0" smtClean="0"/>
              <a:t>–</a:t>
            </a:r>
            <a:r>
              <a:rPr lang="ru-RU" b="0" i="1" dirty="0" err="1" smtClean="0"/>
              <a:t>Ата</a:t>
            </a:r>
            <a:endParaRPr lang="ru-RU" dirty="0"/>
          </a:p>
        </p:txBody>
      </p:sp>
      <p:pic>
        <p:nvPicPr>
          <p:cNvPr id="9" name="Содержимое 8" descr="8R32w9M8H16nLHPMD3Ks7TlN6kdL5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548680"/>
            <a:ext cx="4607789" cy="3672408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509120"/>
            <a:ext cx="6501408" cy="11430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+mn-lt"/>
              </a:rPr>
              <a:t>Итак, за всю историю существования город не однажды менял название: </a:t>
            </a:r>
            <a:r>
              <a:rPr lang="ru-RU" sz="1800" dirty="0" err="1" smtClean="0">
                <a:latin typeface="+mn-lt"/>
              </a:rPr>
              <a:t>Тараз</a:t>
            </a:r>
            <a:r>
              <a:rPr lang="ru-RU" sz="1800" dirty="0" smtClean="0">
                <a:latin typeface="+mn-lt"/>
              </a:rPr>
              <a:t>,  Яны (Янги), с 1826-27 - </a:t>
            </a:r>
            <a:r>
              <a:rPr lang="ru-RU" sz="1800" dirty="0" err="1" smtClean="0">
                <a:latin typeface="+mn-lt"/>
              </a:rPr>
              <a:t>Аулие-Ата</a:t>
            </a:r>
            <a:r>
              <a:rPr lang="ru-RU" sz="1800" dirty="0" smtClean="0">
                <a:latin typeface="+mn-lt"/>
              </a:rPr>
              <a:t>, с 1936 - </a:t>
            </a:r>
            <a:r>
              <a:rPr lang="ru-RU" sz="1800" dirty="0" err="1" smtClean="0">
                <a:latin typeface="+mn-lt"/>
              </a:rPr>
              <a:t>Мирзоян</a:t>
            </a:r>
            <a:r>
              <a:rPr lang="ru-RU" sz="1800" dirty="0" smtClean="0">
                <a:latin typeface="+mn-lt"/>
              </a:rPr>
              <a:t>, с 1938 - Джамбул. 8 января 1997 года Указом Президента Казахстана Н.А. Назарбаева городу возвращено его исконное название – </a:t>
            </a:r>
            <a:r>
              <a:rPr lang="ru-RU" sz="1800" dirty="0" err="1" smtClean="0">
                <a:latin typeface="+mn-lt"/>
              </a:rPr>
              <a:t>Тараз</a:t>
            </a:r>
            <a:r>
              <a:rPr lang="ru-RU" sz="1800" dirty="0" smtClean="0">
                <a:latin typeface="+mn-lt"/>
              </a:rPr>
              <a:t>. </a:t>
            </a:r>
            <a:endParaRPr lang="ru-RU" sz="1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3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4040188" cy="2669538"/>
          </a:xfrm>
          <a:prstGeom prst="rect">
            <a:avLst/>
          </a:prstGeom>
        </p:spPr>
      </p:pic>
      <p:pic>
        <p:nvPicPr>
          <p:cNvPr id="8" name="Содержимое 7" descr="http://www.libr.e-taraz.kz/userfiles/image/pod_kupolami_kali_yunusa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041775" cy="227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44" y="6644622"/>
            <a:ext cx="1390008" cy="2133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Об истории города </a:t>
            </a:r>
            <a:r>
              <a:rPr lang="ru-RU" sz="2800" b="1" dirty="0" err="1" smtClean="0">
                <a:latin typeface="+mn-lt"/>
              </a:rPr>
              <a:t>Тараз</a:t>
            </a:r>
            <a:r>
              <a:rPr lang="ru-RU" sz="2800" b="1" dirty="0" smtClean="0">
                <a:latin typeface="+mn-lt"/>
              </a:rPr>
              <a:t> можно прочитать в книгах, представленных ниже:</a:t>
            </a:r>
            <a:endParaRPr lang="ru-RU" sz="28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fullsize (4)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815224" cy="48965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fullsize (2)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75911"/>
            <a:ext cx="4041775" cy="314921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6644622"/>
            <a:ext cx="1390008" cy="2133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161101_112612.jpg"/>
          <p:cNvPicPr/>
          <p:nvPr/>
        </p:nvPicPr>
        <p:blipFill>
          <a:blip r:embed="rId2" cstate="print">
            <a:lum bright="10000" contrast="20000"/>
          </a:blip>
          <a:srcRect l="29009" t="4282" r="6374"/>
          <a:stretch>
            <a:fillRect/>
          </a:stretch>
        </p:blipFill>
        <p:spPr>
          <a:xfrm rot="5400000">
            <a:off x="6709928" y="4387416"/>
            <a:ext cx="2420888" cy="1944216"/>
          </a:xfrm>
          <a:prstGeom prst="rect">
            <a:avLst/>
          </a:prstGeom>
        </p:spPr>
      </p:pic>
      <p:pic>
        <p:nvPicPr>
          <p:cNvPr id="8" name="Рисунок 7" descr="358790_55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16" y="188640"/>
            <a:ext cx="2268039" cy="3240360"/>
          </a:xfrm>
          <a:prstGeom prst="rect">
            <a:avLst/>
          </a:prstGeom>
        </p:spPr>
      </p:pic>
      <p:pic>
        <p:nvPicPr>
          <p:cNvPr id="9" name="Рисунок 8" descr="20161101_112627.jpg"/>
          <p:cNvPicPr/>
          <p:nvPr/>
        </p:nvPicPr>
        <p:blipFill>
          <a:blip r:embed="rId4" cstate="print">
            <a:lum contrast="10000"/>
          </a:blip>
          <a:srcRect l="3590" r="14161"/>
          <a:stretch>
            <a:fillRect/>
          </a:stretch>
        </p:blipFill>
        <p:spPr>
          <a:xfrm rot="4674302">
            <a:off x="3123609" y="1179950"/>
            <a:ext cx="2493602" cy="1851740"/>
          </a:xfrm>
          <a:prstGeom prst="rect">
            <a:avLst/>
          </a:prstGeom>
        </p:spPr>
      </p:pic>
      <p:pic>
        <p:nvPicPr>
          <p:cNvPr id="10" name="Рисунок 9" descr="20161101_112804.jpg"/>
          <p:cNvPicPr/>
          <p:nvPr/>
        </p:nvPicPr>
        <p:blipFill>
          <a:blip r:embed="rId5" cstate="print"/>
          <a:srcRect l="25748" r="6185"/>
          <a:stretch>
            <a:fillRect/>
          </a:stretch>
        </p:blipFill>
        <p:spPr>
          <a:xfrm rot="4360042">
            <a:off x="1948923" y="3828767"/>
            <a:ext cx="2774875" cy="2428951"/>
          </a:xfrm>
          <a:prstGeom prst="rect">
            <a:avLst/>
          </a:prstGeom>
        </p:spPr>
      </p:pic>
      <p:pic>
        <p:nvPicPr>
          <p:cNvPr id="5" name="Рисунок 4" descr="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99992" y="3212976"/>
            <a:ext cx="2263140" cy="2598821"/>
          </a:xfrm>
          <a:prstGeom prst="rect">
            <a:avLst/>
          </a:prstGeom>
        </p:spPr>
      </p:pic>
      <p:pic>
        <p:nvPicPr>
          <p:cNvPr id="7" name="Рисунок 6" descr="358998_550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20072" y="188640"/>
            <a:ext cx="2088232" cy="2880320"/>
          </a:xfrm>
          <a:prstGeom prst="rect">
            <a:avLst/>
          </a:prstGeom>
        </p:spPr>
      </p:pic>
      <p:pic>
        <p:nvPicPr>
          <p:cNvPr id="6" name="Рисунок 5" descr="20161101_112608.jpg"/>
          <p:cNvPicPr/>
          <p:nvPr/>
        </p:nvPicPr>
        <p:blipFill>
          <a:blip r:embed="rId8" cstate="print">
            <a:lum contrast="20000"/>
          </a:blip>
          <a:srcRect l="12122" t="3135" r="13657" b="11981"/>
          <a:stretch>
            <a:fillRect/>
          </a:stretch>
        </p:blipFill>
        <p:spPr>
          <a:xfrm rot="5400000">
            <a:off x="6727976" y="1561056"/>
            <a:ext cx="2528807" cy="165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657" y="6644622"/>
            <a:ext cx="1390008" cy="2133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6639456"/>
            <a:ext cx="1390008" cy="21337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836712"/>
            <a:ext cx="3008313" cy="3672408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Древний Казахстан. Детская энциклопедия Казахстана. — </a:t>
            </a:r>
            <a:r>
              <a:rPr lang="ru-RU" sz="1600" b="1" dirty="0" err="1" smtClean="0"/>
              <a:t>Алматы</a:t>
            </a:r>
            <a:r>
              <a:rPr lang="ru-RU" sz="1600" b="1" dirty="0" smtClean="0"/>
              <a:t>: </a:t>
            </a:r>
            <a:r>
              <a:rPr lang="ru-RU" sz="1600" b="1" dirty="0" err="1" smtClean="0"/>
              <a:t>Аруна</a:t>
            </a:r>
            <a:r>
              <a:rPr lang="ru-RU" sz="1600" b="1" dirty="0" smtClean="0"/>
              <a:t>, 2002 .- 260с.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Книга «Древний Казахстан» познакомит с подлинной историей твоих предков, живших на казахской земле. Это будет своеобразное путешествие по следам исторических событий, начиная с древнейших времен.</a:t>
            </a:r>
          </a:p>
          <a:p>
            <a:endParaRPr lang="ru-RU" dirty="0"/>
          </a:p>
        </p:txBody>
      </p:sp>
      <p:pic>
        <p:nvPicPr>
          <p:cNvPr id="5" name="Рисунок 4" descr="358790_55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410445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1" y="404665"/>
            <a:ext cx="2746648" cy="388843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	ТАРАЗ</a:t>
            </a:r>
          </a:p>
          <a:p>
            <a:pPr algn="just"/>
            <a:r>
              <a:rPr lang="ru-RU" sz="1600" dirty="0" smtClean="0"/>
              <a:t>Город древний и великолепный, град пестрый и многолюдный, оазис многоводный и обетованный. С высокими крепостными стенами, с минаретами на которых покоится южное небо, с куполами мавзолеев блистающих под солнцем, с каменными мостами, набережными, по которым снуют торговцы, верблюды.</a:t>
            </a:r>
          </a:p>
          <a:p>
            <a:pPr algn="just"/>
            <a:endParaRPr lang="ru-RU" dirty="0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068960"/>
            <a:ext cx="4752528" cy="3559808"/>
          </a:xfrm>
          <a:prstGeom prst="rect">
            <a:avLst/>
          </a:prstGeom>
        </p:spPr>
      </p:pic>
      <p:pic>
        <p:nvPicPr>
          <p:cNvPr id="7" name="Содержимое 6" descr="http://ehistory.kazakh.ru/upload/blog/b04/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6672"/>
            <a:ext cx="5111750" cy="317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fullsize (3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718" y="4068896"/>
            <a:ext cx="1975614" cy="278910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008313" cy="1368152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latin typeface="+mn-lt"/>
              </a:rPr>
              <a:t>Байпаков</a:t>
            </a:r>
            <a:r>
              <a:rPr lang="ru-RU" sz="1600" dirty="0" smtClean="0">
                <a:latin typeface="+mn-lt"/>
              </a:rPr>
              <a:t>, К. М. Великий Шелковый путь на территории Казахстана  / К. М. </a:t>
            </a:r>
            <a:r>
              <a:rPr lang="ru-RU" sz="1600" dirty="0" err="1" smtClean="0">
                <a:latin typeface="+mn-lt"/>
              </a:rPr>
              <a:t>Байпаков</a:t>
            </a:r>
            <a:r>
              <a:rPr lang="ru-RU" sz="1600" dirty="0" smtClean="0">
                <a:latin typeface="+mn-lt"/>
              </a:rPr>
              <a:t>. - </a:t>
            </a:r>
            <a:r>
              <a:rPr lang="ru-RU" sz="1600" dirty="0" err="1" smtClean="0">
                <a:latin typeface="+mn-lt"/>
              </a:rPr>
              <a:t>Алматы</a:t>
            </a:r>
            <a:r>
              <a:rPr lang="ru-RU" sz="1600" dirty="0" smtClean="0">
                <a:latin typeface="+mn-lt"/>
              </a:rPr>
              <a:t> : Адамар, 2007. - 496 с. </a:t>
            </a:r>
            <a:endParaRPr lang="ru-RU" sz="1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223224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     В книге Великий Шелковый путь есть сведения о древних городах и бойкой торговле в них, о товарах и денежном обращении, архитектуре и искусстве, а также купцах и дипломатах. </a:t>
            </a:r>
          </a:p>
          <a:p>
            <a:pPr algn="just"/>
            <a:r>
              <a:rPr lang="ru-RU" dirty="0" smtClean="0"/>
              <a:t>     Дневники, путевые заметки, первые карты средневековых путешественников, а также фотографии городских сооружений и изделий древних мастеров позволят заглянуть в казахстанское средневековье.</a:t>
            </a:r>
          </a:p>
          <a:p>
            <a:pPr algn="just"/>
            <a:r>
              <a:rPr lang="ru-RU" dirty="0" smtClean="0"/>
              <a:t>    В книге использован богатейший материал археологических раскопок и исследований исторических памятников на всей территории Казахстана.</a:t>
            </a:r>
            <a:endParaRPr lang="ru-RU" dirty="0"/>
          </a:p>
        </p:txBody>
      </p:sp>
      <p:pic>
        <p:nvPicPr>
          <p:cNvPr id="5" name="Рисунок 4" descr="358998_55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620688"/>
            <a:ext cx="4032448" cy="5544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644622"/>
            <a:ext cx="1390008" cy="2133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/>
              <a:t>Байпаков</a:t>
            </a:r>
            <a:r>
              <a:rPr lang="ru-RU" sz="2400" dirty="0" smtClean="0"/>
              <a:t> К.М., </a:t>
            </a:r>
            <a:r>
              <a:rPr lang="ru-RU" sz="2400" dirty="0" err="1" smtClean="0"/>
              <a:t>Ерзакович</a:t>
            </a:r>
            <a:r>
              <a:rPr lang="ru-RU" sz="2400" dirty="0" smtClean="0"/>
              <a:t> Л.Б. «Древние города Казахстана».- Астана, 2006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844824"/>
            <a:ext cx="3816424" cy="4176465"/>
          </a:xfrm>
        </p:spPr>
        <p:txBody>
          <a:bodyPr>
            <a:normAutofit/>
          </a:bodyPr>
          <a:lstStyle/>
          <a:p>
            <a:r>
              <a:rPr lang="ru-RU" dirty="0" smtClean="0"/>
              <a:t>Древние города Казахстана - энциклопедическое издание, позволяющее любознательному читателю окунуться в мир Древнего Казахстана и пройти по всем городам, когда-либо существовавшим на его территории. Дневники, путевые заметки, первые карты этих мест и  так называемые "диваны" (списки) средневековых путешественников, как Ибн Батута, </a:t>
            </a:r>
            <a:r>
              <a:rPr lang="ru-RU" dirty="0" err="1" smtClean="0"/>
              <a:t>ал-Максиди</a:t>
            </a:r>
            <a:r>
              <a:rPr lang="ru-RU" dirty="0" smtClean="0"/>
              <a:t>, </a:t>
            </a:r>
            <a:r>
              <a:rPr lang="ru-RU" dirty="0" err="1" smtClean="0"/>
              <a:t>Сюань</a:t>
            </a:r>
            <a:r>
              <a:rPr lang="ru-RU" dirty="0" smtClean="0"/>
              <a:t> </a:t>
            </a:r>
            <a:r>
              <a:rPr lang="ru-RU" dirty="0" err="1" smtClean="0"/>
              <a:t>Цзянь</a:t>
            </a:r>
            <a:r>
              <a:rPr lang="ru-RU" dirty="0" smtClean="0"/>
              <a:t>, </a:t>
            </a:r>
            <a:r>
              <a:rPr lang="ru-RU" dirty="0" err="1" smtClean="0"/>
              <a:t>Гильом</a:t>
            </a:r>
            <a:r>
              <a:rPr lang="ru-RU" dirty="0" smtClean="0"/>
              <a:t> </a:t>
            </a:r>
            <a:r>
              <a:rPr lang="ru-RU" dirty="0" err="1" smtClean="0"/>
              <a:t>Рубрук</a:t>
            </a:r>
            <a:r>
              <a:rPr lang="ru-RU" dirty="0" smtClean="0"/>
              <a:t>, </a:t>
            </a:r>
            <a:r>
              <a:rPr lang="ru-RU" dirty="0" err="1" smtClean="0"/>
              <a:t>Плано</a:t>
            </a:r>
            <a:r>
              <a:rPr lang="ru-RU" dirty="0" smtClean="0"/>
              <a:t> </a:t>
            </a:r>
            <a:r>
              <a:rPr lang="ru-RU" dirty="0" err="1" smtClean="0"/>
              <a:t>Карпини</a:t>
            </a:r>
            <a:r>
              <a:rPr lang="ru-RU" dirty="0" smtClean="0"/>
              <a:t>, Марко Поло, а также фотографии городских сооружений и изделий древних мастеров позволят заглянуть в казахстанское средневековье, ярче представить его облик. </a:t>
            </a:r>
            <a:r>
              <a:rPr lang="ru-RU" dirty="0" err="1" smtClean="0"/>
              <a:t>А.Х.Маргулана</a:t>
            </a:r>
            <a:r>
              <a:rPr lang="ru-RU" dirty="0" smtClean="0"/>
              <a:t>.</a:t>
            </a:r>
          </a:p>
        </p:txBody>
      </p:sp>
      <p:pic>
        <p:nvPicPr>
          <p:cNvPr id="5" name="Рисунок 4" descr="20161101_112804.jpg"/>
          <p:cNvPicPr/>
          <p:nvPr/>
        </p:nvPicPr>
        <p:blipFill>
          <a:blip r:embed="rId2" cstate="print"/>
          <a:srcRect l="25748" r="6185"/>
          <a:stretch>
            <a:fillRect/>
          </a:stretch>
        </p:blipFill>
        <p:spPr>
          <a:xfrm rot="5400000">
            <a:off x="-179729" y="2060049"/>
            <a:ext cx="4890663" cy="3884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50" y="6644622"/>
            <a:ext cx="1390008" cy="2133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Сенигова</a:t>
            </a:r>
            <a:r>
              <a:rPr lang="ru-RU" dirty="0" smtClean="0"/>
              <a:t> Т.Н. Средневековый </a:t>
            </a:r>
            <a:r>
              <a:rPr lang="ru-RU" dirty="0" err="1" smtClean="0"/>
              <a:t>Тараз</a:t>
            </a:r>
            <a:r>
              <a:rPr lang="ru-RU" dirty="0" smtClean="0"/>
              <a:t>: Монография. - Алма-Ата, 1972. -228с.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Книга написана на основе полевых археологических материалов и данных письменных источников. В ней воссоздается топография </a:t>
            </a:r>
            <a:r>
              <a:rPr lang="ru-RU" dirty="0" err="1" smtClean="0"/>
              <a:t>Тараза</a:t>
            </a:r>
            <a:r>
              <a:rPr lang="ru-RU" dirty="0" smtClean="0"/>
              <a:t> и определяются границы его округи. Освещаются вопросы политической, социально-экономической и этнической истории населения округи, показывается генетическая последовательность в развитии основных форм гончарных изделий, свидетельствующая об </a:t>
            </a:r>
            <a:r>
              <a:rPr lang="ru-RU" dirty="0" err="1" smtClean="0"/>
              <a:t>автохтонности</a:t>
            </a:r>
            <a:r>
              <a:rPr lang="ru-RU" dirty="0" smtClean="0"/>
              <a:t> культуры от </a:t>
            </a:r>
            <a:r>
              <a:rPr lang="ru-RU" dirty="0" err="1" smtClean="0"/>
              <a:t>сако-усуньского</a:t>
            </a:r>
            <a:r>
              <a:rPr lang="ru-RU" dirty="0" smtClean="0"/>
              <a:t> до </a:t>
            </a:r>
            <a:r>
              <a:rPr lang="ru-RU" dirty="0" err="1" smtClean="0"/>
              <a:t>кипчако-казахского</a:t>
            </a:r>
            <a:r>
              <a:rPr lang="ru-RU" smtClean="0"/>
              <a:t> периода.</a:t>
            </a:r>
            <a:endParaRPr lang="ru-RU" dirty="0"/>
          </a:p>
        </p:txBody>
      </p:sp>
      <p:pic>
        <p:nvPicPr>
          <p:cNvPr id="9" name="Рисунок 8" descr="20161101_112627.jpg"/>
          <p:cNvPicPr/>
          <p:nvPr/>
        </p:nvPicPr>
        <p:blipFill>
          <a:blip r:embed="rId2" cstate="print">
            <a:lum contrast="10000"/>
          </a:blip>
          <a:srcRect l="3590" r="14161"/>
          <a:stretch>
            <a:fillRect/>
          </a:stretch>
        </p:blipFill>
        <p:spPr>
          <a:xfrm rot="4674302">
            <a:off x="222493" y="1682862"/>
            <a:ext cx="4594560" cy="33603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644622"/>
            <a:ext cx="1390008" cy="2133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/>
          </a:bodyPr>
          <a:lstStyle/>
          <a:p>
            <a:pPr algn="just"/>
            <a:r>
              <a:rPr lang="kk-KZ" sz="1600" dirty="0" smtClean="0"/>
              <a:t>Ердавлетов С.Р. Тараз. Аулие-Ата. Джамбул</a:t>
            </a:r>
            <a:r>
              <a:rPr lang="ru-RU" sz="1600" dirty="0" smtClean="0"/>
              <a:t>.- Алма-Ата, 1987</a:t>
            </a:r>
            <a:endParaRPr lang="ru-RU" sz="1600" dirty="0"/>
          </a:p>
        </p:txBody>
      </p:sp>
      <p:pic>
        <p:nvPicPr>
          <p:cNvPr id="8" name="Содержимое 7" descr="скачанные файл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548680"/>
            <a:ext cx="2592288" cy="4121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20161101_112612.jpg"/>
          <p:cNvPicPr/>
          <p:nvPr/>
        </p:nvPicPr>
        <p:blipFill>
          <a:blip r:embed="rId3" cstate="print">
            <a:lum bright="10000" contrast="20000"/>
          </a:blip>
          <a:srcRect l="29009" t="4282" r="6374"/>
          <a:stretch>
            <a:fillRect/>
          </a:stretch>
        </p:blipFill>
        <p:spPr>
          <a:xfrm rot="5400000">
            <a:off x="229208" y="2011152"/>
            <a:ext cx="429309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04048" y="4941168"/>
            <a:ext cx="3847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Куклин В. Страна моя </a:t>
            </a:r>
            <a:r>
              <a:rPr lang="ru-RU" sz="1600" dirty="0" err="1" smtClean="0"/>
              <a:t>Джамбулия</a:t>
            </a:r>
            <a:r>
              <a:rPr lang="ru-RU" sz="1600" dirty="0" smtClean="0"/>
              <a:t>, </a:t>
            </a:r>
          </a:p>
          <a:p>
            <a:r>
              <a:rPr lang="ru-RU" sz="1600" dirty="0" smtClean="0"/>
              <a:t>какой я ее знаю и люблю.- Джамбул, 1981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6644622"/>
            <a:ext cx="1390008" cy="2133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509150058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48965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692696"/>
            <a:ext cx="3456384" cy="5433467"/>
          </a:xfrm>
        </p:spPr>
        <p:txBody>
          <a:bodyPr>
            <a:noAutofit/>
          </a:bodyPr>
          <a:lstStyle/>
          <a:p>
            <a:r>
              <a:rPr lang="ru-RU" sz="1100" dirty="0" smtClean="0"/>
              <a:t>Книге </a:t>
            </a:r>
            <a:r>
              <a:rPr lang="ru-RU" sz="1100" b="1" i="1" dirty="0" smtClean="0"/>
              <a:t>Дмитрия </a:t>
            </a:r>
            <a:r>
              <a:rPr lang="ru-RU" sz="1100" b="1" i="1" dirty="0" err="1" smtClean="0"/>
              <a:t>Вайсбеккера-Иванова</a:t>
            </a:r>
            <a:r>
              <a:rPr lang="ru-RU" sz="1100" b="1" i="1" dirty="0" smtClean="0"/>
              <a:t> «Сказание о </a:t>
            </a:r>
            <a:r>
              <a:rPr lang="ru-RU" sz="1100" b="1" i="1" dirty="0" err="1" smtClean="0"/>
              <a:t>Таразе</a:t>
            </a:r>
            <a:r>
              <a:rPr lang="ru-RU" sz="1100" b="1" i="1" dirty="0" smtClean="0"/>
              <a:t>» </a:t>
            </a:r>
            <a:r>
              <a:rPr lang="ru-RU" sz="1100" dirty="0" smtClean="0"/>
              <a:t>предпослан эпиграф – слова Первого Президента независимого Казахстана Нурсултана Назарбаева: «Мы обрели независимость в непростое время, прошли через великие трудности. Теперь нам следует уделять внимание истории, духовной составляющей». </a:t>
            </a:r>
          </a:p>
          <a:p>
            <a:r>
              <a:rPr lang="ru-RU" sz="1100" dirty="0" smtClean="0"/>
              <a:t>Именно возрождению национального духа, патриотизма, достоинства и чести служит поэма «Сказание о </a:t>
            </a:r>
            <a:r>
              <a:rPr lang="ru-RU" sz="1100" dirty="0" err="1" smtClean="0"/>
              <a:t>Таразе</a:t>
            </a:r>
            <a:r>
              <a:rPr lang="ru-RU" sz="1100" dirty="0" smtClean="0"/>
              <a:t>»., вошедшая в книгу. Произведение широкой панорамой рисует исторический путь города на Великом Шелковом пути, который рукотворным оазисом цвел в </a:t>
            </a:r>
            <a:r>
              <a:rPr lang="ru-RU" sz="1100" dirty="0" err="1" smtClean="0"/>
              <a:t>Таласской</a:t>
            </a:r>
            <a:r>
              <a:rPr lang="ru-RU" sz="1100" dirty="0" smtClean="0"/>
              <a:t> долине, привлекая своим богатством и славой завоевателей, оказывая им героическое сопротивление, защищая свою свободу и независимость, возрождаясь в столетиях, подобно сказочной птице Феникс, города, который стал жемчужиной нового государства в XXI веке. </a:t>
            </a:r>
          </a:p>
          <a:p>
            <a:pPr lvl="2"/>
            <a:r>
              <a:rPr lang="ru-RU" sz="1100" dirty="0" smtClean="0"/>
              <a:t>«…И вырос город гордых гуннов</a:t>
            </a:r>
            <a:br>
              <a:rPr lang="ru-RU" sz="1100" dirty="0" smtClean="0"/>
            </a:br>
            <a:r>
              <a:rPr lang="ru-RU" sz="1100" dirty="0" smtClean="0"/>
              <a:t>С прекрасным именем </a:t>
            </a:r>
            <a:r>
              <a:rPr lang="ru-RU" sz="1100" dirty="0" err="1" smtClean="0"/>
              <a:t>Тараз</a:t>
            </a:r>
            <a:r>
              <a:rPr lang="ru-RU" sz="1100" dirty="0" smtClean="0"/>
              <a:t>.</a:t>
            </a:r>
            <a:br>
              <a:rPr lang="ru-RU" sz="1100" dirty="0" smtClean="0"/>
            </a:br>
            <a:r>
              <a:rPr lang="ru-RU" sz="1100" dirty="0" smtClean="0"/>
              <a:t>Он богател из часа в час,</a:t>
            </a:r>
            <a:br>
              <a:rPr lang="ru-RU" sz="1100" dirty="0" smtClean="0"/>
            </a:br>
            <a:r>
              <a:rPr lang="ru-RU" sz="1100" dirty="0" smtClean="0"/>
              <a:t>Из года в год. На звонких струнах</a:t>
            </a:r>
            <a:br>
              <a:rPr lang="ru-RU" sz="1100" dirty="0" smtClean="0"/>
            </a:br>
            <a:r>
              <a:rPr lang="ru-RU" sz="1100" dirty="0" smtClean="0"/>
              <a:t>Он был в сказаниях воспет…»</a:t>
            </a:r>
          </a:p>
          <a:p>
            <a:r>
              <a:rPr lang="ru-RU" sz="1100" dirty="0" smtClean="0"/>
              <a:t>Издание богато иллюстрировано, над рисунками работал талантливый </a:t>
            </a:r>
            <a:r>
              <a:rPr lang="ru-RU" sz="1100" dirty="0" err="1" smtClean="0"/>
              <a:t>таразский</a:t>
            </a:r>
            <a:r>
              <a:rPr lang="ru-RU" sz="1100" dirty="0" smtClean="0"/>
              <a:t> художник Владимир Худяков. Книга обращена в сегодняшний день, служит единению </a:t>
            </a:r>
            <a:r>
              <a:rPr lang="ru-RU" sz="1100" dirty="0" err="1" smtClean="0"/>
              <a:t>казахстанцев</a:t>
            </a:r>
            <a:r>
              <a:rPr lang="ru-RU" sz="1100" dirty="0" smtClean="0"/>
              <a:t>, потому что, по мнению ее автора, «главное в истории </a:t>
            </a:r>
            <a:r>
              <a:rPr lang="ru-RU" sz="1100" dirty="0" err="1" smtClean="0"/>
              <a:t>Тараза</a:t>
            </a:r>
            <a:r>
              <a:rPr lang="ru-RU" sz="1100" dirty="0" smtClean="0"/>
              <a:t> – честь и достоинство его народа»</a:t>
            </a:r>
            <a:endParaRPr lang="ru-RU" sz="11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639361"/>
            <a:ext cx="4320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Вайсбеккер-Иванов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Д. Сказание о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Таразе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.-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2015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644622"/>
            <a:ext cx="1390008" cy="2133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Использованы картины </a:t>
            </a:r>
            <a:r>
              <a:rPr lang="ru-RU" dirty="0" err="1" smtClean="0"/>
              <a:t>таразского</a:t>
            </a:r>
            <a:r>
              <a:rPr lang="ru-RU" dirty="0" smtClean="0"/>
              <a:t> художника </a:t>
            </a:r>
          </a:p>
          <a:p>
            <a:pPr algn="ctr">
              <a:buNone/>
            </a:pPr>
            <a:r>
              <a:rPr lang="ru-RU" dirty="0" smtClean="0"/>
              <a:t>В.Я. </a:t>
            </a:r>
            <a:r>
              <a:rPr lang="ru-RU" dirty="0" err="1" smtClean="0"/>
              <a:t>Санталова</a:t>
            </a:r>
            <a:endParaRPr lang="ru-RU" dirty="0" smtClean="0"/>
          </a:p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ru-RU" sz="5400" b="1" dirty="0" smtClean="0"/>
              <a:t>   </a:t>
            </a:r>
          </a:p>
          <a:p>
            <a:pPr algn="ctr">
              <a:buNone/>
            </a:pPr>
            <a:r>
              <a:rPr lang="ru-RU" sz="5400" b="1" dirty="0" smtClean="0"/>
              <a:t>    </a:t>
            </a:r>
          </a:p>
          <a:p>
            <a:endParaRPr lang="ru-RU" dirty="0"/>
          </a:p>
        </p:txBody>
      </p:sp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336704" cy="48954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68" y="6629057"/>
            <a:ext cx="1390008" cy="2133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7776864" cy="259228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	Первое </a:t>
            </a:r>
            <a:r>
              <a:rPr lang="kk-KZ" dirty="0" smtClean="0"/>
              <a:t>письменное </a:t>
            </a:r>
            <a:r>
              <a:rPr lang="ru-RU" dirty="0" smtClean="0"/>
              <a:t>упоминание о нем содержится в византийских источниках и относится к концу VI в. </a:t>
            </a:r>
          </a:p>
          <a:p>
            <a:pPr algn="just"/>
            <a:r>
              <a:rPr lang="ru-RU" dirty="0" smtClean="0"/>
              <a:t>	Впоследствии о </a:t>
            </a:r>
            <a:r>
              <a:rPr lang="ru-RU" dirty="0" err="1" smtClean="0"/>
              <a:t>Таразе</a:t>
            </a:r>
            <a:r>
              <a:rPr lang="ru-RU" dirty="0" smtClean="0"/>
              <a:t> (Таласе) писали почти все средневековые географы, историки, путешественники, и это не удивительно, ведь город занимал одно из центральных положений на Великом Шелковом пути. Поэтому не случайно, что при описании </a:t>
            </a:r>
            <a:r>
              <a:rPr lang="ru-RU" dirty="0" err="1" smtClean="0"/>
              <a:t>Тараза</a:t>
            </a:r>
            <a:r>
              <a:rPr lang="ru-RU" dirty="0" smtClean="0"/>
              <a:t> авторы отмечают, в первую очередь, его торговое значение. Вот что, например, пишет китайский путешественник </a:t>
            </a:r>
            <a:r>
              <a:rPr lang="ru-RU" dirty="0" err="1" smtClean="0"/>
              <a:t>Сюань-Цзянь</a:t>
            </a:r>
            <a:r>
              <a:rPr lang="ru-RU" dirty="0" smtClean="0"/>
              <a:t>: «Талас имеет окружность от 8 до 9 ли. Здесь останавливаются и торгуют всевозможными товарами купцы, приезжающие из многих стран». 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fullsize (7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12977"/>
            <a:ext cx="8388424" cy="360956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ullsiz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32656"/>
            <a:ext cx="7920880" cy="649518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811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7544" y="332656"/>
            <a:ext cx="3888432" cy="324036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В 751 году </a:t>
            </a:r>
            <a:r>
              <a:rPr lang="ru-RU" sz="1400" dirty="0" err="1" smtClean="0"/>
              <a:t>Тараз</a:t>
            </a:r>
            <a:r>
              <a:rPr lang="ru-RU" sz="1400" dirty="0" smtClean="0"/>
              <a:t> был завоеван арабами, в 766 году вошел в состав владений </a:t>
            </a:r>
            <a:r>
              <a:rPr lang="ru-RU" sz="1400" dirty="0" err="1" smtClean="0"/>
              <a:t>карлуков</a:t>
            </a:r>
            <a:r>
              <a:rPr lang="ru-RU" sz="1400" dirty="0" smtClean="0"/>
              <a:t>, а в конце IX века подчинился </a:t>
            </a:r>
            <a:r>
              <a:rPr lang="ru-RU" sz="1400" dirty="0" err="1" smtClean="0"/>
              <a:t>саманидам</a:t>
            </a:r>
            <a:r>
              <a:rPr lang="ru-RU" sz="1400" dirty="0" smtClean="0"/>
              <a:t>. </a:t>
            </a:r>
          </a:p>
          <a:p>
            <a:pPr algn="just"/>
            <a:r>
              <a:rPr lang="ru-RU" sz="1400" dirty="0" smtClean="0"/>
              <a:t>В 893 году, как пишут источники, Исмаил ибн </a:t>
            </a:r>
            <a:r>
              <a:rPr lang="ru-RU" sz="1400" dirty="0" err="1" smtClean="0"/>
              <a:t>Ахмад</a:t>
            </a:r>
            <a:r>
              <a:rPr lang="ru-RU" sz="1400" dirty="0" smtClean="0"/>
              <a:t> пошел войной на </a:t>
            </a:r>
            <a:r>
              <a:rPr lang="ru-RU" sz="1400" dirty="0" err="1" smtClean="0"/>
              <a:t>Тараз</a:t>
            </a:r>
            <a:r>
              <a:rPr lang="ru-RU" sz="1400" dirty="0" smtClean="0"/>
              <a:t> и перенес много трудностей. В конце концов эмир </a:t>
            </a:r>
            <a:r>
              <a:rPr lang="ru-RU" sz="1400" dirty="0" err="1" smtClean="0"/>
              <a:t>Тараза</a:t>
            </a:r>
            <a:r>
              <a:rPr lang="ru-RU" sz="1400" dirty="0" smtClean="0"/>
              <a:t> сдался на милость и с многочисленными </a:t>
            </a:r>
            <a:r>
              <a:rPr lang="ru-RU" sz="1400" dirty="0" err="1" smtClean="0"/>
              <a:t>декханами</a:t>
            </a:r>
            <a:r>
              <a:rPr lang="ru-RU" sz="1400" dirty="0" smtClean="0"/>
              <a:t> принял Ислам. </a:t>
            </a:r>
          </a:p>
          <a:p>
            <a:pPr algn="just"/>
            <a:r>
              <a:rPr lang="ru-RU" sz="1400" dirty="0" smtClean="0"/>
              <a:t>В IX –X веках происходил дальнейший подъем экономики и культуры </a:t>
            </a:r>
            <a:r>
              <a:rPr lang="ru-RU" sz="1400" dirty="0" err="1" smtClean="0"/>
              <a:t>Тараза</a:t>
            </a:r>
            <a:r>
              <a:rPr lang="ru-RU" sz="1400" dirty="0" smtClean="0"/>
              <a:t>, чему способствовало его местоположение в центре богатой земледельческой долины, рядом с серебряными рудниками в горах </a:t>
            </a:r>
            <a:r>
              <a:rPr lang="ru-RU" sz="1400" dirty="0" err="1" smtClean="0"/>
              <a:t>Таласского</a:t>
            </a:r>
            <a:r>
              <a:rPr lang="ru-RU" sz="1400" dirty="0" smtClean="0"/>
              <a:t> Алатау.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1475656" y="4077072"/>
            <a:ext cx="3312368" cy="208823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   </a:t>
            </a:r>
            <a:r>
              <a:rPr lang="ru-RU" sz="2500" dirty="0" smtClean="0"/>
              <a:t> Географ Х века </a:t>
            </a:r>
            <a:r>
              <a:rPr lang="ru-RU" sz="2500" dirty="0" err="1" smtClean="0"/>
              <a:t>Макдиси</a:t>
            </a:r>
            <a:r>
              <a:rPr lang="ru-RU" sz="2500" dirty="0" smtClean="0"/>
              <a:t> пишет: «</a:t>
            </a:r>
            <a:r>
              <a:rPr lang="ru-RU" sz="2500" dirty="0" err="1" smtClean="0"/>
              <a:t>Тараз</a:t>
            </a:r>
            <a:r>
              <a:rPr lang="ru-RU" sz="2500" dirty="0" smtClean="0"/>
              <a:t> – большой укрепленный город, со множеством садов, густо заселенный, у него есть ров, четверо ворот и населенный </a:t>
            </a:r>
            <a:r>
              <a:rPr lang="ru-RU" sz="2500" dirty="0" err="1" smtClean="0"/>
              <a:t>рабад</a:t>
            </a:r>
            <a:r>
              <a:rPr lang="ru-RU" sz="2500" dirty="0" smtClean="0"/>
              <a:t>. У ворот Медины большая река, за ней часть города, через нее есть проход. Соборная мечеть среди рынков». </a:t>
            </a:r>
          </a:p>
          <a:p>
            <a:endParaRPr lang="ru-RU" dirty="0"/>
          </a:p>
        </p:txBody>
      </p:sp>
      <p:pic>
        <p:nvPicPr>
          <p:cNvPr id="11" name="Рисунок 10" descr="fullsize (8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4096455" cy="576064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6669360"/>
            <a:ext cx="1368152" cy="18864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331640" y="692696"/>
            <a:ext cx="3672408" cy="5433467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В XI—XII вв. во время правления в Средней Азии династии </a:t>
            </a:r>
            <a:r>
              <a:rPr lang="ru-RU" dirty="0" err="1" smtClean="0"/>
              <a:t>Караханидов</a:t>
            </a:r>
            <a:r>
              <a:rPr lang="ru-RU" dirty="0" smtClean="0"/>
              <a:t>  </a:t>
            </a:r>
            <a:r>
              <a:rPr lang="ru-RU" dirty="0" err="1" smtClean="0"/>
              <a:t>Тараз</a:t>
            </a:r>
            <a:r>
              <a:rPr lang="ru-RU" dirty="0" smtClean="0"/>
              <a:t> достигает апогея в своем расцвете. В это время он становится столицей одного из удельных владений. Политическая самостоятельность его проявилась прежде всего в местном чекане монеты от лица </a:t>
            </a:r>
            <a:r>
              <a:rPr lang="ru-RU" dirty="0" err="1" smtClean="0"/>
              <a:t>таразских</a:t>
            </a:r>
            <a:r>
              <a:rPr lang="ru-RU" dirty="0" smtClean="0"/>
              <a:t> владетелей. А значение и мощь города выразились в том, что в начале XI в. </a:t>
            </a:r>
            <a:r>
              <a:rPr lang="ru-RU" dirty="0" err="1" smtClean="0"/>
              <a:t>Таразскому</a:t>
            </a:r>
            <a:r>
              <a:rPr lang="ru-RU" dirty="0" smtClean="0"/>
              <a:t> владетелю </a:t>
            </a:r>
            <a:r>
              <a:rPr lang="ru-RU" dirty="0" err="1" smtClean="0"/>
              <a:t>Туганхану</a:t>
            </a:r>
            <a:r>
              <a:rPr lang="ru-RU" dirty="0" smtClean="0"/>
              <a:t> подчинялись правители Самарканда и </a:t>
            </a:r>
            <a:r>
              <a:rPr lang="ru-RU" dirty="0" err="1" smtClean="0"/>
              <a:t>Кашгара</a:t>
            </a:r>
            <a:r>
              <a:rPr lang="ru-RU" dirty="0" smtClean="0"/>
              <a:t>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Слои городища этого времени  при археологических раскопках дают множество находок, ярко характеризующих культурно-экономический подъем </a:t>
            </a:r>
            <a:r>
              <a:rPr lang="ru-RU" dirty="0" err="1" smtClean="0"/>
              <a:t>Тараза</a:t>
            </a:r>
            <a:r>
              <a:rPr lang="ru-RU" dirty="0" smtClean="0"/>
              <a:t>.  </a:t>
            </a:r>
          </a:p>
          <a:p>
            <a:pPr algn="just">
              <a:buNone/>
            </a:pP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В восточной части </a:t>
            </a:r>
            <a:r>
              <a:rPr lang="ru-RU" dirty="0" err="1" smtClean="0"/>
              <a:t>Тараза</a:t>
            </a:r>
            <a:r>
              <a:rPr lang="ru-RU" dirty="0" smtClean="0"/>
              <a:t> археологи открыли участок водопровода длиной около 15 м. Глиняные трубы размером 0,7 м и диаметром 0,25 м соединялись глиняными муфтами. Лежали они на своеобразной глиняной подушке. Водопровод был подключен к р. Талас, под напором его стремительного течения вода подавалась во все концы города. Несомненно, постройка водопровода требовала определенных технических знаний, она характеризует сравнительно высокую степень инженерной мысли. 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5af53d43bf373074655e76cd2815a0a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923928" cy="29269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644622"/>
            <a:ext cx="1390008" cy="2133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00x450_history_IMG_2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064896" cy="4536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644622"/>
            <a:ext cx="1390008" cy="2133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этого времени характерно широкое распространение поливной керамики. Полива белая, зеленая, жёлтая. Помимо резного </a:t>
            </a:r>
            <a:r>
              <a:rPr lang="ru-RU" dirty="0" err="1" smtClean="0"/>
              <a:t>подглазурного</a:t>
            </a:r>
            <a:r>
              <a:rPr lang="ru-RU" dirty="0" smtClean="0"/>
              <a:t>, так называемого гравированного орнамента, теперь появляется </a:t>
            </a:r>
            <a:r>
              <a:rPr lang="ru-RU" dirty="0" err="1" smtClean="0"/>
              <a:t>подглазурная</a:t>
            </a:r>
            <a:r>
              <a:rPr lang="ru-RU" dirty="0" smtClean="0"/>
              <a:t> роспись разноцветными красками: темно-коричневой, красной и черной по белому фону.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644622"/>
            <a:ext cx="1390008" cy="2133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0161101_112948.jpg"/>
          <p:cNvPicPr/>
          <p:nvPr/>
        </p:nvPicPr>
        <p:blipFill>
          <a:blip r:embed="rId2" cstate="print"/>
          <a:srcRect l="24645" t="13452" r="9176" b="13087"/>
          <a:stretch>
            <a:fillRect/>
          </a:stretch>
        </p:blipFill>
        <p:spPr>
          <a:xfrm rot="5400000">
            <a:off x="-504565" y="1736813"/>
            <a:ext cx="4968554" cy="3456384"/>
          </a:xfrm>
          <a:prstGeom prst="rect">
            <a:avLst/>
          </a:prstGeom>
        </p:spPr>
      </p:pic>
      <p:pic>
        <p:nvPicPr>
          <p:cNvPr id="4" name="Рисунок 3" descr="fef90c29978fea517ca46ad739c2e96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32656"/>
            <a:ext cx="2455817" cy="3273552"/>
          </a:xfrm>
          <a:prstGeom prst="rect">
            <a:avLst/>
          </a:prstGeom>
        </p:spPr>
      </p:pic>
      <p:pic>
        <p:nvPicPr>
          <p:cNvPr id="6" name="Рисунок 5" descr="20161101_113023.jpg"/>
          <p:cNvPicPr/>
          <p:nvPr/>
        </p:nvPicPr>
        <p:blipFill>
          <a:blip r:embed="rId4" cstate="print"/>
          <a:srcRect l="4501" t="23974" r="1999" b="23321"/>
          <a:stretch>
            <a:fillRect/>
          </a:stretch>
        </p:blipFill>
        <p:spPr>
          <a:xfrm rot="5400000">
            <a:off x="4443651" y="2189197"/>
            <a:ext cx="6120680" cy="2407598"/>
          </a:xfrm>
          <a:prstGeom prst="rect">
            <a:avLst/>
          </a:prstGeom>
        </p:spPr>
      </p:pic>
      <p:pic>
        <p:nvPicPr>
          <p:cNvPr id="7" name="Рисунок 6" descr="95e8aa3c0fd45ac22e3bd9646d6560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2996952"/>
            <a:ext cx="2455817" cy="3273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6655371"/>
            <a:ext cx="1390008" cy="2133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8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327</TotalTime>
  <Words>871</Words>
  <Application>Microsoft Office PowerPoint</Application>
  <PresentationFormat>Экран (4:3)</PresentationFormat>
  <Paragraphs>61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Boyarsky</vt:lpstr>
      <vt:lpstr>Times New Roman</vt:lpstr>
      <vt:lpstr>Тема38</vt:lpstr>
      <vt:lpstr> Музейный калейдоскоп.  Тараз – город тысячелетий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Итак, за всю историю существования город не однажды менял название: Тараз,  Яны (Янги), с 1826-27 - Аулие-Ата, с 1936 - Мирзоян, с 1938 - Джамбул. 8 января 1997 года Указом Президента Казахстана Н.А. Назарбаева городу возвращено его исконное название – Тараз. </vt:lpstr>
      <vt:lpstr>Об истории города Тараз можно прочитать в книгах, представленных ниже:</vt:lpstr>
      <vt:lpstr>Презентация PowerPoint</vt:lpstr>
      <vt:lpstr>Презентация PowerPoint</vt:lpstr>
      <vt:lpstr>Байпаков, К. М. Великий Шелковый путь на территории Казахстана  / К. М. Байпаков. - Алматы : Адамар, 2007. - 496 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Тараз – город тысячелетий</dc:title>
  <dc:creator>Пользователь</dc:creator>
  <cp:lastModifiedBy>Галина Лихачева</cp:lastModifiedBy>
  <cp:revision>53</cp:revision>
  <dcterms:created xsi:type="dcterms:W3CDTF">2016-11-02T06:14:02Z</dcterms:created>
  <dcterms:modified xsi:type="dcterms:W3CDTF">2020-06-22T07:49:06Z</dcterms:modified>
</cp:coreProperties>
</file>