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notesMasterIdLst>
    <p:notesMasterId r:id="rId6"/>
  </p:notesMasterIdLst>
  <p:sldIdLst>
    <p:sldId id="365" r:id="rId2"/>
    <p:sldId id="366" r:id="rId3"/>
    <p:sldId id="367" r:id="rId4"/>
    <p:sldId id="368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10FC"/>
    <a:srgbClr val="F913AC"/>
    <a:srgbClr val="B7BF4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39" autoAdjust="0"/>
  </p:normalViewPr>
  <p:slideViewPr>
    <p:cSldViewPr>
      <p:cViewPr>
        <p:scale>
          <a:sx n="69" d="100"/>
          <a:sy n="69" d="100"/>
        </p:scale>
        <p:origin x="-2004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F1D81B9-EA5A-4CFB-AEC3-D986E864C6EC}" type="datetimeFigureOut">
              <a:rPr lang="ru-RU"/>
              <a:pPr>
                <a:defRPr/>
              </a:pPr>
              <a:t>28.11.2020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D5D7F6B-CEC9-4016-8715-E6ACCB9B31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03894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5D7F6B-CEC9-4016-8715-E6ACCB9B31D5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92DBF3-65FB-4970-A30C-FD89923CF0E2}" type="datetimeFigureOut">
              <a:rPr lang="ru-RU" smtClean="0"/>
              <a:pPr>
                <a:defRPr/>
              </a:pPr>
              <a:t>28.11.2020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B36092-B255-40EE-9F67-11735017622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F85004-C59C-4B3C-BB20-651AC687BDDC}" type="datetimeFigureOut">
              <a:rPr lang="ru-RU" smtClean="0"/>
              <a:pPr>
                <a:defRPr/>
              </a:pPr>
              <a:t>28.11.2020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012000-96F4-4E8A-8209-B79C4C49977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3B2385-840F-4276-AE5E-90C3AC15AE67}" type="datetimeFigureOut">
              <a:rPr lang="ru-RU" smtClean="0"/>
              <a:pPr>
                <a:defRPr/>
              </a:pPr>
              <a:t>28.11.2020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7A9-ACAE-4E54-8522-E5024594D0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D44BBD-AD15-4BA3-A4DE-DC4688A01062}" type="datetimeFigureOut">
              <a:rPr lang="ru-RU" smtClean="0"/>
              <a:pPr>
                <a:defRPr/>
              </a:pPr>
              <a:t>28.11.2020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C6390E-A8B0-4EDA-80C6-94AF8A78DED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1D5E53-0022-44D1-8F16-40D35D9B9A99}" type="datetimeFigureOut">
              <a:rPr lang="ru-RU" smtClean="0"/>
              <a:pPr>
                <a:defRPr/>
              </a:pPr>
              <a:t>28.11.2020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FB5BFD-CC01-4FC4-B050-FB3BC7ACEB8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11CB61-7C43-44A9-BADC-725D0D8DED22}" type="datetimeFigureOut">
              <a:rPr lang="ru-RU" smtClean="0"/>
              <a:pPr>
                <a:defRPr/>
              </a:pPr>
              <a:t>28.11.2020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B24E8F-4159-4C3B-BA43-3FC0C51495E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3A3389-8A2D-4694-BEDF-4EF0A7182C4C}" type="datetimeFigureOut">
              <a:rPr lang="ru-RU" smtClean="0"/>
              <a:pPr>
                <a:defRPr/>
              </a:pPr>
              <a:t>28.11.2020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11646B-71F0-447F-9922-A1C446417CC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6EF785-2DE4-4968-8F65-57B66BCFB40A}" type="datetimeFigureOut">
              <a:rPr lang="ru-RU" smtClean="0"/>
              <a:pPr>
                <a:defRPr/>
              </a:pPr>
              <a:t>28.11.2020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0ADDE1-F030-4E9B-95AC-EDD40DBCE6D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E9307D-8B93-42F1-8997-2AFEA0558696}" type="datetimeFigureOut">
              <a:rPr lang="ru-RU" smtClean="0"/>
              <a:pPr>
                <a:defRPr/>
              </a:pPr>
              <a:t>28.11.2020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45CC7-61B7-406F-BB43-56FAE94F5FA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67543F-865D-4856-86BB-B363FC04E0F2}" type="datetimeFigureOut">
              <a:rPr lang="ru-RU" smtClean="0"/>
              <a:pPr>
                <a:defRPr/>
              </a:pPr>
              <a:t>28.11.2020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3EE9E-DEB2-4390-909C-DE75C39A254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9FD884-7877-44E7-8687-259C6345CCC8}" type="datetimeFigureOut">
              <a:rPr lang="ru-RU" smtClean="0"/>
              <a:pPr>
                <a:defRPr/>
              </a:pPr>
              <a:t>28.11.2020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98896B2A-A2F1-4E91-87F3-6A9A0402FF9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1178E146-028B-40C8-9BA8-31589F832D21}" type="datetimeFigureOut">
              <a:rPr lang="ru-RU" smtClean="0"/>
              <a:pPr>
                <a:defRPr/>
              </a:pPr>
              <a:t>28.11.2020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70A9EDC-8A16-4FD1-A295-1473E19F67B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143380"/>
            <a:ext cx="8229600" cy="928694"/>
          </a:xfrm>
        </p:spPr>
        <p:txBody>
          <a:bodyPr/>
          <a:lstStyle/>
          <a:p>
            <a:pPr algn="ctr"/>
            <a:r>
              <a:rPr lang="ru-RU" b="1" dirty="0" smtClean="0"/>
              <a:t>Родительский клуб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715016"/>
            <a:ext cx="8136904" cy="571504"/>
          </a:xfrm>
        </p:spPr>
        <p:txBody>
          <a:bodyPr numCol="1">
            <a:noAutofit/>
          </a:bodyPr>
          <a:lstStyle/>
          <a:p>
            <a:pPr algn="ctr">
              <a:buNone/>
            </a:pPr>
            <a:endParaRPr lang="ru-RU" sz="4800" b="1" dirty="0" smtClean="0"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4" name="Рисунок 3" descr="https://sun9-33.userapi.com/c206624/v206624008/9293b/UV8LcIYNkAQ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" y="1785926"/>
            <a:ext cx="29289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Родительский клуб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3000372"/>
            <a:ext cx="378618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400" b="1" i="1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ru-RU" sz="44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«</a:t>
            </a:r>
            <a:r>
              <a:rPr lang="ru-RU" sz="4400" b="1" i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</a:t>
            </a:r>
            <a:r>
              <a:rPr lang="ru-RU" sz="4400" b="1" i="1" dirty="0" smtClean="0">
                <a:solidFill>
                  <a:schemeClr val="accent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</a:t>
            </a:r>
            <a:r>
              <a:rPr lang="ru-RU" sz="4400" b="1" i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</a:t>
            </a:r>
            <a:r>
              <a:rPr lang="ru-RU" sz="4400" b="1" i="1" dirty="0" smtClean="0">
                <a:solidFill>
                  <a:schemeClr val="accent5">
                    <a:lumMod val="7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</a:t>
            </a:r>
            <a:r>
              <a:rPr lang="ru-RU" sz="4400" b="1" i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</a:t>
            </a:r>
            <a:r>
              <a:rPr lang="ru-RU" sz="4400" b="1" i="1" dirty="0" smtClean="0">
                <a:solidFill>
                  <a:srgbClr val="1010F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</a:t>
            </a:r>
            <a:r>
              <a:rPr lang="ru-RU" sz="4400" b="1" i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</a:t>
            </a:r>
            <a:r>
              <a:rPr lang="ru-RU" sz="4400" b="1" i="1" dirty="0" smtClean="0">
                <a:solidFill>
                  <a:srgbClr val="7030A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я</a:t>
            </a:r>
            <a:r>
              <a:rPr lang="ru-RU" sz="44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»</a:t>
            </a:r>
            <a:endParaRPr lang="ru-RU" sz="4400" i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786578" y="6198990"/>
            <a:ext cx="21431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педагог – психолог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КГУ «СОШ№32»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0" y="0"/>
            <a:ext cx="6399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4071934" y="4500570"/>
            <a:ext cx="30003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«Основные</a:t>
            </a:r>
            <a:r>
              <a:rPr kumimoji="0" lang="ru-RU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потребности подростка»</a:t>
            </a:r>
          </a:p>
        </p:txBody>
      </p:sp>
      <p:pic>
        <p:nvPicPr>
          <p:cNvPr id="1026" name="Picture 2" descr="C:\Users\Пк\Desktop\WhatsApp Image 2020-11-28 at 11.08.54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Основные потребности подростка: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181616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/>
              <a:t>1) </a:t>
            </a:r>
            <a:r>
              <a:rPr lang="ru-RU" b="1" dirty="0" smtClean="0"/>
              <a:t>потребность во внимании и поддержке </a:t>
            </a:r>
            <a:r>
              <a:rPr lang="ru-RU" dirty="0" smtClean="0"/>
              <a:t>без осуждения и оценок, то есть в </a:t>
            </a:r>
            <a:r>
              <a:rPr lang="ru-RU" dirty="0" err="1" smtClean="0"/>
              <a:t>безоценочной</a:t>
            </a:r>
            <a:r>
              <a:rPr lang="ru-RU" dirty="0" smtClean="0"/>
              <a:t> теплоте, принятии и мудрости взрослых;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2) </a:t>
            </a:r>
            <a:r>
              <a:rPr lang="ru-RU" b="1" dirty="0" smtClean="0"/>
              <a:t>потребность в четких </a:t>
            </a:r>
            <a:r>
              <a:rPr lang="ru-RU" dirty="0" smtClean="0"/>
              <a:t>(но не тесных) </a:t>
            </a:r>
            <a:r>
              <a:rPr lang="ru-RU" b="1" dirty="0" smtClean="0"/>
              <a:t>правилах и границах</a:t>
            </a:r>
            <a:r>
              <a:rPr lang="ru-RU" i="1" dirty="0" smtClean="0"/>
              <a:t>, </a:t>
            </a:r>
            <a:r>
              <a:rPr lang="ru-RU" dirty="0" smtClean="0"/>
              <a:t>которые должны удерживать взрослые, несмотря на бунт и сопротивление ребенка, - без четких границ подростку трудно самостоятельно удерживаться от деструктивных </a:t>
            </a:r>
            <a:r>
              <a:rPr lang="ru-RU" smtClean="0"/>
              <a:t>форм поведения</a:t>
            </a:r>
            <a:r>
              <a:rPr lang="ru-RU" dirty="0" smtClean="0"/>
              <a:t>, трудно выстраивать внутренние позиции и успешно социа­лизироваться;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3) </a:t>
            </a:r>
            <a:r>
              <a:rPr lang="ru-RU" b="1" dirty="0" smtClean="0"/>
              <a:t>потребность в развитии и обучении </a:t>
            </a:r>
            <a:r>
              <a:rPr lang="ru-RU" dirty="0" smtClean="0"/>
              <a:t>через жизненную практику</a:t>
            </a:r>
            <a:r>
              <a:rPr lang="ru-RU" i="1" dirty="0" smtClean="0"/>
              <a:t>  </a:t>
            </a:r>
            <a:r>
              <a:rPr lang="ru-RU" dirty="0" smtClean="0"/>
              <a:t>подросток должен получать жизненный опыт, он не может и не хочет полагаться только на теоретическое восприятие жизни или на чужой опыт; 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4) </a:t>
            </a:r>
            <a:r>
              <a:rPr lang="ru-RU" b="1" dirty="0" smtClean="0"/>
              <a:t>потребность в интересных жизненных событиях</a:t>
            </a:r>
            <a:r>
              <a:rPr lang="ru-RU" b="1" i="1" dirty="0" smtClean="0"/>
              <a:t>  </a:t>
            </a:r>
            <a:r>
              <a:rPr lang="ru-RU" b="1" dirty="0" smtClean="0"/>
              <a:t> </a:t>
            </a:r>
            <a:r>
              <a:rPr lang="ru-RU" dirty="0" smtClean="0"/>
              <a:t>интерес  - это главный двигатель личностного развития человека, в подростковом возрасте он максимально активен и постоянно требует удовлетворения;</a:t>
            </a:r>
          </a:p>
          <a:p>
            <a:pPr algn="just"/>
            <a:endParaRPr lang="ru-RU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95996"/>
          </a:xfrm>
        </p:spPr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pPr algn="just">
              <a:buNone/>
            </a:pPr>
            <a:r>
              <a:rPr lang="ru-RU" dirty="0" smtClean="0"/>
              <a:t>5) </a:t>
            </a:r>
            <a:r>
              <a:rPr lang="ru-RU" b="1" dirty="0" smtClean="0"/>
              <a:t>потребность в удовольствии</a:t>
            </a:r>
            <a:r>
              <a:rPr lang="ru-RU" b="1" i="1" dirty="0" smtClean="0"/>
              <a:t> </a:t>
            </a:r>
            <a:r>
              <a:rPr lang="ru-RU" i="1" dirty="0" smtClean="0"/>
              <a:t>- </a:t>
            </a:r>
            <a:r>
              <a:rPr lang="ru-RU" dirty="0" smtClean="0"/>
              <a:t>подросток изучает себя, свои чувства и ощущения, он стремится к чувственному обога­щению, естественно, что удовольствия - это наиболее желаемые переживания;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6) </a:t>
            </a:r>
            <a:r>
              <a:rPr lang="ru-RU" b="1" dirty="0" smtClean="0"/>
              <a:t>потребность в уважении и признании</a:t>
            </a:r>
            <a:r>
              <a:rPr lang="ru-RU" b="1" i="1" dirty="0" smtClean="0"/>
              <a:t>  </a:t>
            </a:r>
            <a:r>
              <a:rPr lang="ru-RU" dirty="0" smtClean="0"/>
              <a:t>когда человек получает уважение и признание, у него вырабатывается прочная уверенность в себе как в ценной личности, и это ложится в основу успеха во всех сферах его жизни;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7) </a:t>
            </a:r>
            <a:r>
              <a:rPr lang="ru-RU" b="1" dirty="0" smtClean="0"/>
              <a:t>потребность в общении и в принятии сверстниками </a:t>
            </a:r>
            <a:r>
              <a:rPr lang="ru-RU" b="1" i="1" dirty="0" smtClean="0"/>
              <a:t> </a:t>
            </a:r>
            <a:r>
              <a:rPr lang="ru-RU" dirty="0" smtClean="0"/>
              <a:t>подросток стремится получать социальный опыт и вырабатывает наиболее успешные модели поведения, помогающие ему </a:t>
            </a:r>
            <a:r>
              <a:rPr lang="ru-RU" dirty="0" err="1" smtClean="0"/>
              <a:t>самоутверждаться</a:t>
            </a:r>
            <a:r>
              <a:rPr lang="ru-RU" dirty="0" smtClean="0"/>
              <a:t>, чувствовать себя уверенно, получать любовь, симпатию, признание; подростку важно знать, что он ценен для окружающих, что его мнение имеет значение; он готов сделать все, чтобы реальная или воображаемая группа людей, к которой он хотел бы принадлежать (</a:t>
            </a:r>
            <a:r>
              <a:rPr lang="ru-RU" dirty="0" err="1" smtClean="0"/>
              <a:t>референтная</a:t>
            </a:r>
            <a:r>
              <a:rPr lang="ru-RU" dirty="0" smtClean="0"/>
              <a:t> группа), признала его «своим», даже если при этом придется наступить на горло собственному «Я»;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24558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/>
              <a:t>8) </a:t>
            </a:r>
            <a:r>
              <a:rPr lang="ru-RU" b="1" dirty="0" smtClean="0"/>
              <a:t>потребность в умении уверенно отстаивать свое  мнен</a:t>
            </a:r>
            <a:r>
              <a:rPr lang="ru-RU" dirty="0" smtClean="0"/>
              <a:t>ие</a:t>
            </a:r>
            <a:r>
              <a:rPr lang="ru-RU" i="1" dirty="0" smtClean="0"/>
              <a:t> </a:t>
            </a:r>
            <a:r>
              <a:rPr lang="ru-RU" dirty="0" smtClean="0"/>
              <a:t>(которое основано на общей уверенности в себе)  именно неумение это делать ведет ко многим проблемам в жизни подростка, ограничивающим его самореализацию и развитие,  к застенчивости, зависимости от дурного сообщества, переживанию беспомощности и никчемности, отказу от будущих профессиональных успехов и т. д.; </a:t>
            </a:r>
            <a:r>
              <a:rPr lang="ru-RU" dirty="0" err="1" smtClean="0"/>
              <a:t>тинейджеры</a:t>
            </a:r>
            <a:r>
              <a:rPr lang="ru-RU" dirty="0" smtClean="0"/>
              <a:t> часто говорят о том, что после события долго продолжают подыскивать удачные выражения, способы  действия (увы! Иногда бывает поздно что-то менять);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9) </a:t>
            </a:r>
            <a:r>
              <a:rPr lang="ru-RU" b="1" dirty="0" smtClean="0"/>
              <a:t>потребность в творческом самовыражении и самореализации</a:t>
            </a:r>
            <a:r>
              <a:rPr lang="ru-RU" b="1" i="1" dirty="0" smtClean="0"/>
              <a:t> </a:t>
            </a:r>
            <a:r>
              <a:rPr lang="ru-RU" dirty="0" smtClean="0"/>
              <a:t>творческая самореализация - это сильнейшая струя в развитии подростка; если он находит возможность для удовлетворения этой потребности, он практически находит возможность удовлетворить и все остальные; творчески </a:t>
            </a:r>
            <a:r>
              <a:rPr lang="ru-RU" dirty="0" err="1" smtClean="0"/>
              <a:t>самореализуясь</a:t>
            </a:r>
            <a:r>
              <a:rPr lang="ru-RU" dirty="0" smtClean="0"/>
              <a:t>, подросток получает практический жизненный опыт, ему интересно, он развивается, он испытывает уважение к самому себе, получая результаты своего творчества, его принимают окружающие, и ему легко жить в четких границах своего творчества;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10) </a:t>
            </a:r>
            <a:r>
              <a:rPr lang="ru-RU" b="1" dirty="0" smtClean="0"/>
              <a:t>потребность в постановке жизненных целей</a:t>
            </a:r>
            <a:r>
              <a:rPr lang="ru-RU" b="1" i="1" dirty="0" smtClean="0"/>
              <a:t> </a:t>
            </a:r>
            <a:r>
              <a:rPr lang="ru-RU" b="1" dirty="0" smtClean="0"/>
              <a:t> </a:t>
            </a:r>
            <a:r>
              <a:rPr lang="ru-RU" dirty="0" smtClean="0"/>
              <a:t>несмотря на стремление подростка «жить сейчас», четкое определение им своего будущего вносит в его жизнь упорядоченность, снимает большую долю тревожности и позволяет направить свои личностные ресурсы в определенное русло.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2577</TotalTime>
  <Words>518</Words>
  <Application>Microsoft Office PowerPoint</Application>
  <PresentationFormat>Экран (4:3)</PresentationFormat>
  <Paragraphs>29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Поток</vt:lpstr>
      <vt:lpstr>Родительский клуб</vt:lpstr>
      <vt:lpstr>Основные потребности подростка: 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Музей</dc:creator>
  <cp:lastModifiedBy>Пк</cp:lastModifiedBy>
  <cp:revision>270</cp:revision>
  <dcterms:modified xsi:type="dcterms:W3CDTF">2020-11-28T06:08:52Z</dcterms:modified>
</cp:coreProperties>
</file>