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56" r:id="rId3"/>
    <p:sldId id="262" r:id="rId4"/>
    <p:sldId id="268" r:id="rId5"/>
    <p:sldId id="265" r:id="rId6"/>
    <p:sldId id="257" r:id="rId7"/>
    <p:sldId id="261" r:id="rId8"/>
    <p:sldId id="266" r:id="rId9"/>
    <p:sldId id="264"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686"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C405D-9D6E-4E5F-9D17-69DD1F4DA5FE}" type="datetimeFigureOut">
              <a:rPr lang="ru-RU" smtClean="0"/>
              <a:pPr/>
              <a:t>05.05.2021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A8FDB-B08B-4ABB-BDA1-11F74218A4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A31186D-A7F7-4406-B5D1-74EE9147C37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A31186D-A7F7-4406-B5D1-74EE9147C37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A31186D-A7F7-4406-B5D1-74EE9147C37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A31186D-A7F7-4406-B5D1-74EE9147C3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0DEE722-3828-45E1-99AE-6E891D29035E}" type="datetimeFigureOut">
              <a:rPr lang="ru-RU" smtClean="0"/>
              <a:pPr/>
              <a:t>05.05.2021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A31186D-A7F7-4406-B5D1-74EE9147C37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DEE722-3828-45E1-99AE-6E891D29035E}" type="datetimeFigureOut">
              <a:rPr lang="ru-RU" smtClean="0"/>
              <a:pPr/>
              <a:t>05.05.2021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31186D-A7F7-4406-B5D1-74EE9147C37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audio" Target="file:///D:\Userdata\Desktop\&#1074;&#1080;&#1076;&#1077;&#1086;%20&#1089;&#1072;&#1073;&#1072;&#1179;&#1090;&#1072;&#1088;\&#1240;&#1082;&#1077;&#1084;&#1085;&#1110;&#1187;%20&#1089;&#1091;&#1088;&#1077;&#1090;&#1090;&#1077;&#1088;&#1110;\&#1041;&#1072;&#1083;&#1072;&#1083;&#1072;&#1088;%20&#1241;&#1085;&#1110;%20&#8212;%20&#1046;&#1086;&#1081;&#1099;&#1083;&#1089;&#1099;&#1085;%20&#1078;&#1072;&#1083;&#1171;&#1099;&#1079;%20&#1089;&#1257;&#1079;%20&#1089;&#1086;&#1171;&#1099;&#1089;%20&#1076;&#1077;&#1075;&#1077;&#1085;%20&#1084;&#1080;&#1085;&#1091;&#1089;%20&#1076;&#1077;&#1084;&#1086;.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052736"/>
            <a:ext cx="7746064" cy="3096344"/>
          </a:xfrm>
        </p:spPr>
        <p:txBody>
          <a:bodyPr>
            <a:normAutofit/>
          </a:bodyPr>
          <a:lstStyle/>
          <a:p>
            <a:r>
              <a:rPr lang="kk-KZ" dirty="0" smtClean="0">
                <a:latin typeface="Times New Roman" pitchFamily="18" charset="0"/>
                <a:cs typeface="Times New Roman" pitchFamily="18" charset="0"/>
              </a:rPr>
              <a:t>Ұлы Жеңіске 76 жыл</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268760"/>
            <a:ext cx="7498080" cy="4979640"/>
          </a:xfrm>
        </p:spPr>
        <p:txBody>
          <a:bodyPr/>
          <a:lstStyle/>
          <a:p>
            <a:pPr>
              <a:buNone/>
            </a:pPr>
            <a:r>
              <a:rPr lang="kk-KZ" dirty="0" smtClean="0">
                <a:solidFill>
                  <a:srgbClr val="002060"/>
                </a:solidFill>
                <a:latin typeface="Times New Roman" pitchFamily="18" charset="0"/>
                <a:cs typeface="Times New Roman" pitchFamily="18" charset="0"/>
              </a:rPr>
              <a:t>Назарларыңызға рахмет!</a:t>
            </a:r>
            <a:endParaRPr lang="ru-RU" dirty="0">
              <a:solidFill>
                <a:srgbClr val="002060"/>
              </a:solidFill>
              <a:latin typeface="Times New Roman" pitchFamily="18" charset="0"/>
              <a:cs typeface="Times New Roman" pitchFamily="18" charset="0"/>
            </a:endParaRPr>
          </a:p>
        </p:txBody>
      </p:sp>
      <p:pic>
        <p:nvPicPr>
          <p:cNvPr id="5122" name="Picture 2" descr="C:\Users\ako\Desktop\Әкемнің суреттері\9may_800x399.jpg"/>
          <p:cNvPicPr>
            <a:picLocks noChangeAspect="1" noChangeArrowheads="1"/>
          </p:cNvPicPr>
          <p:nvPr/>
        </p:nvPicPr>
        <p:blipFill>
          <a:blip r:embed="rId2" cstate="print"/>
          <a:srcRect/>
          <a:stretch>
            <a:fillRect/>
          </a:stretch>
        </p:blipFill>
        <p:spPr bwMode="auto">
          <a:xfrm>
            <a:off x="1691680" y="1988840"/>
            <a:ext cx="6618312" cy="4164979"/>
          </a:xfrm>
          <a:prstGeom prst="rect">
            <a:avLst/>
          </a:prstGeom>
          <a:noFill/>
        </p:spPr>
      </p:pic>
    </p:spTree>
  </p:cSld>
  <p:clrMapOvr>
    <a:masterClrMapping/>
  </p:clrMapOvr>
  <p:transition spd="slow" advClick="0" advTm="3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548822"/>
          </a:xfrm>
        </p:spPr>
        <p:txBody>
          <a:bodyPr>
            <a:normAutofit fontScale="90000"/>
          </a:bodyPr>
          <a:lstStyle/>
          <a:p>
            <a:pPr algn="ctr"/>
            <a:r>
              <a:rPr lang="kk-KZ" sz="2800" b="1" dirty="0" smtClean="0">
                <a:solidFill>
                  <a:srgbClr val="002060"/>
                </a:solidFill>
                <a:latin typeface="Times New Roman" pitchFamily="18" charset="0"/>
                <a:cs typeface="Times New Roman" pitchFamily="18" charset="0"/>
              </a:rPr>
              <a:t>Ұлы Отан соғысындағы Жеңіс күніне 76 жыл </a:t>
            </a:r>
            <a:endParaRPr lang="ru-RU" sz="2800" b="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868144" y="1340768"/>
            <a:ext cx="2971056" cy="2261896"/>
          </a:xfrm>
        </p:spPr>
        <p:txBody>
          <a:bodyPr>
            <a:noAutofit/>
          </a:bodyPr>
          <a:lstStyle/>
          <a:p>
            <a:r>
              <a:rPr lang="kk-KZ" sz="2400" dirty="0" smtClean="0">
                <a:solidFill>
                  <a:srgbClr val="002060"/>
                </a:solidFill>
                <a:latin typeface="Times New Roman" pitchFamily="18" charset="0"/>
                <a:cs typeface="Times New Roman" pitchFamily="18" charset="0"/>
              </a:rPr>
              <a:t>Елі үшін кірпіктерін кеш ілген,</a:t>
            </a:r>
          </a:p>
          <a:p>
            <a:r>
              <a:rPr lang="kk-KZ" sz="2400" dirty="0" smtClean="0">
                <a:solidFill>
                  <a:srgbClr val="002060"/>
                </a:solidFill>
                <a:latin typeface="Times New Roman" pitchFamily="18" charset="0"/>
                <a:cs typeface="Times New Roman" pitchFamily="18" charset="0"/>
              </a:rPr>
              <a:t>Қан майданды басынан кешірген. </a:t>
            </a:r>
          </a:p>
          <a:p>
            <a:r>
              <a:rPr lang="kk-KZ" sz="2400" dirty="0" smtClean="0">
                <a:solidFill>
                  <a:srgbClr val="002060"/>
                </a:solidFill>
                <a:latin typeface="Times New Roman" pitchFamily="18" charset="0"/>
                <a:cs typeface="Times New Roman" pitchFamily="18" charset="0"/>
              </a:rPr>
              <a:t>Ардагер боп елге оралған әкеміз,</a:t>
            </a:r>
          </a:p>
          <a:p>
            <a:r>
              <a:rPr lang="kk-KZ" sz="2400" dirty="0" smtClean="0">
                <a:solidFill>
                  <a:srgbClr val="002060"/>
                </a:solidFill>
                <a:latin typeface="Times New Roman" pitchFamily="18" charset="0"/>
                <a:cs typeface="Times New Roman" pitchFamily="18" charset="0"/>
              </a:rPr>
              <a:t>Тәрбиелеп мына бізді өсірген.</a:t>
            </a:r>
          </a:p>
          <a:p>
            <a:r>
              <a:rPr lang="kk-KZ" sz="2400" dirty="0" smtClean="0">
                <a:solidFill>
                  <a:srgbClr val="002060"/>
                </a:solidFill>
                <a:latin typeface="Times New Roman" pitchFamily="18" charset="0"/>
                <a:cs typeface="Times New Roman" pitchFamily="18" charset="0"/>
              </a:rPr>
              <a:t>Үлгі болдың ұяңдағы бар құсқа,</a:t>
            </a:r>
          </a:p>
          <a:p>
            <a:r>
              <a:rPr lang="kk-KZ" sz="2400" dirty="0" smtClean="0">
                <a:solidFill>
                  <a:srgbClr val="002060"/>
                </a:solidFill>
                <a:latin typeface="Times New Roman" pitchFamily="18" charset="0"/>
                <a:cs typeface="Times New Roman" pitchFamily="18" charset="0"/>
              </a:rPr>
              <a:t>Қажымастан өмір дейтін тартыста</a:t>
            </a:r>
            <a:r>
              <a:rPr lang="kk-KZ" sz="1200" dirty="0" smtClean="0">
                <a:solidFill>
                  <a:srgbClr val="002060"/>
                </a:solidFill>
                <a:latin typeface="Times New Roman" pitchFamily="18" charset="0"/>
                <a:cs typeface="Times New Roman" pitchFamily="18" charset="0"/>
              </a:rPr>
              <a:t>.</a:t>
            </a:r>
            <a:endParaRPr lang="ru-RU" sz="1200" dirty="0">
              <a:solidFill>
                <a:srgbClr val="002060"/>
              </a:solidFill>
              <a:latin typeface="Times New Roman" pitchFamily="18" charset="0"/>
              <a:cs typeface="Times New Roman" pitchFamily="18" charset="0"/>
            </a:endParaRPr>
          </a:p>
        </p:txBody>
      </p:sp>
      <p:pic>
        <p:nvPicPr>
          <p:cNvPr id="1027" name="Picture 3" descr="C:\Users\ako\Desktop\Әкемнің суреттері\IMG-20200412-WA0013.jpg"/>
          <p:cNvPicPr>
            <a:picLocks noChangeAspect="1" noChangeArrowheads="1"/>
          </p:cNvPicPr>
          <p:nvPr/>
        </p:nvPicPr>
        <p:blipFill>
          <a:blip r:embed="rId4" cstate="print"/>
          <a:srcRect/>
          <a:stretch>
            <a:fillRect/>
          </a:stretch>
        </p:blipFill>
        <p:spPr bwMode="auto">
          <a:xfrm>
            <a:off x="1763688" y="1268760"/>
            <a:ext cx="3816424" cy="323425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6" name="TextBox 5"/>
          <p:cNvSpPr txBox="1"/>
          <p:nvPr/>
        </p:nvSpPr>
        <p:spPr>
          <a:xfrm>
            <a:off x="1475656" y="4725144"/>
            <a:ext cx="4104456" cy="646331"/>
          </a:xfrm>
          <a:prstGeom prst="rect">
            <a:avLst/>
          </a:prstGeom>
          <a:noFill/>
        </p:spPr>
        <p:txBody>
          <a:bodyPr wrap="square" rtlCol="0">
            <a:spAutoFit/>
          </a:bodyPr>
          <a:lstStyle/>
          <a:p>
            <a:pPr algn="ctr"/>
            <a:r>
              <a:rPr lang="kk-KZ" dirty="0" smtClean="0">
                <a:solidFill>
                  <a:srgbClr val="002060"/>
                </a:solidFill>
                <a:latin typeface="Times New Roman" pitchFamily="18" charset="0"/>
                <a:cs typeface="Times New Roman" pitchFamily="18" charset="0"/>
              </a:rPr>
              <a:t>Жолдасбаев Исайын Ұлы Отан соғысының ардагері </a:t>
            </a:r>
            <a:endParaRPr lang="ru-RU" dirty="0">
              <a:solidFill>
                <a:srgbClr val="002060"/>
              </a:solidFill>
              <a:latin typeface="Times New Roman" pitchFamily="18" charset="0"/>
              <a:cs typeface="Times New Roman" pitchFamily="18" charset="0"/>
            </a:endParaRPr>
          </a:p>
        </p:txBody>
      </p:sp>
      <p:pic>
        <p:nvPicPr>
          <p:cNvPr id="8" name="Балалар әні — Жойылсын жалғыз сөз соғыс деген минус демо.mp3">
            <a:hlinkClick r:id="" action="ppaction://media"/>
          </p:cNvPr>
          <p:cNvPicPr>
            <a:picLocks noRot="1" noChangeAspect="1"/>
          </p:cNvPicPr>
          <p:nvPr>
            <a:audioFile r:link="rId1"/>
          </p:nvPr>
        </p:nvPicPr>
        <p:blipFill>
          <a:blip r:embed="rId5" cstate="print"/>
          <a:stretch>
            <a:fillRect/>
          </a:stretch>
        </p:blipFill>
        <p:spPr>
          <a:xfrm>
            <a:off x="611560" y="2636912"/>
            <a:ext cx="304800" cy="304800"/>
          </a:xfrm>
          <a:prstGeom prst="rect">
            <a:avLst/>
          </a:prstGeom>
        </p:spPr>
      </p:pic>
      <p:pic>
        <p:nvPicPr>
          <p:cNvPr id="14" name="Записанный звук">
            <a:hlinkClick r:id="" action="ppaction://media"/>
          </p:cNvPr>
          <p:cNvPicPr>
            <a:picLocks noRot="1" noChangeAspect="1"/>
          </p:cNvPicPr>
          <p:nvPr>
            <a:wavAudioFile r:embed="rId2" name="Записанный звук"/>
          </p:nvPr>
        </p:nvPicPr>
        <p:blipFill>
          <a:blip r:embed="rId6" cstate="print"/>
          <a:stretch>
            <a:fillRect/>
          </a:stretch>
        </p:blipFill>
        <p:spPr>
          <a:xfrm>
            <a:off x="539552" y="3573016"/>
            <a:ext cx="304800" cy="304800"/>
          </a:xfrm>
          <a:prstGeom prst="rect">
            <a:avLst/>
          </a:prstGeom>
        </p:spPr>
      </p:pic>
    </p:spTree>
  </p:cSld>
  <p:clrMapOvr>
    <a:masterClrMapping/>
  </p:clrMapOvr>
  <p:transition spd="med" advClick="0" advTm="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8"/>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5656" y="116632"/>
            <a:ext cx="6480720" cy="461665"/>
          </a:xfrm>
          <a:prstGeom prst="rect">
            <a:avLst/>
          </a:prstGeom>
          <a:noFill/>
        </p:spPr>
        <p:txBody>
          <a:bodyPr wrap="square" rtlCol="0">
            <a:spAutoFit/>
          </a:bodyPr>
          <a:lstStyle/>
          <a:p>
            <a:r>
              <a:rPr lang="kk-KZ" sz="2400" dirty="0" smtClean="0">
                <a:solidFill>
                  <a:srgbClr val="002060"/>
                </a:solidFill>
                <a:latin typeface="Times New Roman" pitchFamily="18" charset="0"/>
                <a:cs typeface="Times New Roman" pitchFamily="18" charset="0"/>
              </a:rPr>
              <a:t>Жолдасбаев Исайын Ұлы Отан соғыс ардагері</a:t>
            </a:r>
            <a:endParaRPr lang="ru-RU" sz="2400" dirty="0">
              <a:solidFill>
                <a:srgbClr val="002060"/>
              </a:solidFill>
              <a:latin typeface="Times New Roman" pitchFamily="18" charset="0"/>
              <a:cs typeface="Times New Roman" pitchFamily="18" charset="0"/>
            </a:endParaRPr>
          </a:p>
        </p:txBody>
      </p:sp>
      <p:pic>
        <p:nvPicPr>
          <p:cNvPr id="7171" name="Picture 3" descr="C:\Users\ako\Desktop\Әкемнің суреттері\IMG-20200412-WA0027.jpg"/>
          <p:cNvPicPr>
            <a:picLocks noGrp="1" noChangeAspect="1" noChangeArrowheads="1"/>
          </p:cNvPicPr>
          <p:nvPr>
            <p:ph idx="1"/>
          </p:nvPr>
        </p:nvPicPr>
        <p:blipFill>
          <a:blip r:embed="rId2" cstate="print">
            <a:duotone>
              <a:prstClr val="black"/>
              <a:schemeClr val="accent1">
                <a:tint val="45000"/>
                <a:satMod val="400000"/>
              </a:schemeClr>
            </a:duotone>
          </a:blip>
          <a:srcRect/>
          <a:stretch>
            <a:fillRect/>
          </a:stretch>
        </p:blipFill>
        <p:spPr bwMode="auto">
          <a:xfrm>
            <a:off x="1547664" y="1484784"/>
            <a:ext cx="2702663" cy="4800600"/>
          </a:xfrm>
          <a:prstGeom prst="ellipse">
            <a:avLst/>
          </a:prstGeom>
          <a:ln>
            <a:noFill/>
          </a:ln>
          <a:effectLst>
            <a:softEdge rad="112500"/>
          </a:effectLst>
        </p:spPr>
      </p:pic>
      <p:sp>
        <p:nvSpPr>
          <p:cNvPr id="5" name="TextBox 4"/>
          <p:cNvSpPr txBox="1"/>
          <p:nvPr/>
        </p:nvSpPr>
        <p:spPr>
          <a:xfrm>
            <a:off x="4499992" y="620688"/>
            <a:ext cx="4248471" cy="5262979"/>
          </a:xfrm>
          <a:prstGeom prst="rect">
            <a:avLst/>
          </a:prstGeom>
          <a:noFill/>
        </p:spPr>
        <p:txBody>
          <a:bodyPr wrap="square" rtlCol="0">
            <a:spAutoFit/>
          </a:bodyPr>
          <a:lstStyle/>
          <a:p>
            <a:r>
              <a:rPr lang="kk-KZ" sz="1600" dirty="0" smtClean="0">
                <a:solidFill>
                  <a:srgbClr val="002060"/>
                </a:solidFill>
                <a:latin typeface="Times New Roman" pitchFamily="18" charset="0"/>
                <a:cs typeface="Times New Roman" pitchFamily="18" charset="0"/>
              </a:rPr>
              <a:t>       Жолдасбаев Исайын 1918 жылы</a:t>
            </a:r>
            <a:r>
              <a:rPr lang="kk-KZ" sz="1600" smtClean="0">
                <a:solidFill>
                  <a:srgbClr val="002060"/>
                </a:solidFill>
                <a:latin typeface="Times New Roman" pitchFamily="18" charset="0"/>
                <a:cs typeface="Times New Roman" pitchFamily="18" charset="0"/>
              </a:rPr>
              <a:t>, наурыз айында  Қарағанды облысы  Қарақаралы ауданы  Жомарт қыстағында  </a:t>
            </a:r>
            <a:r>
              <a:rPr lang="kk-KZ" sz="1600" dirty="0" smtClean="0">
                <a:solidFill>
                  <a:srgbClr val="002060"/>
                </a:solidFill>
                <a:latin typeface="Times New Roman" pitchFamily="18" charset="0"/>
                <a:cs typeface="Times New Roman" pitchFamily="18" charset="0"/>
              </a:rPr>
              <a:t>дүниеге келген.</a:t>
            </a:r>
          </a:p>
          <a:p>
            <a:r>
              <a:rPr lang="kk-KZ" sz="1600" dirty="0" smtClean="0">
                <a:solidFill>
                  <a:srgbClr val="002060"/>
                </a:solidFill>
                <a:latin typeface="Times New Roman" pitchFamily="18" charset="0"/>
                <a:cs typeface="Times New Roman" pitchFamily="18" charset="0"/>
              </a:rPr>
              <a:t>    1939 жылы әскерге шақырылған. </a:t>
            </a:r>
          </a:p>
          <a:p>
            <a:r>
              <a:rPr lang="kk-KZ" sz="1600" dirty="0" smtClean="0">
                <a:solidFill>
                  <a:srgbClr val="002060"/>
                </a:solidFill>
                <a:latin typeface="Times New Roman" pitchFamily="18" charset="0"/>
                <a:cs typeface="Times New Roman" pitchFamily="18" charset="0"/>
              </a:rPr>
              <a:t>   1941 жыл соғыс басталып кеткен. Екі ағасы да соғысқа қатысқан. Жолдасбаев Қасымжан, Жолдасбаев Хасен. Үшеуінде де соғыстан алған тән жарақаттары болды. Әкемнің үлкен ағасы  Қасымжан   ауыр жараланып, соғыс аяқталмай 1943 жылы елге оралды. Екінші ағасы  Хасен  соғыстан кейін оралды. </a:t>
            </a:r>
          </a:p>
          <a:p>
            <a:r>
              <a:rPr lang="kk-KZ" sz="1600" dirty="0" smtClean="0">
                <a:solidFill>
                  <a:srgbClr val="002060"/>
                </a:solidFill>
                <a:latin typeface="Times New Roman" pitchFamily="18" charset="0"/>
                <a:cs typeface="Times New Roman" pitchFamily="18" charset="0"/>
              </a:rPr>
              <a:t>   Әкеміз Жолдасбаев Исайын 1947 жылға дейін қираған қалаларды қалыпқа келтіру жұмыстарына қатысып, елге 1948 жылы оралған. </a:t>
            </a:r>
          </a:p>
          <a:p>
            <a:r>
              <a:rPr lang="kk-KZ" sz="1600" dirty="0" smtClean="0">
                <a:solidFill>
                  <a:srgbClr val="002060"/>
                </a:solidFill>
                <a:latin typeface="Times New Roman" pitchFamily="18" charset="0"/>
                <a:cs typeface="Times New Roman" pitchFamily="18" charset="0"/>
              </a:rPr>
              <a:t>    1948-1950  жылдар аралығында      Қарағанды қаласында жұмыс істеген. 1950 жылы қаңтар айында  анамызбен отбасын құрып, ауылда тұрған. 13 баланы тәрбиелеп өсірген.55 жыл отбасын құрып, 2005 жылы 22- мамырда дүниеден өтті.</a:t>
            </a:r>
            <a:endParaRPr lang="ru-RU" sz="1600" dirty="0">
              <a:solidFill>
                <a:srgbClr val="002060"/>
              </a:solidFill>
              <a:latin typeface="Times New Roman" pitchFamily="18" charset="0"/>
              <a:cs typeface="Times New Roman" pitchFamily="18" charset="0"/>
            </a:endParaRPr>
          </a:p>
        </p:txBody>
      </p:sp>
    </p:spTree>
  </p:cSld>
  <p:clrMapOvr>
    <a:masterClrMapping/>
  </p:clrMapOvr>
  <p:transition spd="slow" advClick="0" advTm="10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000" dirty="0" smtClean="0">
                <a:latin typeface="Times New Roman" pitchFamily="18" charset="0"/>
                <a:cs typeface="Times New Roman" pitchFamily="18" charset="0"/>
              </a:rPr>
              <a:t>Әкемнің үлкен ағасы және отбасы</a:t>
            </a:r>
            <a:endParaRPr lang="ru-RU" sz="2000" dirty="0">
              <a:latin typeface="Times New Roman" pitchFamily="18" charset="0"/>
              <a:cs typeface="Times New Roman" pitchFamily="18" charset="0"/>
            </a:endParaRPr>
          </a:p>
        </p:txBody>
      </p:sp>
      <p:pic>
        <p:nvPicPr>
          <p:cNvPr id="1026" name="Picture 2" descr="C:\Users\ako\Desktop\IMG-20190415-WA0005.jpg"/>
          <p:cNvPicPr>
            <a:picLocks noGrp="1" noChangeAspect="1" noChangeArrowheads="1"/>
          </p:cNvPicPr>
          <p:nvPr>
            <p:ph idx="1"/>
          </p:nvPr>
        </p:nvPicPr>
        <p:blipFill>
          <a:blip r:embed="rId2" cstate="print"/>
          <a:srcRect/>
          <a:stretch>
            <a:fillRect/>
          </a:stretch>
        </p:blipFill>
        <p:spPr bwMode="auto">
          <a:xfrm>
            <a:off x="1187624" y="1556792"/>
            <a:ext cx="3277592" cy="2063859"/>
          </a:xfrm>
          <a:prstGeom prst="rect">
            <a:avLst/>
          </a:prstGeom>
          <a:noFill/>
        </p:spPr>
      </p:pic>
      <p:pic>
        <p:nvPicPr>
          <p:cNvPr id="1027" name="Picture 3" descr="C:\Users\ako\Desktop\IMG-20190415-WA0000.jpg"/>
          <p:cNvPicPr>
            <a:picLocks noChangeAspect="1" noChangeArrowheads="1"/>
          </p:cNvPicPr>
          <p:nvPr/>
        </p:nvPicPr>
        <p:blipFill>
          <a:blip r:embed="rId3" cstate="print"/>
          <a:srcRect/>
          <a:stretch>
            <a:fillRect/>
          </a:stretch>
        </p:blipFill>
        <p:spPr bwMode="auto">
          <a:xfrm flipH="1">
            <a:off x="5292080" y="1412776"/>
            <a:ext cx="3096344" cy="2065842"/>
          </a:xfrm>
          <a:prstGeom prst="rect">
            <a:avLst/>
          </a:prstGeom>
          <a:noFill/>
        </p:spPr>
      </p:pic>
      <p:pic>
        <p:nvPicPr>
          <p:cNvPr id="1029" name="Picture 5" descr="C:\Users\ako\Desktop\IMG-20190415-WA0003.jpg"/>
          <p:cNvPicPr>
            <a:picLocks noChangeAspect="1" noChangeArrowheads="1"/>
          </p:cNvPicPr>
          <p:nvPr/>
        </p:nvPicPr>
        <p:blipFill>
          <a:blip r:embed="rId4" cstate="print"/>
          <a:srcRect/>
          <a:stretch>
            <a:fillRect/>
          </a:stretch>
        </p:blipFill>
        <p:spPr bwMode="auto">
          <a:xfrm flipH="1">
            <a:off x="1115616" y="3933056"/>
            <a:ext cx="3672408" cy="2304256"/>
          </a:xfrm>
          <a:prstGeom prst="rect">
            <a:avLst/>
          </a:prstGeom>
          <a:noFill/>
        </p:spPr>
      </p:pic>
      <p:pic>
        <p:nvPicPr>
          <p:cNvPr id="8" name="Picture 4" descr="C:\Users\ako\Desktop\IMG-20190415-WA0001.jpg"/>
          <p:cNvPicPr>
            <a:picLocks noChangeAspect="1" noChangeArrowheads="1"/>
          </p:cNvPicPr>
          <p:nvPr/>
        </p:nvPicPr>
        <p:blipFill>
          <a:blip r:embed="rId5" cstate="print"/>
          <a:srcRect/>
          <a:stretch>
            <a:fillRect/>
          </a:stretch>
        </p:blipFill>
        <p:spPr bwMode="auto">
          <a:xfrm>
            <a:off x="5868144" y="4221088"/>
            <a:ext cx="2304256" cy="1641266"/>
          </a:xfrm>
          <a:prstGeom prst="rect">
            <a:avLst/>
          </a:prstGeom>
          <a:noFill/>
        </p:spPr>
      </p:pic>
    </p:spTree>
  </p:cSld>
  <p:clrMapOvr>
    <a:masterClrMapping/>
  </p:clrMapOvr>
  <p:transition spd="slow" advClick="0" advTm="5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r>
              <a:rPr lang="kk-KZ" dirty="0" smtClean="0">
                <a:solidFill>
                  <a:srgbClr val="002060"/>
                </a:solidFill>
                <a:latin typeface="Times New Roman" pitchFamily="18" charset="0"/>
                <a:cs typeface="Times New Roman" pitchFamily="18" charset="0"/>
              </a:rPr>
              <a:t>Әкеміздің күнделігінен</a:t>
            </a:r>
            <a:endParaRPr lang="ru-RU" dirty="0">
              <a:solidFill>
                <a:srgbClr val="002060"/>
              </a:solidFill>
              <a:latin typeface="Times New Roman" pitchFamily="18" charset="0"/>
              <a:cs typeface="Times New Roman" pitchFamily="18" charset="0"/>
            </a:endParaRPr>
          </a:p>
        </p:txBody>
      </p:sp>
      <p:pic>
        <p:nvPicPr>
          <p:cNvPr id="1026" name="Picture 2" descr="C:\Users\ako\Desktop\Әкемнің суреттері\IMG-20200412-WA0032.jpg"/>
          <p:cNvPicPr>
            <a:picLocks noGrp="1" noChangeAspect="1" noChangeArrowheads="1"/>
          </p:cNvPicPr>
          <p:nvPr>
            <p:ph idx="1"/>
          </p:nvPr>
        </p:nvPicPr>
        <p:blipFill>
          <a:blip r:embed="rId2" cstate="print"/>
          <a:srcRect/>
          <a:stretch>
            <a:fillRect/>
          </a:stretch>
        </p:blipFill>
        <p:spPr bwMode="auto">
          <a:xfrm>
            <a:off x="1835696" y="3356992"/>
            <a:ext cx="1584176" cy="22470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7" name="Picture 3" descr="C:\Users\ako\Desktop\Әкемнің суреттері\IMG-20200412-WA0033.jpg"/>
          <p:cNvPicPr>
            <a:picLocks noChangeAspect="1" noChangeArrowheads="1"/>
          </p:cNvPicPr>
          <p:nvPr/>
        </p:nvPicPr>
        <p:blipFill>
          <a:blip r:embed="rId3" cstate="print"/>
          <a:srcRect/>
          <a:stretch>
            <a:fillRect/>
          </a:stretch>
        </p:blipFill>
        <p:spPr bwMode="auto">
          <a:xfrm>
            <a:off x="3635896" y="1484784"/>
            <a:ext cx="2037601" cy="30327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0" name="Picture 6" descr="C:\Users\ako\Desktop\Әкемнің суреттері\IMG-20200412-WA0042.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1835696" y="1772816"/>
            <a:ext cx="1113588" cy="1484784"/>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6300192" y="1196752"/>
            <a:ext cx="2592288" cy="5293757"/>
          </a:xfrm>
          <a:prstGeom prst="rect">
            <a:avLst/>
          </a:prstGeom>
          <a:noFill/>
        </p:spPr>
        <p:txBody>
          <a:bodyPr wrap="square" rtlCol="0">
            <a:spAutoFit/>
          </a:bodyPr>
          <a:lstStyle/>
          <a:p>
            <a:r>
              <a:rPr lang="kk-KZ" sz="1400" b="1" dirty="0" smtClean="0">
                <a:solidFill>
                  <a:srgbClr val="002060"/>
                </a:solidFill>
                <a:latin typeface="Times New Roman" pitchFamily="18" charset="0"/>
                <a:cs typeface="Times New Roman" pitchFamily="18" charset="0"/>
              </a:rPr>
              <a:t>Соғыстың керегі жоқ</a:t>
            </a:r>
          </a:p>
          <a:p>
            <a:r>
              <a:rPr lang="kk-KZ" sz="1200" dirty="0" smtClean="0">
                <a:solidFill>
                  <a:srgbClr val="002060"/>
                </a:solidFill>
                <a:latin typeface="Times New Roman" pitchFamily="18" charset="0"/>
                <a:cs typeface="Times New Roman" pitchFamily="18" charset="0"/>
              </a:rPr>
              <a:t>     Адамдар көптеген ғасырлар бойына соғысты айыптап, оған лағнет айтудан жалыққан емес.    Халықтар баянды  бейбітшілікті арман етті. Солай бола тұрса да үлкенді-кішілі соғыс өртінің кесапатты шарпуы адамзат тарихының әр бетінен   кездесіп отырды.</a:t>
            </a:r>
          </a:p>
          <a:p>
            <a:r>
              <a:rPr lang="kk-KZ" sz="1200" dirty="0" smtClean="0">
                <a:solidFill>
                  <a:srgbClr val="002060"/>
                </a:solidFill>
                <a:latin typeface="Times New Roman" pitchFamily="18" charset="0"/>
                <a:cs typeface="Times New Roman" pitchFamily="18" charset="0"/>
              </a:rPr>
              <a:t>    Тарихтың сабағы да адамның жаратылысына тән қасиет болып көрінетін. Бірін-бірі өзара қырып-жоюға өшпенділікте , кезекті қантөгісте соғысты болғызбай тастай алмады. Өйткені, соғыс күштері, соғыстан пайда табатындардың ролі тым зор болған еді.</a:t>
            </a:r>
          </a:p>
          <a:p>
            <a:r>
              <a:rPr lang="kk-KZ" sz="1200" dirty="0" smtClean="0">
                <a:solidFill>
                  <a:srgbClr val="002060"/>
                </a:solidFill>
                <a:latin typeface="Times New Roman" pitchFamily="18" charset="0"/>
                <a:cs typeface="Times New Roman" pitchFamily="18" charset="0"/>
              </a:rPr>
              <a:t>       Біздің заманымызда жағдай түбегейлі өзгерді. Қазір соғысқа қарсы күрестің берік негізі бар. Ол- бейбітшілік күштерінің демократия, халықтар бостандығы мен тәуелсіздігі күштерінің құдіретті қуаты- деп жазған екен. 07.03.1976 жыл.</a:t>
            </a:r>
          </a:p>
          <a:p>
            <a:endParaRPr lang="ru-RU" sz="1200" dirty="0">
              <a:solidFill>
                <a:srgbClr val="002060"/>
              </a:solidFill>
            </a:endParaRPr>
          </a:p>
        </p:txBody>
      </p:sp>
    </p:spTree>
  </p:cSld>
  <p:clrMapOvr>
    <a:masterClrMapping/>
  </p:clrMapOvr>
  <p:transition spd="slow" advClick="0" advTm="2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ko\Desktop\Әкемнің суреттері\IMG-20200412-WA0012.jpg"/>
          <p:cNvPicPr>
            <a:picLocks noGrp="1" noChangeAspect="1" noChangeArrowheads="1"/>
          </p:cNvPicPr>
          <p:nvPr>
            <p:ph idx="1"/>
          </p:nvPr>
        </p:nvPicPr>
        <p:blipFill>
          <a:blip r:embed="rId2" cstate="print"/>
          <a:srcRect/>
          <a:stretch>
            <a:fillRect/>
          </a:stretch>
        </p:blipFill>
        <p:spPr bwMode="auto">
          <a:xfrm rot="16200000">
            <a:off x="3701994" y="914632"/>
            <a:ext cx="1775494" cy="24837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C:\Users\ako\Desktop\Әкемнің суреттері\IMG-20200412-WA0005.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1115616" y="836712"/>
            <a:ext cx="1764246" cy="2352328"/>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C:\Users\ako\Desktop\Әкемнің суреттері\IMG-20200412-WA0026.jpg"/>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flipH="1">
            <a:off x="3203848" y="3645024"/>
            <a:ext cx="1872208" cy="1355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2"/>
          <p:cNvPicPr>
            <a:picLocks noChangeAspect="1" noChangeArrowheads="1"/>
          </p:cNvPicPr>
          <p:nvPr/>
        </p:nvPicPr>
        <p:blipFill>
          <a:blip r:embed="rId5" cstate="print"/>
          <a:srcRect/>
          <a:stretch>
            <a:fillRect/>
          </a:stretch>
        </p:blipFill>
        <p:spPr bwMode="auto">
          <a:xfrm>
            <a:off x="5436096" y="3429000"/>
            <a:ext cx="1224136" cy="16321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2" descr="C:\Users\ako\Desktop\Әкемнің суреттері\IMG-20200412-WA0010.jpg"/>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6876256" y="764704"/>
            <a:ext cx="1533504" cy="18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p:cNvSpPr txBox="1"/>
          <p:nvPr/>
        </p:nvSpPr>
        <p:spPr>
          <a:xfrm>
            <a:off x="2123728" y="404664"/>
            <a:ext cx="4320480" cy="369332"/>
          </a:xfrm>
          <a:prstGeom prst="rect">
            <a:avLst/>
          </a:prstGeom>
          <a:noFill/>
        </p:spPr>
        <p:txBody>
          <a:bodyPr wrap="square" rtlCol="0">
            <a:spAutoFit/>
          </a:bodyPr>
          <a:lstStyle/>
          <a:p>
            <a:pPr algn="ctr"/>
            <a:r>
              <a:rPr lang="kk-KZ" dirty="0" smtClean="0">
                <a:solidFill>
                  <a:srgbClr val="002060"/>
                </a:solidFill>
                <a:latin typeface="Times New Roman" pitchFamily="18" charset="0"/>
                <a:cs typeface="Times New Roman" pitchFamily="18" charset="0"/>
              </a:rPr>
              <a:t>Отбасы суреттері </a:t>
            </a:r>
            <a:endParaRPr lang="ru-RU" dirty="0">
              <a:solidFill>
                <a:srgbClr val="002060"/>
              </a:solidFill>
              <a:latin typeface="Times New Roman" pitchFamily="18" charset="0"/>
              <a:cs typeface="Times New Roman" pitchFamily="18" charset="0"/>
            </a:endParaRPr>
          </a:p>
        </p:txBody>
      </p:sp>
      <p:pic>
        <p:nvPicPr>
          <p:cNvPr id="3074" name="Picture 2" descr="C:\Users\ako\Desktop\Әкемнің суреттері\IMG-20200412-WA0044.jpg"/>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rot="16200000" flipV="1">
            <a:off x="7015581" y="2929635"/>
            <a:ext cx="1665566" cy="208823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3" descr="C:\Users\ako\Desktop\IMG-20200412-WA0045.jpg"/>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rot="16200000">
            <a:off x="1607672" y="3368993"/>
            <a:ext cx="1080120" cy="19202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Click="0" advTm="20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smtClean="0">
                <a:latin typeface="Times New Roman" pitchFamily="18" charset="0"/>
                <a:cs typeface="Times New Roman" pitchFamily="18" charset="0"/>
              </a:rPr>
              <a:t>Әкемнің демалыс кездері </a:t>
            </a:r>
            <a:endParaRPr lang="ru-RU" sz="2400" dirty="0">
              <a:latin typeface="Times New Roman" pitchFamily="18" charset="0"/>
              <a:cs typeface="Times New Roman" pitchFamily="18" charset="0"/>
            </a:endParaRPr>
          </a:p>
        </p:txBody>
      </p:sp>
      <p:pic>
        <p:nvPicPr>
          <p:cNvPr id="6146" name="Picture 2" descr="C:\Users\ako\Desktop\Әкемнің суреттері\IMG-20200412-WA0006.jpg"/>
          <p:cNvPicPr>
            <a:picLocks noGrp="1" noChangeAspect="1" noChangeArrowheads="1"/>
          </p:cNvPicPr>
          <p:nvPr>
            <p:ph idx="1"/>
          </p:nvPr>
        </p:nvPicPr>
        <p:blipFill>
          <a:blip r:embed="rId2" cstate="print">
            <a:duotone>
              <a:prstClr val="black"/>
              <a:schemeClr val="tx2">
                <a:tint val="45000"/>
                <a:satMod val="400000"/>
              </a:schemeClr>
            </a:duotone>
          </a:blip>
          <a:srcRect/>
          <a:stretch>
            <a:fillRect/>
          </a:stretch>
        </p:blipFill>
        <p:spPr bwMode="auto">
          <a:xfrm rot="16200000">
            <a:off x="4343973" y="1640803"/>
            <a:ext cx="4824538" cy="3648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Users\ako\Desktop\Әкемнің суреттері\IMG-20200412-WA0008.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259632" y="1196752"/>
            <a:ext cx="3537496" cy="4763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dirty="0" smtClean="0">
                <a:solidFill>
                  <a:srgbClr val="002060"/>
                </a:solidFill>
                <a:latin typeface="Times New Roman" pitchFamily="18" charset="0"/>
                <a:cs typeface="Times New Roman" pitchFamily="18" charset="0"/>
              </a:rPr>
              <a:t>Жеңіс күндеріндегі мараппаттау </a:t>
            </a:r>
            <a:endParaRPr lang="ru-RU" sz="2800" dirty="0">
              <a:solidFill>
                <a:srgbClr val="002060"/>
              </a:solidFill>
              <a:latin typeface="Times New Roman" pitchFamily="18" charset="0"/>
              <a:cs typeface="Times New Roman" pitchFamily="18" charset="0"/>
            </a:endParaRPr>
          </a:p>
        </p:txBody>
      </p:sp>
      <p:pic>
        <p:nvPicPr>
          <p:cNvPr id="2050" name="Picture 2" descr="C:\Users\ako\Desktop\IMG-20200412-WA0049.jpg"/>
          <p:cNvPicPr>
            <a:picLocks noGrp="1" noChangeAspect="1" noChangeArrowheads="1"/>
          </p:cNvPicPr>
          <p:nvPr>
            <p:ph idx="1"/>
          </p:nvPr>
        </p:nvPicPr>
        <p:blipFill>
          <a:blip r:embed="rId2" cstate="print">
            <a:duotone>
              <a:prstClr val="black"/>
              <a:schemeClr val="accent1">
                <a:tint val="45000"/>
                <a:satMod val="400000"/>
              </a:schemeClr>
            </a:duotone>
          </a:blip>
          <a:srcRect/>
          <a:stretch>
            <a:fillRect/>
          </a:stretch>
        </p:blipFill>
        <p:spPr bwMode="auto">
          <a:xfrm rot="16200000">
            <a:off x="1684644" y="3724068"/>
            <a:ext cx="1814274" cy="2088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descr="C:\Users\ako\Desktop\Әкемнің суреттері\IMG-20200412-WA0053.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16200000" flipV="1">
            <a:off x="1943705" y="800705"/>
            <a:ext cx="2088234" cy="3024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descr="C:\Users\ako\Desktop\Әкемнің суреттері\IMG-20200412-WA0054.jp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292080" y="1268760"/>
            <a:ext cx="2808312"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C:\Users\ako\Desktop\Әкемнің суреттері\IMG-20200412-WA0047.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rot="16200000">
            <a:off x="6564235" y="3380981"/>
            <a:ext cx="1419622" cy="2523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3" descr="C:\Users\ako\Desktop\Әкемнің суреттері\IMG-20200412-WA0009.jp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rot="16200000">
            <a:off x="3971933" y="3813045"/>
            <a:ext cx="1704193" cy="18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5" name="Picture 7" descr="C:\Users\ako\Desktop\Әкемнің суреттері\10_01.jpg"/>
          <p:cNvPicPr>
            <a:picLocks noChangeAspect="1" noChangeArrowheads="1"/>
          </p:cNvPicPr>
          <p:nvPr/>
        </p:nvPicPr>
        <p:blipFill>
          <a:blip r:embed="rId7" cstate="print"/>
          <a:srcRect/>
          <a:stretch>
            <a:fillRect/>
          </a:stretch>
        </p:blipFill>
        <p:spPr bwMode="auto">
          <a:xfrm>
            <a:off x="7072330" y="4929198"/>
            <a:ext cx="432048" cy="537588"/>
          </a:xfrm>
          <a:prstGeom prst="rect">
            <a:avLst/>
          </a:prstGeom>
          <a:noFill/>
        </p:spPr>
      </p:pic>
    </p:spTree>
  </p:cSld>
  <p:clrMapOvr>
    <a:masterClrMapping/>
  </p:clrMapOvr>
  <p:transition spd="slow" advClick="0" advTm="10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solidFill>
                  <a:srgbClr val="002060"/>
                </a:solidFill>
                <a:latin typeface="Times New Roman" pitchFamily="18" charset="0"/>
                <a:cs typeface="Times New Roman" pitchFamily="18" charset="0"/>
              </a:rPr>
              <a:t>Ұрпаққа ұран болған ұлы жеңіс</a:t>
            </a:r>
            <a:endParaRPr lang="ru-RU" dirty="0">
              <a:solidFill>
                <a:srgbClr val="002060"/>
              </a:solidFill>
              <a:latin typeface="Times New Roman" pitchFamily="18" charset="0"/>
              <a:cs typeface="Times New Roman" pitchFamily="18" charset="0"/>
            </a:endParaRPr>
          </a:p>
        </p:txBody>
      </p:sp>
      <p:pic>
        <p:nvPicPr>
          <p:cNvPr id="9218" name="Picture 2" descr="C:\Users\ako\Desktop\Әкемнің суреттері\bf69610c127f55ca3ceb8e009fa54fe3_XL.jpg"/>
          <p:cNvPicPr>
            <a:picLocks noGrp="1" noChangeAspect="1" noChangeArrowheads="1"/>
          </p:cNvPicPr>
          <p:nvPr>
            <p:ph idx="1"/>
          </p:nvPr>
        </p:nvPicPr>
        <p:blipFill>
          <a:blip r:embed="rId2" cstate="print"/>
          <a:srcRect/>
          <a:stretch>
            <a:fillRect/>
          </a:stretch>
        </p:blipFill>
        <p:spPr bwMode="auto">
          <a:xfrm>
            <a:off x="1435100" y="1819109"/>
            <a:ext cx="7499350" cy="4057982"/>
          </a:xfrm>
          <a:prstGeom prst="rect">
            <a:avLst/>
          </a:prstGeom>
          <a:noFill/>
        </p:spPr>
      </p:pic>
    </p:spTree>
  </p:cSld>
  <p:clrMapOvr>
    <a:masterClrMapping/>
  </p:clrMapOvr>
  <p:transition spd="slow" advClick="0" advTm="3000">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435</TotalTime>
  <Words>315</Words>
  <Application>Microsoft Office PowerPoint</Application>
  <PresentationFormat>Экран (4:3)</PresentationFormat>
  <Paragraphs>26</Paragraphs>
  <Slides>10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Ұлы Жеңіске 76 жыл</vt:lpstr>
      <vt:lpstr>Ұлы Отан соғысындағы Жеңіс күніне 76 жыл </vt:lpstr>
      <vt:lpstr>Слайд 3</vt:lpstr>
      <vt:lpstr>Әкемнің үлкен ағасы және отбасы</vt:lpstr>
      <vt:lpstr> Әкеміздің күнделігінен</vt:lpstr>
      <vt:lpstr>Слайд 6</vt:lpstr>
      <vt:lpstr>Әкемнің демалыс кездері </vt:lpstr>
      <vt:lpstr>Жеңіс күндеріндегі мараппаттау </vt:lpstr>
      <vt:lpstr>Ұрпаққа ұран болған ұлы жеңіс</vt:lpstr>
      <vt:lpstr>Слайд 10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Ұлы Отан соғысындағы Жеңіс күніне 75 жыл</dc:title>
  <dc:creator>ako</dc:creator>
  <cp:lastModifiedBy>Admin</cp:lastModifiedBy>
  <cp:revision>60</cp:revision>
  <dcterms:created xsi:type="dcterms:W3CDTF">2020-04-12T03:34:28Z</dcterms:created>
  <dcterms:modified xsi:type="dcterms:W3CDTF">2021-05-05T03:33:11Z</dcterms:modified>
</cp:coreProperties>
</file>