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sldIdLst>
    <p:sldId id="290" r:id="rId2"/>
    <p:sldId id="256" r:id="rId3"/>
    <p:sldId id="28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84" r:id="rId19"/>
    <p:sldId id="283" r:id="rId20"/>
    <p:sldId id="287" r:id="rId21"/>
    <p:sldId id="288" r:id="rId22"/>
    <p:sldId id="271" r:id="rId23"/>
    <p:sldId id="272" r:id="rId24"/>
    <p:sldId id="273" r:id="rId25"/>
    <p:sldId id="274" r:id="rId26"/>
    <p:sldId id="275" r:id="rId27"/>
    <p:sldId id="277" r:id="rId28"/>
    <p:sldId id="278" r:id="rId29"/>
    <p:sldId id="279" r:id="rId30"/>
    <p:sldId id="276" r:id="rId31"/>
    <p:sldId id="282" r:id="rId32"/>
    <p:sldId id="280" r:id="rId33"/>
    <p:sldId id="281"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4A2D93"/>
    <a:srgbClr val="1F08A8"/>
    <a:srgbClr val="27149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4257521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305150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427381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84806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331882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429466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110168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36096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366943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227762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4D273F-BD52-4D16-9BD4-DA31B4256B97}" type="datetimeFigureOut">
              <a:rPr lang="ru-RU" smtClean="0"/>
              <a:pPr/>
              <a:t>26.11.2025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27856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D273F-BD52-4D16-9BD4-DA31B4256B97}" type="datetimeFigureOut">
              <a:rPr lang="ru-RU" smtClean="0"/>
              <a:pPr/>
              <a:t>26.11.2025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07CA1-255B-4502-A330-9FAEBF05A123}" type="slidenum">
              <a:rPr lang="ru-RU" smtClean="0"/>
              <a:pPr/>
              <a:t>‹#›</a:t>
            </a:fld>
            <a:endParaRPr lang="ru-RU"/>
          </a:p>
        </p:txBody>
      </p:sp>
    </p:spTree>
    <p:extLst>
      <p:ext uri="{BB962C8B-B14F-4D97-AF65-F5344CB8AC3E}">
        <p14:creationId xmlns="" xmlns:p14="http://schemas.microsoft.com/office/powerpoint/2010/main" val="389022531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5.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12.wdp"/><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7.wdp"/><Relationship Id="rId3" Type="http://schemas.openxmlformats.org/officeDocument/2006/relationships/image" Target="../media/image28.jpeg"/><Relationship Id="rId7" Type="http://schemas.microsoft.com/office/2007/relationships/hdphoto" Target="../media/hdphoto14.wdp"/><Relationship Id="rId12"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32.jpeg"/><Relationship Id="rId4" Type="http://schemas.openxmlformats.org/officeDocument/2006/relationships/image" Target="../media/image29.jpeg"/><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4.png"/><Relationship Id="rId7" Type="http://schemas.openxmlformats.org/officeDocument/2006/relationships/image" Target="../media/image36.jpeg"/><Relationship Id="rId12" Type="http://schemas.microsoft.com/office/2007/relationships/hdphoto" Target="../media/hdphoto22.wdp"/><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38.jpeg"/><Relationship Id="rId5" Type="http://schemas.openxmlformats.org/officeDocument/2006/relationships/image" Target="../media/image35.jpe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3.wdp"/><Relationship Id="rId5" Type="http://schemas.openxmlformats.org/officeDocument/2006/relationships/image" Target="../media/image43.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7" Type="http://schemas.microsoft.com/office/2007/relationships/hdphoto" Target="../media/hdphoto23.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3.emf"/><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3.wdp"/><Relationship Id="rId5" Type="http://schemas.openxmlformats.org/officeDocument/2006/relationships/image" Target="../media/image43.png"/><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4.jpeg"/><Relationship Id="rId12" Type="http://schemas.microsoft.com/office/2007/relationships/hdphoto" Target="../media/hdphoto5.wdp"/><Relationship Id="rId2" Type="http://schemas.openxmlformats.org/officeDocument/2006/relationships/image" Target="../media/image1.jpeg"/><Relationship Id="rId16" Type="http://schemas.microsoft.com/office/2007/relationships/hdphoto" Target="../media/hdphoto7.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jpeg"/><Relationship Id="rId5" Type="http://schemas.openxmlformats.org/officeDocument/2006/relationships/image" Target="../media/image3.jpeg"/><Relationship Id="rId15" Type="http://schemas.openxmlformats.org/officeDocument/2006/relationships/image" Target="../media/image8.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jpe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24.wdp"/></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kk-KZ" sz="2400" b="1" dirty="0" smtClean="0">
                <a:latin typeface="Times New Roman" pitchFamily="18" charset="0"/>
                <a:cs typeface="Times New Roman" pitchFamily="18" charset="0"/>
              </a:rPr>
              <a:t>КМҚК “Аққу” бөбекжайы</a:t>
            </a:r>
            <a:endParaRPr lang="ru-RU" sz="2400" b="1"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lgn="ctr">
              <a:buNone/>
            </a:pPr>
            <a:r>
              <a:rPr lang="kk-KZ" sz="2400" b="1" dirty="0" smtClean="0">
                <a:latin typeface="Times New Roman" pitchFamily="18" charset="0"/>
                <a:cs typeface="Times New Roman" pitchFamily="18" charset="0"/>
              </a:rPr>
              <a:t>“Мемлекеттік тілде оқытылатын ЖСТД мектепалды топ балаларына арналған сауат ашу негіздері бойынша логопедтік түзету жұмыстары”</a:t>
            </a:r>
            <a:endParaRPr lang="ru-RU" sz="2400" b="1" dirty="0" smtClean="0">
              <a:latin typeface="Times New Roman" pitchFamily="18" charset="0"/>
              <a:cs typeface="Times New Roman" pitchFamily="18" charset="0"/>
            </a:endParaRPr>
          </a:p>
          <a:p>
            <a:pPr algn="ctr">
              <a:buNone/>
            </a:pPr>
            <a:r>
              <a:rPr lang="ru-RU" sz="2400" b="1" dirty="0" smtClean="0">
                <a:latin typeface="Times New Roman" pitchFamily="18" charset="0"/>
                <a:cs typeface="Times New Roman" pitchFamily="18" charset="0"/>
              </a:rPr>
              <a:t>«Логопедическая коррекционная работа по основам обучения грамоте для детей </a:t>
            </a:r>
            <a:r>
              <a:rPr lang="ru-RU" sz="2400" b="1" dirty="0" err="1" smtClean="0">
                <a:latin typeface="Times New Roman" pitchFamily="18" charset="0"/>
                <a:cs typeface="Times New Roman" pitchFamily="18" charset="0"/>
              </a:rPr>
              <a:t>предшкольной</a:t>
            </a:r>
            <a:r>
              <a:rPr lang="ru-RU" sz="2400" b="1" dirty="0" smtClean="0">
                <a:latin typeface="Times New Roman" pitchFamily="18" charset="0"/>
                <a:cs typeface="Times New Roman" pitchFamily="18" charset="0"/>
              </a:rPr>
              <a:t> группы с ОНР с обучением на русском языке»</a:t>
            </a:r>
          </a:p>
          <a:p>
            <a:pPr algn="ctr">
              <a:buNone/>
            </a:pPr>
            <a:endParaRPr lang="kk-KZ" sz="2400" b="1" dirty="0" smtClean="0">
              <a:latin typeface="Times New Roman" pitchFamily="18" charset="0"/>
              <a:cs typeface="Times New Roman" pitchFamily="18" charset="0"/>
            </a:endParaRPr>
          </a:p>
          <a:p>
            <a:pPr algn="ctr">
              <a:buNone/>
            </a:pPr>
            <a:r>
              <a:rPr lang="kk-KZ" sz="2400" b="1" dirty="0" smtClean="0">
                <a:latin typeface="Times New Roman" pitchFamily="18" charset="0"/>
                <a:cs typeface="Times New Roman" pitchFamily="18" charset="0"/>
              </a:rPr>
              <a:t>                                           Орындағандар: Садықова А.Д.</a:t>
            </a:r>
          </a:p>
          <a:p>
            <a:pPr algn="ctr">
              <a:buNone/>
            </a:pPr>
            <a:r>
              <a:rPr lang="kk-KZ" sz="2400" b="1" dirty="0" smtClean="0">
                <a:latin typeface="Times New Roman" pitchFamily="18" charset="0"/>
                <a:cs typeface="Times New Roman" pitchFamily="18" charset="0"/>
              </a:rPr>
              <a:t>                                                                     Алякина Н.С.</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67544" y="116632"/>
            <a:ext cx="8229600" cy="1431032"/>
          </a:xfrm>
        </p:spPr>
        <p:txBody>
          <a:bodyPr>
            <a:noAutofit/>
          </a:bodyPr>
          <a:lstStyle/>
          <a:p>
            <a:r>
              <a:rPr lang="kk-KZ" sz="2400" b="1" dirty="0" smtClean="0">
                <a:latin typeface="Times New Roman" pitchFamily="18" charset="0"/>
                <a:cs typeface="Times New Roman" pitchFamily="18" charset="0"/>
              </a:rPr>
              <a:t>СКУД </a:t>
            </a:r>
            <a:r>
              <a:rPr lang="kk-KZ" sz="2400" b="1" dirty="0">
                <a:latin typeface="Times New Roman" pitchFamily="18" charset="0"/>
                <a:cs typeface="Times New Roman" pitchFamily="18" charset="0"/>
              </a:rPr>
              <a:t>включает в себя:41 тему. Из них 8 вводных тем и 33 темы по ознакомлению со звуками и буквами русского языка.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Объект 2"/>
          <p:cNvSpPr>
            <a:spLocks noGrp="1"/>
          </p:cNvSpPr>
          <p:nvPr>
            <p:ph idx="1"/>
          </p:nvPr>
        </p:nvSpPr>
        <p:spPr>
          <a:xfrm>
            <a:off x="251520" y="1340768"/>
            <a:ext cx="5328592" cy="5184576"/>
          </a:xfrm>
        </p:spPr>
        <p:txBody>
          <a:bodyPr>
            <a:normAutofit fontScale="25000" lnSpcReduction="20000"/>
          </a:bodyPr>
          <a:lstStyle/>
          <a:p>
            <a:pPr marL="0" indent="0">
              <a:buNone/>
            </a:pPr>
            <a:r>
              <a:rPr lang="ru-RU" sz="8000" b="1" dirty="0" smtClean="0">
                <a:latin typeface="Times New Roman" pitchFamily="18" charset="0"/>
                <a:cs typeface="Times New Roman" pitchFamily="18" charset="0"/>
              </a:rPr>
              <a:t>9.Звук </a:t>
            </a:r>
            <a:r>
              <a:rPr lang="ru-RU" sz="8000" b="1" dirty="0">
                <a:latin typeface="Times New Roman" pitchFamily="18" charset="0"/>
                <a:cs typeface="Times New Roman" pitchFamily="18" charset="0"/>
              </a:rPr>
              <a:t>[А]. Буква «</a:t>
            </a:r>
            <a:r>
              <a:rPr lang="ru-RU" sz="8000" b="1" dirty="0" smtClean="0">
                <a:latin typeface="Times New Roman" pitchFamily="18" charset="0"/>
                <a:cs typeface="Times New Roman" pitchFamily="18" charset="0"/>
              </a:rPr>
              <a:t>А». </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10. Звук </a:t>
            </a:r>
            <a:r>
              <a:rPr lang="ru-RU" sz="8000" b="1" dirty="0">
                <a:latin typeface="Times New Roman" pitchFamily="18" charset="0"/>
                <a:cs typeface="Times New Roman" pitchFamily="18" charset="0"/>
              </a:rPr>
              <a:t>[У]. Буква «У</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11. Звук </a:t>
            </a:r>
            <a:r>
              <a:rPr lang="ru-RU" sz="8000" b="1" dirty="0">
                <a:latin typeface="Times New Roman" pitchFamily="18" charset="0"/>
                <a:cs typeface="Times New Roman" pitchFamily="18" charset="0"/>
              </a:rPr>
              <a:t>[И]. Буква «И</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12. Звуки </a:t>
            </a:r>
            <a:r>
              <a:rPr lang="ru-RU" sz="8000" b="1" dirty="0">
                <a:latin typeface="Times New Roman" pitchFamily="18" charset="0"/>
                <a:cs typeface="Times New Roman" pitchFamily="18" charset="0"/>
              </a:rPr>
              <a:t>[п, п’]. Буква «П</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13. Звук </a:t>
            </a:r>
            <a:r>
              <a:rPr lang="ru-RU" sz="8000" b="1" dirty="0">
                <a:latin typeface="Times New Roman" pitchFamily="18" charset="0"/>
                <a:cs typeface="Times New Roman" pitchFamily="18" charset="0"/>
              </a:rPr>
              <a:t>[Э]. Буква «Э</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14. Звуки </a:t>
            </a:r>
            <a:r>
              <a:rPr lang="ru-RU" sz="8000" b="1" dirty="0">
                <a:latin typeface="Times New Roman" pitchFamily="18" charset="0"/>
                <a:cs typeface="Times New Roman" pitchFamily="18" charset="0"/>
              </a:rPr>
              <a:t>[т, т’]. Буква «Т</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15. Звуки </a:t>
            </a:r>
            <a:r>
              <a:rPr lang="ru-RU" sz="8000" b="1" dirty="0">
                <a:latin typeface="Times New Roman" pitchFamily="18" charset="0"/>
                <a:cs typeface="Times New Roman" pitchFamily="18" charset="0"/>
              </a:rPr>
              <a:t>[к, к’]. Буква «К</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16. Звуки </a:t>
            </a:r>
            <a:r>
              <a:rPr lang="ru-RU" sz="8000" b="1" dirty="0">
                <a:latin typeface="Times New Roman" pitchFamily="18" charset="0"/>
                <a:cs typeface="Times New Roman" pitchFamily="18" charset="0"/>
              </a:rPr>
              <a:t>[м, м’]. Буква «М</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17. Звук </a:t>
            </a:r>
            <a:r>
              <a:rPr lang="ru-RU" sz="8000" b="1" dirty="0">
                <a:latin typeface="Times New Roman" pitchFamily="18" charset="0"/>
                <a:cs typeface="Times New Roman" pitchFamily="18" charset="0"/>
              </a:rPr>
              <a:t>[О]. Буква «О</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18. Звуки </a:t>
            </a:r>
            <a:r>
              <a:rPr lang="ru-RU" sz="8000" b="1" dirty="0">
                <a:latin typeface="Times New Roman" pitchFamily="18" charset="0"/>
                <a:cs typeface="Times New Roman" pitchFamily="18" charset="0"/>
              </a:rPr>
              <a:t>[х, х’]. Буква «Х</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19. Звук </a:t>
            </a:r>
            <a:r>
              <a:rPr lang="ru-RU" sz="8000" b="1" dirty="0">
                <a:latin typeface="Times New Roman" pitchFamily="18" charset="0"/>
                <a:cs typeface="Times New Roman" pitchFamily="18" charset="0"/>
              </a:rPr>
              <a:t>[ы]. Буква «ы</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20. Звуки </a:t>
            </a:r>
            <a:r>
              <a:rPr lang="ru-RU" sz="8000" b="1" dirty="0">
                <a:latin typeface="Times New Roman" pitchFamily="18" charset="0"/>
                <a:cs typeface="Times New Roman" pitchFamily="18" charset="0"/>
              </a:rPr>
              <a:t>[с, с’]. Буква «</a:t>
            </a:r>
            <a:r>
              <a:rPr lang="ru-RU" sz="8000" b="1" dirty="0" smtClean="0">
                <a:latin typeface="Times New Roman" pitchFamily="18" charset="0"/>
                <a:cs typeface="Times New Roman" pitchFamily="18" charset="0"/>
              </a:rPr>
              <a:t>С».</a:t>
            </a:r>
          </a:p>
          <a:p>
            <a:pPr marL="0" indent="0">
              <a:buNone/>
            </a:pPr>
            <a:r>
              <a:rPr lang="ru-RU" sz="8000" b="1" dirty="0" smtClean="0">
                <a:latin typeface="Times New Roman" pitchFamily="18" charset="0"/>
                <a:cs typeface="Times New Roman" pitchFamily="18" charset="0"/>
              </a:rPr>
              <a:t>21. Звуки </a:t>
            </a:r>
            <a:r>
              <a:rPr lang="ru-RU" sz="8000" b="1" dirty="0">
                <a:latin typeface="Times New Roman" pitchFamily="18" charset="0"/>
                <a:cs typeface="Times New Roman" pitchFamily="18" charset="0"/>
              </a:rPr>
              <a:t>[з, з’]. Буква «</a:t>
            </a:r>
            <a:r>
              <a:rPr lang="ru-RU" sz="8000" b="1" dirty="0" smtClean="0">
                <a:latin typeface="Times New Roman" pitchFamily="18" charset="0"/>
                <a:cs typeface="Times New Roman" pitchFamily="18" charset="0"/>
              </a:rPr>
              <a:t>З».</a:t>
            </a:r>
          </a:p>
          <a:p>
            <a:pPr marL="0" indent="0">
              <a:buNone/>
            </a:pPr>
            <a:r>
              <a:rPr lang="ru-RU" sz="8000" b="1" dirty="0" smtClean="0">
                <a:latin typeface="Times New Roman" pitchFamily="18" charset="0"/>
                <a:cs typeface="Times New Roman" pitchFamily="18" charset="0"/>
              </a:rPr>
              <a:t>22. Звуки </a:t>
            </a:r>
            <a:r>
              <a:rPr lang="ru-RU" sz="8000" b="1" dirty="0">
                <a:latin typeface="Times New Roman" pitchFamily="18" charset="0"/>
                <a:cs typeface="Times New Roman" pitchFamily="18" charset="0"/>
              </a:rPr>
              <a:t>[н, н’]. Буква «Н</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23. Звуки </a:t>
            </a:r>
            <a:r>
              <a:rPr lang="ru-RU" sz="8000" b="1" dirty="0">
                <a:latin typeface="Times New Roman" pitchFamily="18" charset="0"/>
                <a:cs typeface="Times New Roman" pitchFamily="18" charset="0"/>
              </a:rPr>
              <a:t>[б, б’]. Буква «Б</a:t>
            </a:r>
            <a:r>
              <a:rPr lang="ru-RU" sz="8000" b="1" dirty="0" smtClean="0">
                <a:latin typeface="Times New Roman" pitchFamily="18" charset="0"/>
                <a:cs typeface="Times New Roman" pitchFamily="18" charset="0"/>
              </a:rPr>
              <a:t>».</a:t>
            </a:r>
            <a:endParaRPr lang="ru-RU" sz="8000" b="1" dirty="0">
              <a:latin typeface="Times New Roman" pitchFamily="18" charset="0"/>
              <a:cs typeface="Times New Roman" pitchFamily="18" charset="0"/>
            </a:endParaRPr>
          </a:p>
          <a:p>
            <a:pPr marL="0" indent="0">
              <a:buNone/>
            </a:pPr>
            <a:r>
              <a:rPr lang="ru-RU" sz="8000" b="1" dirty="0" smtClean="0">
                <a:latin typeface="Times New Roman" pitchFamily="18" charset="0"/>
                <a:cs typeface="Times New Roman" pitchFamily="18" charset="0"/>
              </a:rPr>
              <a:t>24. Звуки </a:t>
            </a:r>
            <a:r>
              <a:rPr lang="ru-RU" sz="8000" b="1" dirty="0">
                <a:latin typeface="Times New Roman" pitchFamily="18" charset="0"/>
                <a:cs typeface="Times New Roman" pitchFamily="18" charset="0"/>
              </a:rPr>
              <a:t>[в, в’]. Буква «В</a:t>
            </a:r>
            <a:r>
              <a:rPr lang="ru-RU" sz="8000" b="1" dirty="0" smtClean="0">
                <a:latin typeface="Times New Roman" pitchFamily="18" charset="0"/>
                <a:cs typeface="Times New Roman" pitchFamily="18" charset="0"/>
              </a:rPr>
              <a:t>».</a:t>
            </a:r>
          </a:p>
          <a:p>
            <a:pPr marL="0" indent="0">
              <a:buNone/>
            </a:pPr>
            <a:r>
              <a:rPr lang="ru-RU" sz="8000" b="1" dirty="0" smtClean="0">
                <a:latin typeface="Times New Roman" pitchFamily="18" charset="0"/>
                <a:cs typeface="Times New Roman" pitchFamily="18" charset="0"/>
              </a:rPr>
              <a:t>25. Звуки </a:t>
            </a:r>
            <a:r>
              <a:rPr lang="ru-RU" sz="8000" b="1" dirty="0">
                <a:latin typeface="Times New Roman" pitchFamily="18" charset="0"/>
                <a:cs typeface="Times New Roman" pitchFamily="18" charset="0"/>
              </a:rPr>
              <a:t>[д, д’]. Буква «Д</a:t>
            </a:r>
            <a:r>
              <a:rPr lang="ru-RU" sz="8000" b="1" dirty="0" smtClean="0">
                <a:latin typeface="Times New Roman" pitchFamily="18" charset="0"/>
                <a:cs typeface="Times New Roman" pitchFamily="18" charset="0"/>
              </a:rPr>
              <a:t>». </a:t>
            </a:r>
            <a:endParaRPr lang="ru-RU" sz="8000" b="1" dirty="0">
              <a:latin typeface="Times New Roman" pitchFamily="18" charset="0"/>
              <a:cs typeface="Times New Roman" pitchFamily="18" charset="0"/>
            </a:endParaRPr>
          </a:p>
          <a:p>
            <a:pPr marL="0" indent="0">
              <a:buNone/>
            </a:pPr>
            <a:endParaRPr lang="ru-RU" sz="8000" dirty="0">
              <a:latin typeface="Times New Roman" pitchFamily="18" charset="0"/>
              <a:cs typeface="Times New Roman" pitchFamily="18" charset="0"/>
            </a:endParaRPr>
          </a:p>
          <a:p>
            <a:pPr marL="0" indent="0">
              <a:buNone/>
            </a:pPr>
            <a:endParaRPr lang="ru-RU" dirty="0"/>
          </a:p>
        </p:txBody>
      </p:sp>
      <p:sp>
        <p:nvSpPr>
          <p:cNvPr id="4" name="Прямоугольник 3"/>
          <p:cNvSpPr/>
          <p:nvPr/>
        </p:nvSpPr>
        <p:spPr>
          <a:xfrm>
            <a:off x="5037511" y="1309863"/>
            <a:ext cx="4572000" cy="5324535"/>
          </a:xfrm>
          <a:prstGeom prst="rect">
            <a:avLst/>
          </a:prstGeom>
        </p:spPr>
        <p:txBody>
          <a:bodyPr>
            <a:spAutoFit/>
          </a:bodyPr>
          <a:lstStyle/>
          <a:p>
            <a:r>
              <a:rPr lang="ru-RU" sz="2000" b="1" dirty="0" smtClean="0">
                <a:latin typeface="Times New Roman" pitchFamily="18" charset="0"/>
                <a:cs typeface="Times New Roman" pitchFamily="18" charset="0"/>
              </a:rPr>
              <a:t>26. Звуки </a:t>
            </a:r>
            <a:r>
              <a:rPr lang="ru-RU" sz="2000" b="1" dirty="0">
                <a:latin typeface="Times New Roman" pitchFamily="18" charset="0"/>
                <a:cs typeface="Times New Roman" pitchFamily="18" charset="0"/>
              </a:rPr>
              <a:t>[г, г’]. Буква «Г</a:t>
            </a:r>
            <a:r>
              <a:rPr lang="ru-RU" sz="2000" b="1" dirty="0" smtClean="0">
                <a:latin typeface="Times New Roman" pitchFamily="18" charset="0"/>
                <a:cs typeface="Times New Roman" pitchFamily="18" charset="0"/>
              </a:rPr>
              <a:t>».</a:t>
            </a:r>
          </a:p>
          <a:p>
            <a:r>
              <a:rPr lang="ru-RU" sz="2000" b="1" dirty="0" smtClean="0">
                <a:latin typeface="Times New Roman" pitchFamily="18" charset="0"/>
                <a:cs typeface="Times New Roman" pitchFamily="18" charset="0"/>
              </a:rPr>
              <a:t>19. Звук </a:t>
            </a:r>
            <a:r>
              <a:rPr lang="ru-RU" sz="2000" b="1" dirty="0">
                <a:latin typeface="Times New Roman" pitchFamily="18" charset="0"/>
                <a:cs typeface="Times New Roman" pitchFamily="18" charset="0"/>
              </a:rPr>
              <a:t>[Ш]. Буква «Ш</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20. Звуки </a:t>
            </a:r>
            <a:r>
              <a:rPr lang="ru-RU" sz="2000" b="1" dirty="0">
                <a:latin typeface="Times New Roman" pitchFamily="18" charset="0"/>
                <a:cs typeface="Times New Roman" pitchFamily="18" charset="0"/>
              </a:rPr>
              <a:t>[л, л’]. Буква «Л</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21. Звук </a:t>
            </a:r>
            <a:r>
              <a:rPr lang="ru-RU" sz="2000" b="1" dirty="0">
                <a:latin typeface="Times New Roman" pitchFamily="18" charset="0"/>
                <a:cs typeface="Times New Roman" pitchFamily="18" charset="0"/>
              </a:rPr>
              <a:t>[Ж]. Буква «Ж</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22. Звуки </a:t>
            </a:r>
            <a:r>
              <a:rPr lang="ru-RU" sz="2000" b="1" dirty="0">
                <a:latin typeface="Times New Roman" pitchFamily="18" charset="0"/>
                <a:cs typeface="Times New Roman" pitchFamily="18" charset="0"/>
              </a:rPr>
              <a:t>[р, р’]. Буква «Р</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23. Звук </a:t>
            </a:r>
            <a:r>
              <a:rPr lang="ru-RU" sz="2000" b="1" dirty="0">
                <a:latin typeface="Times New Roman" pitchFamily="18" charset="0"/>
                <a:cs typeface="Times New Roman" pitchFamily="18" charset="0"/>
              </a:rPr>
              <a:t>[Ч]. Буква «Ч</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24. Звук </a:t>
            </a:r>
            <a:r>
              <a:rPr lang="ru-RU" sz="2000" b="1" dirty="0">
                <a:latin typeface="Times New Roman" pitchFamily="18" charset="0"/>
                <a:cs typeface="Times New Roman" pitchFamily="18" charset="0"/>
              </a:rPr>
              <a:t>[Й]. Буква «Й</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25. Звук </a:t>
            </a:r>
            <a:r>
              <a:rPr lang="ru-RU" sz="2000" b="1" dirty="0">
                <a:latin typeface="Times New Roman" pitchFamily="18" charset="0"/>
                <a:cs typeface="Times New Roman" pitchFamily="18" charset="0"/>
              </a:rPr>
              <a:t>[Я]. Буква «Я</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26. Звук </a:t>
            </a:r>
            <a:r>
              <a:rPr lang="ru-RU" sz="2000" b="1" dirty="0">
                <a:latin typeface="Times New Roman" pitchFamily="18" charset="0"/>
                <a:cs typeface="Times New Roman" pitchFamily="18" charset="0"/>
              </a:rPr>
              <a:t>[Е]. Буква «Е</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27. Звук </a:t>
            </a:r>
            <a:r>
              <a:rPr lang="ru-RU" sz="2000" b="1" dirty="0">
                <a:latin typeface="Times New Roman" pitchFamily="18" charset="0"/>
                <a:cs typeface="Times New Roman" pitchFamily="18" charset="0"/>
              </a:rPr>
              <a:t>[Ё]. Буква «Ё</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28.Звук </a:t>
            </a:r>
            <a:r>
              <a:rPr lang="ru-RU" sz="2000" b="1" dirty="0">
                <a:latin typeface="Times New Roman" pitchFamily="18" charset="0"/>
                <a:cs typeface="Times New Roman" pitchFamily="18" charset="0"/>
              </a:rPr>
              <a:t>[Ю]. Буква «Ю</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29. Звук </a:t>
            </a:r>
            <a:r>
              <a:rPr lang="ru-RU" sz="2000" b="1" dirty="0">
                <a:latin typeface="Times New Roman" pitchFamily="18" charset="0"/>
                <a:cs typeface="Times New Roman" pitchFamily="18" charset="0"/>
              </a:rPr>
              <a:t>[Ц]. Буква «Ц</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30. Звук </a:t>
            </a:r>
            <a:r>
              <a:rPr lang="ru-RU" sz="2000" b="1" dirty="0">
                <a:latin typeface="Times New Roman" pitchFamily="18" charset="0"/>
                <a:cs typeface="Times New Roman" pitchFamily="18" charset="0"/>
              </a:rPr>
              <a:t>[Щ]. Буква «Щ</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31. Звуки </a:t>
            </a:r>
            <a:r>
              <a:rPr lang="ru-RU" sz="2000" b="1" dirty="0">
                <a:latin typeface="Times New Roman" pitchFamily="18" charset="0"/>
                <a:cs typeface="Times New Roman" pitchFamily="18" charset="0"/>
              </a:rPr>
              <a:t>[ф, ф’]. Буква «Ф</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31.Буква </a:t>
            </a:r>
            <a:r>
              <a:rPr lang="ru-RU" sz="2000" b="1" dirty="0">
                <a:latin typeface="Times New Roman" pitchFamily="18" charset="0"/>
                <a:cs typeface="Times New Roman" pitchFamily="18" charset="0"/>
              </a:rPr>
              <a:t>«ь</a:t>
            </a:r>
            <a:r>
              <a:rPr lang="ru-RU" sz="2000" b="1" dirty="0" smtClean="0">
                <a:latin typeface="Times New Roman" pitchFamily="18" charset="0"/>
                <a:cs typeface="Times New Roman" pitchFamily="18" charset="0"/>
              </a:rPr>
              <a:t>». </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32.Буква </a:t>
            </a:r>
            <a:r>
              <a:rPr lang="ru-RU" sz="2000" b="1" dirty="0">
                <a:latin typeface="Times New Roman" pitchFamily="18" charset="0"/>
                <a:cs typeface="Times New Roman" pitchFamily="18" charset="0"/>
              </a:rPr>
              <a:t>«</a:t>
            </a:r>
            <a:r>
              <a:rPr lang="ru-RU" sz="2000" b="1" dirty="0" smtClean="0">
                <a:latin typeface="Times New Roman" pitchFamily="18" charset="0"/>
                <a:cs typeface="Times New Roman" pitchFamily="18" charset="0"/>
              </a:rPr>
              <a:t>ъ».  </a:t>
            </a:r>
            <a:endParaRPr lang="ru-RU" sz="2000" b="1" dirty="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Приложение.</a:t>
            </a:r>
            <a:endParaRPr lang="ru-RU" sz="20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684912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67544" y="548680"/>
            <a:ext cx="8229600" cy="994122"/>
          </a:xfrm>
        </p:spPr>
        <p:txBody>
          <a:bodyPr>
            <a:noAutofit/>
          </a:bodyPr>
          <a:lstStyle/>
          <a:p>
            <a:r>
              <a:rPr lang="ru-RU" sz="2400" b="1" dirty="0" err="1" smtClean="0">
                <a:latin typeface="Times New Roman" pitchFamily="18" charset="0"/>
                <a:cs typeface="Times New Roman" pitchFamily="18" charset="0"/>
              </a:rPr>
              <a:t>Сауат</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ашу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және қолды жазуға дайындау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бойынша</a:t>
            </a:r>
            <a:r>
              <a:rPr lang="ru-RU" sz="2400" b="1" dirty="0" smtClean="0">
                <a:latin typeface="Times New Roman" pitchFamily="18" charset="0"/>
                <a:cs typeface="Times New Roman" pitchFamily="18" charset="0"/>
              </a:rPr>
              <a:t> АТОҚ </a:t>
            </a:r>
            <a:r>
              <a:rPr lang="ru-RU" sz="2400" b="1" dirty="0" err="1" smtClean="0">
                <a:latin typeface="Times New Roman" pitchFamily="18" charset="0"/>
                <a:cs typeface="Times New Roman" pitchFamily="18" charset="0"/>
              </a:rPr>
              <a:t>қазақ және орыс</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тілдерінде</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ортақ құрылымға ие</a:t>
            </a:r>
            <a:r>
              <a:rPr lang="ru-RU" sz="2400" b="1" dirty="0" smtClean="0">
                <a:latin typeface="Times New Roman" pitchFamily="18" charset="0"/>
                <a:cs typeface="Times New Roman" pitchFamily="18" charset="0"/>
              </a:rPr>
              <a:t>:</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Объект 2"/>
          <p:cNvSpPr>
            <a:spLocks noGrp="1"/>
          </p:cNvSpPr>
          <p:nvPr>
            <p:ph idx="1"/>
          </p:nvPr>
        </p:nvSpPr>
        <p:spPr>
          <a:xfrm>
            <a:off x="467544" y="1340768"/>
            <a:ext cx="8229600" cy="1800200"/>
          </a:xfrm>
        </p:spPr>
        <p:txBody>
          <a:bodyPr>
            <a:normAutofit/>
          </a:bodyPr>
          <a:lstStyle/>
          <a:p>
            <a:pPr>
              <a:buFont typeface="Wingdings" pitchFamily="2" charset="2"/>
              <a:buChar char="ü"/>
            </a:pPr>
            <a:r>
              <a:rPr lang="ru-RU" sz="2400" dirty="0" err="1" smtClean="0">
                <a:latin typeface="Times New Roman" pitchFamily="18" charset="0"/>
                <a:cs typeface="Times New Roman" pitchFamily="18" charset="0"/>
              </a:rPr>
              <a:t>Ұйымдастыру сәті.</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marL="0" indent="0">
              <a:buNone/>
            </a:pPr>
            <a:r>
              <a:rPr lang="ru-RU" sz="2400" dirty="0" smtClean="0">
                <a:latin typeface="Times New Roman" pitchFamily="18" charset="0"/>
                <a:cs typeface="Times New Roman" pitchFamily="18" charset="0"/>
              </a:rPr>
              <a:t>АТОҚ осы </a:t>
            </a:r>
            <a:r>
              <a:rPr lang="ru-RU" sz="2400" dirty="0" err="1" smtClean="0">
                <a:latin typeface="Times New Roman" pitchFamily="18" charset="0"/>
                <a:cs typeface="Times New Roman" pitchFamily="18" charset="0"/>
              </a:rPr>
              <a:t>кезеңінде </a:t>
            </a:r>
            <a:r>
              <a:rPr lang="ru-RU" sz="2400" dirty="0" smtClean="0">
                <a:latin typeface="Times New Roman" pitchFamily="18" charset="0"/>
                <a:cs typeface="Times New Roman" pitchFamily="18" charset="0"/>
              </a:rPr>
              <a:t>логопед «</a:t>
            </a:r>
            <a:r>
              <a:rPr lang="ru-RU" sz="2400" dirty="0" err="1" smtClean="0">
                <a:latin typeface="Times New Roman" pitchFamily="18" charset="0"/>
                <a:cs typeface="Times New Roman" pitchFamily="18" charset="0"/>
              </a:rPr>
              <a:t>шаттық шеңберін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сәлемдесу шеңберін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ғажайып сәтті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есту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зейіні</a:t>
            </a:r>
            <a:r>
              <a:rPr lang="ru-RU" sz="2400" dirty="0" smtClean="0">
                <a:latin typeface="Times New Roman" pitchFamily="18" charset="0"/>
                <a:cs typeface="Times New Roman" pitchFamily="18" charset="0"/>
              </a:rPr>
              <a:t> мен </a:t>
            </a:r>
            <a:r>
              <a:rPr lang="ru-RU" sz="2400" dirty="0" err="1" smtClean="0">
                <a:latin typeface="Times New Roman" pitchFamily="18" charset="0"/>
                <a:cs typeface="Times New Roman" pitchFamily="18" charset="0"/>
              </a:rPr>
              <a:t>қабылдауды белсендіру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үшін қолданады</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3133328"/>
            <a:ext cx="4392488" cy="3087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02927" y="3115794"/>
            <a:ext cx="5043306" cy="3069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2627784" y="3133328"/>
            <a:ext cx="4392488" cy="31734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6568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57200" y="233988"/>
            <a:ext cx="8229600" cy="3010346"/>
          </a:xfrm>
        </p:spPr>
        <p:txBody>
          <a:bodyPr>
            <a:noAutofit/>
          </a:bodyPr>
          <a:lstStyle/>
          <a:p>
            <a:pPr marL="457200" lvl="0" indent="-457200" algn="l">
              <a:buFont typeface="Wingdings" pitchFamily="2" charset="2"/>
              <a:buChar char="ü"/>
            </a:pPr>
            <a:r>
              <a:rPr lang="ru-RU" sz="2400" b="1" dirty="0" err="1" smtClean="0">
                <a:latin typeface="Times New Roman" pitchFamily="18" charset="0"/>
                <a:cs typeface="Times New Roman" pitchFamily="18" charset="0"/>
              </a:rPr>
              <a:t>Үйретілетін дыбыстың артикуляциясын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анықтау.</a:t>
            </a: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Логопед </a:t>
            </a:r>
            <a:r>
              <a:rPr lang="ru-RU" sz="2400" dirty="0" err="1" smtClean="0">
                <a:latin typeface="Times New Roman" pitchFamily="18" charset="0"/>
                <a:cs typeface="Times New Roman" pitchFamily="18" charset="0"/>
              </a:rPr>
              <a:t>баланың ернінің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тілінің дұрыс қалпына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ауа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ағысының бағытына назар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аудара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отырып</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артикуляциялық профильді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және сөздік нұсқауларды пайдалану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арқылы үйретілетін дыбыстың артикуляциялық үлгісін </a:t>
            </a:r>
            <a:r>
              <a:rPr lang="ru-RU" sz="2400" dirty="0" smtClean="0">
                <a:latin typeface="Times New Roman" pitchFamily="18" charset="0"/>
                <a:cs typeface="Times New Roman" pitchFamily="18" charset="0"/>
              </a:rPr>
              <a:t>беру. </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3" name="Рисунок 2" descr="C:\Users\User\Desktop\2017-04-08\004.jpg"/>
          <p:cNvPicPr/>
          <p:nvPr/>
        </p:nvPicPr>
        <p:blipFill rotWithShape="1">
          <a:blip r:embed="rId3" cstate="print">
            <a:extLst>
              <a:ext uri="{BEBA8EAE-BF5A-486C-A8C5-ECC9F3942E4B}">
                <a14:imgProps xmlns="" xmlns:a14="http://schemas.microsoft.com/office/drawing/2010/main">
                  <a14:imgLayer r:embed="rId4">
                    <a14:imgEffect>
                      <a14:artisticPhotocopy/>
                    </a14:imgEffect>
                    <a14:imgEffect>
                      <a14:sharpenSoften amount="50000"/>
                    </a14:imgEffect>
                    <a14:imgEffect>
                      <a14:saturation sat="400000"/>
                    </a14:imgEffect>
                    <a14:imgEffect>
                      <a14:brightnessContrast contrast="-40000"/>
                    </a14:imgEffect>
                  </a14:imgLayer>
                </a14:imgProps>
              </a:ext>
              <a:ext uri="{28A0092B-C50C-407E-A947-70E740481C1C}">
                <a14:useLocalDpi xmlns="" xmlns:a14="http://schemas.microsoft.com/office/drawing/2010/main" val="0"/>
              </a:ext>
            </a:extLst>
          </a:blip>
          <a:srcRect l="12115" t="7724" r="39178" b="61708"/>
          <a:stretch/>
        </p:blipFill>
        <p:spPr bwMode="auto">
          <a:xfrm rot="5400000">
            <a:off x="1738308" y="3037836"/>
            <a:ext cx="1725057" cy="1674298"/>
          </a:xfrm>
          <a:prstGeom prst="rect">
            <a:avLst/>
          </a:prstGeom>
          <a:noFill/>
          <a:ln w="9525">
            <a:solidFill>
              <a:schemeClr val="tx1"/>
            </a:solidFill>
          </a:ln>
          <a:extLst>
            <a:ext uri="{53640926-AAD7-44D8-BBD7-CCE9431645EC}">
              <a14:shadowObscured xmlns="" xmlns:a14="http://schemas.microsoft.com/office/drawing/2010/main"/>
            </a:ext>
          </a:extLst>
        </p:spPr>
      </p:pic>
      <p:sp>
        <p:nvSpPr>
          <p:cNvPr id="4" name="Прямоугольник 3"/>
          <p:cNvSpPr/>
          <p:nvPr/>
        </p:nvSpPr>
        <p:spPr>
          <a:xfrm>
            <a:off x="827584" y="3456920"/>
            <a:ext cx="635110" cy="923330"/>
          </a:xfrm>
          <a:prstGeom prst="rect">
            <a:avLst/>
          </a:prstGeom>
        </p:spPr>
        <p:txBody>
          <a:bodyPr wrap="none">
            <a:spAutoFit/>
          </a:bodyPr>
          <a:lstStyle/>
          <a:p>
            <a:r>
              <a:rPr lang="kk-KZ" sz="5400" dirty="0">
                <a:latin typeface="Times New Roman" pitchFamily="18" charset="0"/>
                <a:cs typeface="Times New Roman" pitchFamily="18" charset="0"/>
              </a:rPr>
              <a:t>Һ</a:t>
            </a:r>
            <a:endParaRPr lang="ru-RU" sz="5400" dirty="0">
              <a:latin typeface="Times New Roman" pitchFamily="18" charset="0"/>
              <a:cs typeface="Times New Roman" pitchFamily="18" charset="0"/>
            </a:endParaRPr>
          </a:p>
        </p:txBody>
      </p:sp>
      <p:pic>
        <p:nvPicPr>
          <p:cNvPr id="5" name="Рисунок 4"/>
          <p:cNvPicPr/>
          <p:nvPr/>
        </p:nvPicPr>
        <p:blipFill>
          <a:blip r:embed="rId5" cstate="print">
            <a:lum bright="-30000" contrast="54000"/>
          </a:blip>
          <a:srcRect t="16832" r="8802"/>
          <a:stretch>
            <a:fillRect/>
          </a:stretch>
        </p:blipFill>
        <p:spPr bwMode="auto">
          <a:xfrm>
            <a:off x="6084168" y="3012456"/>
            <a:ext cx="1872208" cy="1768657"/>
          </a:xfrm>
          <a:prstGeom prst="rect">
            <a:avLst/>
          </a:prstGeom>
          <a:noFill/>
          <a:ln w="12700">
            <a:solidFill>
              <a:schemeClr val="tx1"/>
            </a:solidFill>
            <a:miter lim="800000"/>
            <a:headEnd/>
            <a:tailEnd/>
          </a:ln>
        </p:spPr>
      </p:pic>
      <p:sp>
        <p:nvSpPr>
          <p:cNvPr id="6" name="Прямоугольник 5"/>
          <p:cNvSpPr/>
          <p:nvPr/>
        </p:nvSpPr>
        <p:spPr>
          <a:xfrm>
            <a:off x="5076056" y="3364587"/>
            <a:ext cx="795411" cy="1107996"/>
          </a:xfrm>
          <a:prstGeom prst="rect">
            <a:avLst/>
          </a:prstGeom>
        </p:spPr>
        <p:txBody>
          <a:bodyPr wrap="none">
            <a:spAutoFit/>
          </a:bodyPr>
          <a:lstStyle/>
          <a:p>
            <a:r>
              <a:rPr lang="kk-KZ" sz="6600" b="1" dirty="0" smtClean="0">
                <a:latin typeface="Times New Roman" pitchFamily="18" charset="0"/>
                <a:cs typeface="Times New Roman" pitchFamily="18" charset="0"/>
              </a:rPr>
              <a:t>А</a:t>
            </a:r>
            <a:endParaRPr lang="ru-RU" sz="66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129505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611560" y="476672"/>
            <a:ext cx="8064896" cy="1200329"/>
          </a:xfrm>
          <a:prstGeom prst="rect">
            <a:avLst/>
          </a:prstGeom>
        </p:spPr>
        <p:txBody>
          <a:bodyPr wrap="square">
            <a:spAutoFit/>
          </a:bodyPr>
          <a:lstStyle/>
          <a:p>
            <a:pPr marL="285750" lvl="0" indent="-285750">
              <a:buFont typeface="Wingdings" pitchFamily="2" charset="2"/>
              <a:buChar char="ü"/>
            </a:pPr>
            <a:r>
              <a:rPr lang="ru-RU" sz="2400" b="1" dirty="0" smtClean="0">
                <a:latin typeface="Times New Roman" pitchFamily="18" charset="0"/>
                <a:cs typeface="Times New Roman" pitchFamily="18" charset="0"/>
              </a:rPr>
              <a:t>Осы </a:t>
            </a:r>
            <a:r>
              <a:rPr lang="ru-RU" sz="2400" b="1" dirty="0" err="1" smtClean="0">
                <a:latin typeface="Times New Roman" pitchFamily="18" charset="0"/>
                <a:cs typeface="Times New Roman" pitchFamily="18" charset="0"/>
              </a:rPr>
              <a:t>дыбыстың сипаттамасымен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танысу</a:t>
            </a:r>
            <a:r>
              <a:rPr lang="ru-RU" sz="2400" b="1" dirty="0" smtClean="0">
                <a:latin typeface="Times New Roman" pitchFamily="18" charset="0"/>
                <a:cs typeface="Times New Roman" pitchFamily="18" charset="0"/>
              </a:rPr>
              <a:t>. </a:t>
            </a:r>
          </a:p>
          <a:p>
            <a:pPr marL="285750" lvl="0" indent="-285750">
              <a:buFont typeface="Wingdings" pitchFamily="2" charset="2"/>
              <a:buChar char="ü"/>
            </a:pPr>
            <a:r>
              <a:rPr lang="ru-RU" sz="2400" dirty="0" smtClean="0">
                <a:latin typeface="Times New Roman" pitchFamily="18" charset="0"/>
                <a:cs typeface="Times New Roman" pitchFamily="18" charset="0"/>
              </a:rPr>
              <a:t>Логопед </a:t>
            </a:r>
            <a:r>
              <a:rPr lang="ru-RU" sz="2400" dirty="0" err="1" smtClean="0">
                <a:latin typeface="Times New Roman" pitchFamily="18" charset="0"/>
                <a:cs typeface="Times New Roman" pitchFamily="18" charset="0"/>
              </a:rPr>
              <a:t>дыбысқа сипаттама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береді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дауысты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дауыссыз</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қатаң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ұяң</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үнді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оның түс белгісін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анықтайды</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2055" name="Рисунок 16" descr="Описание: ÐÐ°ÑÑÐ¸Ð½ÐºÐ¸ Ð¿Ð¾ Ð·Ð°Ð¿ÑÐ¾ÑÑ Ð·Ð½Ð°ÐºÐ¾Ð¼ÑÑÐ²Ð¾ Ñ Ð³Ð»Ð°ÑÐ½ÑÐ¼Ð¸ Ð·Ð²ÑÐºÐ°Ð¼Ð¸"/>
          <p:cNvPicPr>
            <a:picLocks noChangeAspect="1" noChangeArrowheads="1"/>
          </p:cNvPicPr>
          <p:nvPr/>
        </p:nvPicPr>
        <p:blipFill>
          <a:blip r:embed="rId3" cstate="print">
            <a:grayscl/>
            <a:extLst>
              <a:ext uri="{BEBA8EAE-BF5A-486C-A8C5-ECC9F3942E4B}">
                <a14:imgProps xmln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 xmlns:a14="http://schemas.microsoft.com/office/drawing/2010/main" val="0"/>
              </a:ext>
            </a:extLst>
          </a:blip>
          <a:srcRect l="50047" t="34912" r="6737" b="35329"/>
          <a:stretch>
            <a:fillRect/>
          </a:stretch>
        </p:blipFill>
        <p:spPr bwMode="auto">
          <a:xfrm>
            <a:off x="6732240" y="2661909"/>
            <a:ext cx="1479492" cy="174316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8"/>
          <p:cNvSpPr>
            <a:spLocks noChangeArrowheads="1"/>
          </p:cNvSpPr>
          <p:nvPr/>
        </p:nvSpPr>
        <p:spPr bwMode="auto">
          <a:xfrm>
            <a:off x="6097735" y="2118329"/>
            <a:ext cx="234026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30575" algn="ctr"/>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Звук [Э].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330575" algn="ctr"/>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152400" y="6096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30575" algn="ctr"/>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30575" algn="ctr"/>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10"/>
          <p:cNvSpPr>
            <a:spLocks noChangeArrowheads="1"/>
          </p:cNvSpPr>
          <p:nvPr/>
        </p:nvSpPr>
        <p:spPr bwMode="auto">
          <a:xfrm>
            <a:off x="152400" y="6096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30575" algn="ctr"/>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Овал 8"/>
          <p:cNvSpPr/>
          <p:nvPr/>
        </p:nvSpPr>
        <p:spPr>
          <a:xfrm>
            <a:off x="6138051" y="338447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2060" name="Рисунок 24" descr="Описание: https://www.ixtira.tv/_ph/79/869431758.pn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898692" y="2656076"/>
            <a:ext cx="2294760" cy="174899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4"/>
          <p:cNvSpPr>
            <a:spLocks noChangeArrowheads="1"/>
          </p:cNvSpPr>
          <p:nvPr/>
        </p:nvSpPr>
        <p:spPr bwMode="auto">
          <a:xfrm>
            <a:off x="741418" y="2132856"/>
            <a:ext cx="243877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661150" algn="ctr"/>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kk-KZ"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һ</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дыбысы</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5"/>
          <p:cNvSpPr>
            <a:spLocks noChangeArrowheads="1"/>
          </p:cNvSpPr>
          <p:nvPr/>
        </p:nvSpPr>
        <p:spPr bwMode="auto">
          <a:xfrm>
            <a:off x="0" y="914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30575" algn="ctr"/>
              </a:tabLst>
            </a:pPr>
            <a:r>
              <a:rPr kumimoji="0" lang="ru-RU"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Овал 18"/>
          <p:cNvSpPr/>
          <p:nvPr/>
        </p:nvSpPr>
        <p:spPr>
          <a:xfrm>
            <a:off x="401112" y="3310208"/>
            <a:ext cx="360040" cy="360040"/>
          </a:xfrm>
          <a:prstGeom prst="ellipse">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1331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15388" y="4653136"/>
            <a:ext cx="3330657" cy="2016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Овал 19"/>
          <p:cNvSpPr/>
          <p:nvPr/>
        </p:nvSpPr>
        <p:spPr>
          <a:xfrm>
            <a:off x="3779912" y="6309320"/>
            <a:ext cx="360040" cy="360040"/>
          </a:xfrm>
          <a:prstGeom prst="ellipse">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21" name="Овал 20"/>
          <p:cNvSpPr/>
          <p:nvPr/>
        </p:nvSpPr>
        <p:spPr>
          <a:xfrm>
            <a:off x="5652120" y="6281700"/>
            <a:ext cx="360040" cy="3600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 name="Прямоугольник 2"/>
          <p:cNvSpPr/>
          <p:nvPr/>
        </p:nvSpPr>
        <p:spPr>
          <a:xfrm>
            <a:off x="4139952" y="4030511"/>
            <a:ext cx="1930721" cy="461665"/>
          </a:xfrm>
          <a:prstGeom prst="rect">
            <a:avLst/>
          </a:prstGeom>
        </p:spPr>
        <p:txBody>
          <a:bodyPr wrap="none">
            <a:spAutoFit/>
          </a:bodyPr>
          <a:lstStyle/>
          <a:p>
            <a:r>
              <a:rPr lang="ru-RU" sz="2400" b="1" dirty="0">
                <a:latin typeface="Times New Roman" pitchFamily="18" charset="0"/>
                <a:cs typeface="Times New Roman" pitchFamily="18" charset="0"/>
              </a:rPr>
              <a:t>Звуки [Т, Т’]</a:t>
            </a:r>
            <a:endParaRPr lang="ru-RU"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010900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467544" y="243512"/>
            <a:ext cx="8424936" cy="1846659"/>
          </a:xfrm>
          <a:prstGeom prst="rect">
            <a:avLst/>
          </a:prstGeom>
        </p:spPr>
        <p:txBody>
          <a:bodyPr wrap="square">
            <a:spAutoFit/>
          </a:bodyPr>
          <a:lstStyle/>
          <a:p>
            <a:pPr marL="285750" lvl="0" indent="-285750">
              <a:buFont typeface="Wingdings" pitchFamily="2" charset="2"/>
              <a:buChar char="ü"/>
            </a:pPr>
            <a:r>
              <a:rPr lang="ru-RU" sz="2400" b="1" dirty="0" err="1" smtClean="0">
                <a:latin typeface="Times New Roman" pitchFamily="18" charset="0"/>
                <a:cs typeface="Times New Roman" pitchFamily="18" charset="0"/>
              </a:rPr>
              <a:t>Үйретілетін дыбысты</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басқа дыбыстардан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ажырату</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a:p>
            <a:r>
              <a:rPr lang="ru-RU" sz="2400" dirty="0" smtClean="0">
                <a:latin typeface="Times New Roman" pitchFamily="18" charset="0"/>
                <a:cs typeface="Times New Roman" pitchFamily="18" charset="0"/>
              </a:rPr>
              <a:t>АТОҚ осы </a:t>
            </a:r>
            <a:r>
              <a:rPr lang="ru-RU" sz="2400" dirty="0" err="1" smtClean="0">
                <a:latin typeface="Times New Roman" pitchFamily="18" charset="0"/>
                <a:cs typeface="Times New Roman" pitchFamily="18" charset="0"/>
              </a:rPr>
              <a:t>кезеңінде балаларға үйретілетін дыбысты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есту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мақсатында </a:t>
            </a:r>
            <a:r>
              <a:rPr lang="ru-RU" sz="2400" dirty="0" smtClean="0">
                <a:latin typeface="Times New Roman" pitchFamily="18" charset="0"/>
                <a:cs typeface="Times New Roman" pitchFamily="18" charset="0"/>
              </a:rPr>
              <a:t>«</a:t>
            </a:r>
            <a:r>
              <a:rPr lang="ru-RU" sz="2400" dirty="0" err="1" smtClean="0">
                <a:latin typeface="Times New Roman" pitchFamily="18" charset="0"/>
                <a:cs typeface="Times New Roman" pitchFamily="18" charset="0"/>
              </a:rPr>
              <a:t>зейінді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құлақтар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тыңда және қайтала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түсті сигналдар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атты</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дидактикалық ойындар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ұсынылады</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a:p>
            <a:r>
              <a:rPr lang="kk-KZ" dirty="0"/>
              <a:t> </a:t>
            </a:r>
            <a:endParaRPr lang="ru-RU" dirty="0"/>
          </a:p>
        </p:txBody>
      </p:sp>
      <p:pic>
        <p:nvPicPr>
          <p:cNvPr id="3097" name="Picture 2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6174"/>
          <a:stretch/>
        </p:blipFill>
        <p:spPr bwMode="auto">
          <a:xfrm>
            <a:off x="395536" y="2564904"/>
            <a:ext cx="8136904" cy="185120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99" name="Picture 27"/>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0515" b="12358"/>
          <a:stretch/>
        </p:blipFill>
        <p:spPr bwMode="auto">
          <a:xfrm>
            <a:off x="478124" y="4453376"/>
            <a:ext cx="7115116" cy="180109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43608" y="4797152"/>
            <a:ext cx="57606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5" name="Прямоугольник 4"/>
          <p:cNvSpPr/>
          <p:nvPr/>
        </p:nvSpPr>
        <p:spPr>
          <a:xfrm>
            <a:off x="5796136" y="4797152"/>
            <a:ext cx="100811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456911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Объект 2"/>
          <p:cNvSpPr>
            <a:spLocks noGrp="1"/>
          </p:cNvSpPr>
          <p:nvPr>
            <p:ph idx="1"/>
          </p:nvPr>
        </p:nvSpPr>
        <p:spPr>
          <a:xfrm>
            <a:off x="467544" y="332657"/>
            <a:ext cx="8229600" cy="1296143"/>
          </a:xfrm>
        </p:spPr>
        <p:txBody>
          <a:bodyPr>
            <a:normAutofit/>
          </a:bodyPr>
          <a:lstStyle/>
          <a:p>
            <a:pPr lvl="0">
              <a:buFont typeface="Wingdings" pitchFamily="2" charset="2"/>
              <a:buChar char="ü"/>
            </a:pPr>
            <a:r>
              <a:rPr lang="ru-RU" sz="2400" b="1" dirty="0" err="1" smtClean="0">
                <a:latin typeface="Times New Roman" pitchFamily="18" charset="0"/>
                <a:cs typeface="Times New Roman" pitchFamily="18" charset="0"/>
              </a:rPr>
              <a:t>Стандартты</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әдістемеге сәйкес </a:t>
            </a:r>
            <a:r>
              <a:rPr lang="ru-RU" sz="2400" b="1" dirty="0" smtClean="0">
                <a:latin typeface="Times New Roman" pitchFamily="18" charset="0"/>
                <a:cs typeface="Times New Roman" pitchFamily="18" charset="0"/>
              </a:rPr>
              <a:t>АТОҚ </a:t>
            </a:r>
            <a:r>
              <a:rPr lang="ru-RU" sz="2400" b="1" dirty="0" err="1" smtClean="0">
                <a:latin typeface="Times New Roman" pitchFamily="18" charset="0"/>
                <a:cs typeface="Times New Roman" pitchFamily="18" charset="0"/>
              </a:rPr>
              <a:t>үйретілетін дыбысы</a:t>
            </a:r>
            <a:r>
              <a:rPr lang="ru-RU" sz="2400" b="1" dirty="0" smtClean="0">
                <a:latin typeface="Times New Roman" pitchFamily="18" charset="0"/>
                <a:cs typeface="Times New Roman" pitchFamily="18" charset="0"/>
              </a:rPr>
              <a:t> бар </a:t>
            </a:r>
            <a:r>
              <a:rPr lang="ru-RU" sz="2400" b="1" dirty="0" err="1" smtClean="0">
                <a:latin typeface="Times New Roman" pitchFamily="18" charset="0"/>
                <a:cs typeface="Times New Roman" pitchFamily="18" charset="0"/>
              </a:rPr>
              <a:t>сөздерге дыбыстық талдау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жасау</a:t>
            </a:r>
            <a:r>
              <a:rPr lang="ru-RU" sz="2400" b="1"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marL="0" indent="0">
              <a:buNone/>
            </a:pPr>
            <a:endParaRPr lang="ru-RU" dirty="0"/>
          </a:p>
        </p:txBody>
      </p:sp>
      <p:pic>
        <p:nvPicPr>
          <p:cNvPr id="1027" name="Picture 3"/>
          <p:cNvPicPr>
            <a:picLocks noChangeAspect="1" noChangeArrowheads="1"/>
          </p:cNvPicPr>
          <p:nvPr/>
        </p:nvPicPr>
        <p:blipFill>
          <a:blip r:embed="rId3" cstate="print">
            <a:lum contrast="20000"/>
            <a:extLst>
              <a:ext uri="{28A0092B-C50C-407E-A947-70E740481C1C}">
                <a14:useLocalDpi xmlns="" xmlns:a14="http://schemas.microsoft.com/office/drawing/2010/main" val="0"/>
              </a:ext>
            </a:extLst>
          </a:blip>
          <a:srcRect/>
          <a:stretch>
            <a:fillRect/>
          </a:stretch>
        </p:blipFill>
        <p:spPr bwMode="auto">
          <a:xfrm>
            <a:off x="896731" y="1218553"/>
            <a:ext cx="7347985" cy="22672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83916" y="2883347"/>
            <a:ext cx="4773613" cy="401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Рисунок 6"/>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48429" y="1664820"/>
            <a:ext cx="414655" cy="420370"/>
          </a:xfrm>
          <a:prstGeom prst="rect">
            <a:avLst/>
          </a:prstGeom>
          <a:noFill/>
        </p:spPr>
      </p:pic>
      <p:pic>
        <p:nvPicPr>
          <p:cNvPr id="1029" name="Picture 5"/>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31842"/>
          <a:stretch/>
        </p:blipFill>
        <p:spPr bwMode="auto">
          <a:xfrm>
            <a:off x="892917" y="3729661"/>
            <a:ext cx="6751637" cy="627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105498" y="4357223"/>
            <a:ext cx="5202806" cy="183835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15816" y="5661248"/>
            <a:ext cx="288032" cy="288032"/>
          </a:xfrm>
          <a:prstGeom prst="rect">
            <a:avLst/>
          </a:prstGeom>
          <a:solidFill>
            <a:srgbClr val="1F08A8"/>
          </a:solidFill>
          <a:ln>
            <a:solidFill>
              <a:srgbClr val="1F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460273" y="5661248"/>
            <a:ext cx="288032" cy="2880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6002350" y="5661248"/>
            <a:ext cx="288032" cy="288032"/>
          </a:xfrm>
          <a:prstGeom prst="rect">
            <a:avLst/>
          </a:prstGeom>
          <a:solidFill>
            <a:srgbClr val="1F08A8"/>
          </a:solidFill>
          <a:ln>
            <a:solidFill>
              <a:srgbClr val="1F0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6228184" y="2979084"/>
            <a:ext cx="288032" cy="28803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5" name="Прямоугольник 14"/>
          <p:cNvSpPr/>
          <p:nvPr/>
        </p:nvSpPr>
        <p:spPr>
          <a:xfrm>
            <a:off x="4172241" y="2940149"/>
            <a:ext cx="288032" cy="28803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6" name="Прямоугольник 15"/>
          <p:cNvSpPr/>
          <p:nvPr/>
        </p:nvSpPr>
        <p:spPr>
          <a:xfrm>
            <a:off x="2771800" y="2953750"/>
            <a:ext cx="288032" cy="28803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 xmlns:p14="http://schemas.microsoft.com/office/powerpoint/2010/main" val="1996103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9" name="Таблица 18"/>
          <p:cNvGraphicFramePr>
            <a:graphicFrameLocks noGrp="1"/>
          </p:cNvGraphicFramePr>
          <p:nvPr>
            <p:extLst>
              <p:ext uri="{D42A27DB-BD31-4B8C-83A1-F6EECF244321}">
                <p14:modId xmlns="" xmlns:p14="http://schemas.microsoft.com/office/powerpoint/2010/main" val="3339897525"/>
              </p:ext>
            </p:extLst>
          </p:nvPr>
        </p:nvGraphicFramePr>
        <p:xfrm>
          <a:off x="323528" y="2636912"/>
          <a:ext cx="8520186" cy="3820632"/>
        </p:xfrm>
        <a:graphic>
          <a:graphicData uri="http://schemas.openxmlformats.org/drawingml/2006/table">
            <a:tbl>
              <a:tblPr firstRow="1" bandRow="1">
                <a:tableStyleId>{3C2FFA5D-87B4-456A-9821-1D502468CF0F}</a:tableStyleId>
              </a:tblPr>
              <a:tblGrid>
                <a:gridCol w="3384376"/>
                <a:gridCol w="5135810"/>
              </a:tblGrid>
              <a:tr h="955158">
                <a:tc>
                  <a:txBody>
                    <a:bodyPr/>
                    <a:lstStyle/>
                    <a:p>
                      <a:endParaRPr lang="ru-RU" dirty="0"/>
                    </a:p>
                  </a:txBody>
                  <a:tcPr/>
                </a:tc>
                <a:tc>
                  <a:txBody>
                    <a:bodyPr/>
                    <a:lstStyle/>
                    <a:p>
                      <a:endParaRPr lang="ru-RU" dirty="0"/>
                    </a:p>
                  </a:txBody>
                  <a:tcPr/>
                </a:tc>
              </a:tr>
              <a:tr h="955158">
                <a:tc>
                  <a:txBody>
                    <a:bodyPr/>
                    <a:lstStyle/>
                    <a:p>
                      <a:endParaRPr lang="ru-RU" dirty="0"/>
                    </a:p>
                  </a:txBody>
                  <a:tcPr/>
                </a:tc>
                <a:tc>
                  <a:txBody>
                    <a:bodyPr/>
                    <a:lstStyle/>
                    <a:p>
                      <a:endParaRPr lang="ru-RU" dirty="0"/>
                    </a:p>
                  </a:txBody>
                  <a:tcPr/>
                </a:tc>
              </a:tr>
              <a:tr h="955158">
                <a:tc>
                  <a:txBody>
                    <a:bodyPr/>
                    <a:lstStyle/>
                    <a:p>
                      <a:endParaRPr lang="ru-RU" dirty="0"/>
                    </a:p>
                  </a:txBody>
                  <a:tcPr/>
                </a:tc>
                <a:tc>
                  <a:txBody>
                    <a:bodyPr/>
                    <a:lstStyle/>
                    <a:p>
                      <a:endParaRPr lang="ru-RU" dirty="0"/>
                    </a:p>
                  </a:txBody>
                  <a:tcPr/>
                </a:tc>
              </a:tr>
              <a:tr h="955158">
                <a:tc>
                  <a:txBody>
                    <a:bodyPr/>
                    <a:lstStyle/>
                    <a:p>
                      <a:endParaRPr lang="ru-RU" dirty="0"/>
                    </a:p>
                  </a:txBody>
                  <a:tcPr/>
                </a:tc>
                <a:tc>
                  <a:txBody>
                    <a:bodyPr/>
                    <a:lstStyle/>
                    <a:p>
                      <a:endParaRPr lang="ru-RU" dirty="0"/>
                    </a:p>
                  </a:txBody>
                  <a:tcPr/>
                </a:tc>
              </a:tr>
            </a:tbl>
          </a:graphicData>
        </a:graphic>
      </p:graphicFrame>
      <p:sp>
        <p:nvSpPr>
          <p:cNvPr id="2" name="Заголовок 1"/>
          <p:cNvSpPr>
            <a:spLocks noGrp="1"/>
          </p:cNvSpPr>
          <p:nvPr>
            <p:ph type="ctrTitle"/>
          </p:nvPr>
        </p:nvSpPr>
        <p:spPr>
          <a:xfrm>
            <a:off x="251520" y="404664"/>
            <a:ext cx="8712968" cy="2232248"/>
          </a:xfrm>
        </p:spPr>
        <p:txBody>
          <a:bodyPr>
            <a:noAutofit/>
          </a:bodyPr>
          <a:lstStyle/>
          <a:p>
            <a:pPr marL="342900" lvl="0" indent="-342900" algn="l">
              <a:buFont typeface="Wingdings" pitchFamily="2" charset="2"/>
              <a:buChar char="ü"/>
            </a:pPr>
            <a:r>
              <a:rPr lang="ru-RU" sz="2400" b="1" dirty="0" err="1" smtClean="0">
                <a:latin typeface="Times New Roman" pitchFamily="18" charset="0"/>
                <a:cs typeface="Times New Roman" pitchFamily="18" charset="0"/>
              </a:rPr>
              <a:t>Үйретілетін дыбысы</a:t>
            </a:r>
            <a:r>
              <a:rPr lang="ru-RU" sz="2400" b="1" dirty="0" smtClean="0">
                <a:latin typeface="Times New Roman" pitchFamily="18" charset="0"/>
                <a:cs typeface="Times New Roman" pitchFamily="18" charset="0"/>
              </a:rPr>
              <a:t> бар </a:t>
            </a:r>
            <a:r>
              <a:rPr lang="ru-RU" sz="2400" b="1" dirty="0" err="1" smtClean="0">
                <a:latin typeface="Times New Roman" pitchFamily="18" charset="0"/>
                <a:cs typeface="Times New Roman" pitchFamily="18" charset="0"/>
              </a:rPr>
              <a:t>сөздерден сөйлем құрастыру</a:t>
            </a:r>
            <a:r>
              <a:rPr lang="ru-RU" sz="2400" b="1" dirty="0" smtClean="0">
                <a:latin typeface="Times New Roman" pitchFamily="18" charset="0"/>
                <a:cs typeface="Times New Roman" pitchFamily="18" charset="0"/>
              </a:rPr>
              <a:t>.</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smtClean="0">
                <a:latin typeface="Times New Roman" pitchFamily="18" charset="0"/>
                <a:cs typeface="Times New Roman" pitchFamily="18" charset="0"/>
              </a:rPr>
              <a:t>Логопед </a:t>
            </a:r>
            <a:r>
              <a:rPr lang="ru-RU" sz="2400" dirty="0" err="1" smtClean="0">
                <a:latin typeface="Times New Roman" pitchFamily="18" charset="0"/>
                <a:cs typeface="Times New Roman" pitchFamily="18" charset="0"/>
              </a:rPr>
              <a:t>балаларға берілген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сызба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бойынша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үйретілетін дыбысы</a:t>
            </a:r>
            <a:r>
              <a:rPr lang="ru-RU" sz="2400" dirty="0" smtClean="0">
                <a:latin typeface="Times New Roman" pitchFamily="18" charset="0"/>
                <a:cs typeface="Times New Roman" pitchFamily="18" charset="0"/>
              </a:rPr>
              <a:t> бар </a:t>
            </a:r>
            <a:r>
              <a:rPr lang="ru-RU" sz="2400" dirty="0" err="1" smtClean="0">
                <a:latin typeface="Times New Roman" pitchFamily="18" charset="0"/>
                <a:cs typeface="Times New Roman" pitchFamily="18" charset="0"/>
              </a:rPr>
              <a:t>сөйлем құрастыруға үйретеді</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4" name="Рисунок 3"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39069" b="48859"/>
          <a:stretch/>
        </p:blipFill>
        <p:spPr bwMode="auto">
          <a:xfrm>
            <a:off x="613490" y="4762180"/>
            <a:ext cx="2381250" cy="524943"/>
          </a:xfrm>
          <a:prstGeom prst="rect">
            <a:avLst/>
          </a:prstGeom>
          <a:noFill/>
          <a:ln>
            <a:noFill/>
          </a:ln>
          <a:extLst>
            <a:ext uri="{53640926-AAD7-44D8-BBD7-CCE9431645EC}">
              <a14:shadowObscured xmlns="" xmlns:a14="http://schemas.microsoft.com/office/drawing/2010/main"/>
            </a:ext>
          </a:extLst>
        </p:spPr>
      </p:pic>
      <p:pic>
        <p:nvPicPr>
          <p:cNvPr id="5" name="Рисунок 4"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73947" b="48859"/>
          <a:stretch/>
        </p:blipFill>
        <p:spPr bwMode="auto">
          <a:xfrm>
            <a:off x="683568" y="2780928"/>
            <a:ext cx="1012304" cy="541784"/>
          </a:xfrm>
          <a:prstGeom prst="rect">
            <a:avLst/>
          </a:prstGeom>
          <a:noFill/>
          <a:ln>
            <a:noFill/>
          </a:ln>
          <a:extLst>
            <a:ext uri="{53640926-AAD7-44D8-BBD7-CCE9431645EC}">
              <a14:shadowObscured xmlns="" xmlns:a14="http://schemas.microsoft.com/office/drawing/2010/main"/>
            </a:ext>
          </a:extLst>
        </p:spPr>
      </p:pic>
      <p:pic>
        <p:nvPicPr>
          <p:cNvPr id="6" name="Рисунок 5"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57668" t="45706" r="39069" b="48859"/>
          <a:stretch/>
        </p:blipFill>
        <p:spPr bwMode="auto">
          <a:xfrm>
            <a:off x="1683296" y="3132212"/>
            <a:ext cx="152400" cy="190500"/>
          </a:xfrm>
          <a:prstGeom prst="rect">
            <a:avLst/>
          </a:prstGeom>
          <a:noFill/>
          <a:ln>
            <a:noFill/>
          </a:ln>
          <a:extLst>
            <a:ext uri="{53640926-AAD7-44D8-BBD7-CCE9431645EC}">
              <a14:shadowObscured xmlns="" xmlns:a14="http://schemas.microsoft.com/office/drawing/2010/main"/>
            </a:ext>
          </a:extLst>
        </p:spPr>
      </p:pic>
      <p:pic>
        <p:nvPicPr>
          <p:cNvPr id="7" name="Рисунок 6"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10647" t="20716" r="54296" b="66784"/>
          <a:stretch/>
        </p:blipFill>
        <p:spPr bwMode="auto">
          <a:xfrm>
            <a:off x="625561" y="3779308"/>
            <a:ext cx="1728192" cy="504825"/>
          </a:xfrm>
          <a:prstGeom prst="rect">
            <a:avLst/>
          </a:prstGeom>
          <a:noFill/>
          <a:ln>
            <a:noFill/>
          </a:ln>
          <a:extLst>
            <a:ext uri="{53640926-AAD7-44D8-BBD7-CCE9431645EC}">
              <a14:shadowObscured xmlns="" xmlns:a14="http://schemas.microsoft.com/office/drawing/2010/main"/>
            </a:ext>
          </a:extLst>
        </p:spPr>
      </p:pic>
      <p:pic>
        <p:nvPicPr>
          <p:cNvPr id="8" name="Рисунок 7"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470" t="57924" r="16563" b="26249"/>
          <a:stretch/>
        </p:blipFill>
        <p:spPr bwMode="auto">
          <a:xfrm>
            <a:off x="519532" y="5661248"/>
            <a:ext cx="2952750" cy="712440"/>
          </a:xfrm>
          <a:prstGeom prst="rect">
            <a:avLst/>
          </a:prstGeom>
          <a:noFill/>
          <a:ln>
            <a:noFill/>
          </a:ln>
          <a:extLst>
            <a:ext uri="{53640926-AAD7-44D8-BBD7-CCE9431645EC}">
              <a14:shadowObscured xmlns="" xmlns:a14="http://schemas.microsoft.com/office/drawing/2010/main"/>
            </a:ext>
          </a:extLst>
        </p:spPr>
      </p:pic>
      <p:pic>
        <p:nvPicPr>
          <p:cNvPr id="9" name="Рисунок 8"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57668" t="45706" r="39069" b="48859"/>
          <a:stretch/>
        </p:blipFill>
        <p:spPr bwMode="auto">
          <a:xfrm>
            <a:off x="4788024" y="3238500"/>
            <a:ext cx="152400" cy="190500"/>
          </a:xfrm>
          <a:prstGeom prst="rect">
            <a:avLst/>
          </a:prstGeom>
          <a:noFill/>
          <a:ln>
            <a:noFill/>
          </a:ln>
          <a:extLst>
            <a:ext uri="{53640926-AAD7-44D8-BBD7-CCE9431645EC}">
              <a14:shadowObscured xmlns="" xmlns:a14="http://schemas.microsoft.com/office/drawing/2010/main"/>
            </a:ext>
          </a:extLst>
        </p:spPr>
      </p:pic>
      <p:pic>
        <p:nvPicPr>
          <p:cNvPr id="10" name="Рисунок 9"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73947" b="48859"/>
          <a:stretch/>
        </p:blipFill>
        <p:spPr bwMode="auto">
          <a:xfrm>
            <a:off x="3763410" y="2780928"/>
            <a:ext cx="1032997" cy="648072"/>
          </a:xfrm>
          <a:prstGeom prst="rect">
            <a:avLst/>
          </a:prstGeom>
          <a:noFill/>
          <a:ln>
            <a:noFill/>
          </a:ln>
          <a:extLst>
            <a:ext uri="{53640926-AAD7-44D8-BBD7-CCE9431645EC}">
              <a14:shadowObscured xmlns="" xmlns:a14="http://schemas.microsoft.com/office/drawing/2010/main"/>
            </a:ext>
          </a:extLst>
        </p:spPr>
      </p:pic>
      <p:pic>
        <p:nvPicPr>
          <p:cNvPr id="11" name="Рисунок 10"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39069" b="48859"/>
          <a:stretch/>
        </p:blipFill>
        <p:spPr bwMode="auto">
          <a:xfrm>
            <a:off x="5724128" y="2780928"/>
            <a:ext cx="2381250" cy="648072"/>
          </a:xfrm>
          <a:prstGeom prst="rect">
            <a:avLst/>
          </a:prstGeom>
          <a:noFill/>
          <a:ln>
            <a:noFill/>
          </a:ln>
          <a:extLst>
            <a:ext uri="{53640926-AAD7-44D8-BBD7-CCE9431645EC}">
              <a14:shadowObscured xmlns="" xmlns:a14="http://schemas.microsoft.com/office/drawing/2010/main"/>
            </a:ext>
          </a:extLst>
        </p:spPr>
      </p:pic>
      <p:pic>
        <p:nvPicPr>
          <p:cNvPr id="12" name="Рисунок 11"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10647" t="20716" r="54296" b="66784"/>
          <a:stretch/>
        </p:blipFill>
        <p:spPr bwMode="auto">
          <a:xfrm>
            <a:off x="3775840" y="3768249"/>
            <a:ext cx="1728192" cy="504825"/>
          </a:xfrm>
          <a:prstGeom prst="rect">
            <a:avLst/>
          </a:prstGeom>
          <a:noFill/>
          <a:ln>
            <a:noFill/>
          </a:ln>
          <a:extLst>
            <a:ext uri="{53640926-AAD7-44D8-BBD7-CCE9431645EC}">
              <a14:shadowObscured xmlns="" xmlns:a14="http://schemas.microsoft.com/office/drawing/2010/main"/>
            </a:ext>
          </a:extLst>
        </p:spPr>
      </p:pic>
      <p:pic>
        <p:nvPicPr>
          <p:cNvPr id="13" name="Рисунок 12"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470" t="57924" r="16563" b="26249"/>
          <a:stretch/>
        </p:blipFill>
        <p:spPr bwMode="auto">
          <a:xfrm>
            <a:off x="5723706" y="3652664"/>
            <a:ext cx="2952750" cy="712440"/>
          </a:xfrm>
          <a:prstGeom prst="rect">
            <a:avLst/>
          </a:prstGeom>
          <a:noFill/>
          <a:ln>
            <a:noFill/>
          </a:ln>
          <a:extLst>
            <a:ext uri="{53640926-AAD7-44D8-BBD7-CCE9431645EC}">
              <a14:shadowObscured xmlns="" xmlns:a14="http://schemas.microsoft.com/office/drawing/2010/main"/>
            </a:ext>
          </a:extLst>
        </p:spPr>
      </p:pic>
      <p:pic>
        <p:nvPicPr>
          <p:cNvPr id="16" name="Рисунок 15"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470" t="57924" r="16563" b="26249"/>
          <a:stretch/>
        </p:blipFill>
        <p:spPr bwMode="auto">
          <a:xfrm>
            <a:off x="5724128" y="4779514"/>
            <a:ext cx="2952750" cy="712440"/>
          </a:xfrm>
          <a:prstGeom prst="rect">
            <a:avLst/>
          </a:prstGeom>
          <a:noFill/>
          <a:ln>
            <a:noFill/>
          </a:ln>
          <a:extLst>
            <a:ext uri="{53640926-AAD7-44D8-BBD7-CCE9431645EC}">
              <a14:shadowObscured xmlns="" xmlns:a14="http://schemas.microsoft.com/office/drawing/2010/main"/>
            </a:ext>
          </a:extLst>
        </p:spPr>
      </p:pic>
      <p:pic>
        <p:nvPicPr>
          <p:cNvPr id="17" name="Рисунок 16"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10647" t="20716" r="54296" b="66784"/>
          <a:stretch/>
        </p:blipFill>
        <p:spPr bwMode="auto">
          <a:xfrm>
            <a:off x="3775840" y="5808131"/>
            <a:ext cx="1728192" cy="504825"/>
          </a:xfrm>
          <a:prstGeom prst="rect">
            <a:avLst/>
          </a:prstGeom>
          <a:noFill/>
          <a:ln>
            <a:noFill/>
          </a:ln>
          <a:extLst>
            <a:ext uri="{53640926-AAD7-44D8-BBD7-CCE9431645EC}">
              <a14:shadowObscured xmlns="" xmlns:a14="http://schemas.microsoft.com/office/drawing/2010/main"/>
            </a:ext>
          </a:extLst>
        </p:spPr>
      </p:pic>
      <p:pic>
        <p:nvPicPr>
          <p:cNvPr id="18" name="Рисунок 17"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39069" b="48859"/>
          <a:stretch/>
        </p:blipFill>
        <p:spPr bwMode="auto">
          <a:xfrm>
            <a:off x="5829054" y="5808900"/>
            <a:ext cx="2381250" cy="504056"/>
          </a:xfrm>
          <a:prstGeom prst="rect">
            <a:avLst/>
          </a:prstGeom>
          <a:noFill/>
          <a:ln>
            <a:noFill/>
          </a:ln>
          <a:extLst>
            <a:ext uri="{53640926-AAD7-44D8-BBD7-CCE9431645EC}">
              <a14:shadowObscured xmlns="" xmlns:a14="http://schemas.microsoft.com/office/drawing/2010/main"/>
            </a:ext>
          </a:extLst>
        </p:spPr>
      </p:pic>
      <p:pic>
        <p:nvPicPr>
          <p:cNvPr id="20" name="Рисунок 19"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57668" t="45706" r="39069" b="48859"/>
          <a:stretch/>
        </p:blipFill>
        <p:spPr bwMode="auto">
          <a:xfrm>
            <a:off x="4932040" y="5096623"/>
            <a:ext cx="152400" cy="190500"/>
          </a:xfrm>
          <a:prstGeom prst="rect">
            <a:avLst/>
          </a:prstGeom>
          <a:noFill/>
          <a:ln>
            <a:noFill/>
          </a:ln>
          <a:extLst>
            <a:ext uri="{53640926-AAD7-44D8-BBD7-CCE9431645EC}">
              <a14:shadowObscured xmlns="" xmlns:a14="http://schemas.microsoft.com/office/drawing/2010/main"/>
            </a:ext>
          </a:extLst>
        </p:spPr>
      </p:pic>
      <p:pic>
        <p:nvPicPr>
          <p:cNvPr id="21" name="Рисунок 20" descr="http://www.child.3rbroom.com/lilaledu/imgs550926.jpg"/>
          <p:cNvPicPr/>
          <p:nvPr/>
        </p:nvPicPr>
        <p:blipFill rotWithShape="1">
          <a:blip r:embed="rId3" cstate="print">
            <a:extLst>
              <a:ext uri="{28A0092B-C50C-407E-A947-70E740481C1C}">
                <a14:useLocalDpi xmlns="" xmlns:a14="http://schemas.microsoft.com/office/drawing/2010/main" val="0"/>
              </a:ext>
            </a:extLst>
          </a:blip>
          <a:srcRect l="9939" t="38641" r="73947" b="48859"/>
          <a:stretch/>
        </p:blipFill>
        <p:spPr bwMode="auto">
          <a:xfrm>
            <a:off x="3866173" y="4639051"/>
            <a:ext cx="1032997" cy="648072"/>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4134807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Прямоугольник 8"/>
          <p:cNvSpPr/>
          <p:nvPr/>
        </p:nvSpPr>
        <p:spPr>
          <a:xfrm>
            <a:off x="5012878" y="1205118"/>
            <a:ext cx="3438724" cy="1655602"/>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r>
              <a:rPr lang="ru-RU" sz="1100" i="1">
                <a:effectLst/>
                <a:ea typeface="Calibri"/>
                <a:cs typeface="Times New Roman"/>
              </a:rPr>
              <a:t> </a:t>
            </a:r>
            <a:endParaRPr lang="ru-RU" sz="1100">
              <a:effectLst/>
              <a:ea typeface="Calibri"/>
              <a:cs typeface="Times New Roman"/>
            </a:endParaRPr>
          </a:p>
        </p:txBody>
      </p:sp>
      <p:sp>
        <p:nvSpPr>
          <p:cNvPr id="2" name="Заголовок 1"/>
          <p:cNvSpPr>
            <a:spLocks noGrp="1"/>
          </p:cNvSpPr>
          <p:nvPr>
            <p:ph type="title"/>
          </p:nvPr>
        </p:nvSpPr>
        <p:spPr>
          <a:xfrm>
            <a:off x="179512" y="260648"/>
            <a:ext cx="8712968" cy="1224136"/>
          </a:xfrm>
        </p:spPr>
        <p:txBody>
          <a:bodyPr>
            <a:normAutofit/>
          </a:bodyPr>
          <a:lstStyle/>
          <a:p>
            <a:pPr marL="457200" lvl="0" indent="-457200">
              <a:buFont typeface="Wingdings" pitchFamily="2" charset="2"/>
              <a:buChar char="ü"/>
            </a:pPr>
            <a:r>
              <a:rPr lang="ru-RU" sz="2700" b="1" dirty="0" err="1" smtClean="0">
                <a:latin typeface="Times New Roman" pitchFamily="18" charset="0"/>
                <a:cs typeface="Times New Roman" pitchFamily="18" charset="0"/>
              </a:rPr>
              <a:t>Үйретілетін дыбысты</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білдіретін</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әріппен танысу</a:t>
            </a:r>
            <a:r>
              <a:rPr lang="ru-RU" sz="2700" b="1" dirty="0" smtClean="0">
                <a:latin typeface="Times New Roman" pitchFamily="18" charset="0"/>
                <a:cs typeface="Times New Roman" pitchFamily="18" charset="0"/>
              </a:rPr>
              <a:t>. </a:t>
            </a: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endParaRPr lang="ru-RU" dirty="0"/>
          </a:p>
        </p:txBody>
      </p:sp>
      <p:pic>
        <p:nvPicPr>
          <p:cNvPr id="6" name="Рисунок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68795" y="2019965"/>
            <a:ext cx="819629" cy="710166"/>
          </a:xfrm>
          <a:prstGeom prst="rect">
            <a:avLst/>
          </a:prstGeom>
          <a:noFill/>
          <a:ln>
            <a:noFill/>
          </a:ln>
        </p:spPr>
      </p:pic>
      <p:pic>
        <p:nvPicPr>
          <p:cNvPr id="7" name="Рисунок 6" descr="https://evri.how/wp-content/uploads/sites/8/2018/01/evrikak_raskraska_kak-narisovat-dver-evrikak-ru.jpg"/>
          <p:cNvPicPr/>
          <p:nvPr/>
        </p:nvPicPr>
        <p:blipFill rotWithShape="1">
          <a:blip r:embed="rId4" cstate="print">
            <a:extLst>
              <a:ext uri="{BEBA8EAE-BF5A-486C-A8C5-ECC9F3942E4B}">
                <a14:imgProps xmlns="" xmlns:a14="http://schemas.microsoft.com/office/drawing/2010/main">
                  <a14:imgLayer r:embed="rId5">
                    <a14:imgEffect>
                      <a14:brightnessContrast bright="20000" contrast="-40000"/>
                    </a14:imgEffect>
                  </a14:imgLayer>
                </a14:imgProps>
              </a:ext>
              <a:ext uri="{28A0092B-C50C-407E-A947-70E740481C1C}">
                <a14:useLocalDpi xmlns="" xmlns:a14="http://schemas.microsoft.com/office/drawing/2010/main" val="0"/>
              </a:ext>
            </a:extLst>
          </a:blip>
          <a:srcRect l="17355" r="19004"/>
          <a:stretch/>
        </p:blipFill>
        <p:spPr bwMode="auto">
          <a:xfrm>
            <a:off x="5148064" y="1274875"/>
            <a:ext cx="1008112" cy="1578061"/>
          </a:xfrm>
          <a:prstGeom prst="rect">
            <a:avLst/>
          </a:prstGeom>
          <a:noFill/>
          <a:ln>
            <a:noFill/>
          </a:ln>
          <a:extLst>
            <a:ext uri="{53640926-AAD7-44D8-BBD7-CCE9431645EC}">
              <a14:shadowObscured xmlns="" xmlns:a14="http://schemas.microsoft.com/office/drawing/2010/main"/>
            </a:ext>
          </a:extLst>
        </p:spPr>
      </p:pic>
      <p:sp>
        <p:nvSpPr>
          <p:cNvPr id="8" name="WordArt 2"/>
          <p:cNvSpPr>
            <a:spLocks noChangeArrowheads="1" noChangeShapeType="1" noTextEdit="1"/>
          </p:cNvSpPr>
          <p:nvPr/>
        </p:nvSpPr>
        <p:spPr bwMode="auto">
          <a:xfrm rot="5400000">
            <a:off x="6145237" y="1488683"/>
            <a:ext cx="1439239" cy="101162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r>
              <a:rPr lang="ru-RU" sz="3600" kern="10" spc="0" dirty="0" smtClean="0">
                <a:ln w="12700">
                  <a:solidFill>
                    <a:srgbClr val="C4B596"/>
                  </a:solidFill>
                  <a:round/>
                  <a:headEnd/>
                  <a:tailEnd/>
                </a:ln>
                <a:solidFill>
                  <a:srgbClr val="000000"/>
                </a:solidFill>
                <a:effectLst/>
                <a:latin typeface="Times New Roman"/>
                <a:cs typeface="Times New Roman"/>
              </a:rPr>
              <a:t>Е</a:t>
            </a: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0" name="Прямоугольник 9"/>
          <p:cNvSpPr/>
          <p:nvPr/>
        </p:nvSpPr>
        <p:spPr>
          <a:xfrm>
            <a:off x="439985" y="1180212"/>
            <a:ext cx="3401564" cy="1604632"/>
          </a:xfrm>
          <a:prstGeom prst="rect">
            <a:avLst/>
          </a:prstGeom>
          <a:solidFill>
            <a:sysClr val="window" lastClr="FFFFFF"/>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r>
              <a:rPr lang="ru-RU" sz="1100" i="1" dirty="0">
                <a:effectLst/>
                <a:latin typeface="Calibri"/>
                <a:ea typeface="Calibri"/>
                <a:cs typeface="Times New Roman"/>
              </a:rPr>
              <a:t> </a:t>
            </a:r>
            <a:endParaRPr lang="ru-RU" sz="1100" dirty="0">
              <a:effectLst/>
              <a:latin typeface="Calibri"/>
              <a:ea typeface="Calibri"/>
              <a:cs typeface="Times New Roman"/>
            </a:endParaRPr>
          </a:p>
        </p:txBody>
      </p:sp>
      <p:sp>
        <p:nvSpPr>
          <p:cNvPr id="11" name="WordArt 3"/>
          <p:cNvSpPr>
            <a:spLocks noChangeArrowheads="1" noChangeShapeType="1" noTextEdit="1"/>
          </p:cNvSpPr>
          <p:nvPr/>
        </p:nvSpPr>
        <p:spPr bwMode="auto">
          <a:xfrm rot="5400000">
            <a:off x="1800336" y="1359421"/>
            <a:ext cx="1251123" cy="1082032"/>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r>
              <a:rPr lang="ru-RU" sz="3600" kern="10" spc="0" dirty="0" smtClean="0">
                <a:ln w="12700">
                  <a:solidFill>
                    <a:srgbClr val="C4B596"/>
                  </a:solidFill>
                  <a:round/>
                  <a:headEnd/>
                  <a:tailEnd/>
                </a:ln>
                <a:solidFill>
                  <a:srgbClr val="000000"/>
                </a:solidFill>
                <a:effectLst/>
                <a:latin typeface="Times New Roman"/>
                <a:cs typeface="Times New Roman"/>
              </a:rPr>
              <a:t>Ә</a:t>
            </a: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2" name="WordArt 4"/>
          <p:cNvSpPr>
            <a:spLocks noChangeArrowheads="1" noChangeShapeType="1" noTextEdit="1"/>
          </p:cNvSpPr>
          <p:nvPr/>
        </p:nvSpPr>
        <p:spPr bwMode="auto">
          <a:xfrm rot="5400000">
            <a:off x="2985304" y="1781406"/>
            <a:ext cx="748198" cy="74098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r>
              <a:rPr lang="ru-RU" sz="3600" kern="10" spc="0" dirty="0" smtClean="0">
                <a:ln w="12700">
                  <a:solidFill>
                    <a:srgbClr val="C4B596"/>
                  </a:solidFill>
                  <a:round/>
                  <a:headEnd/>
                  <a:tailEnd/>
                </a:ln>
                <a:solidFill>
                  <a:srgbClr val="000000"/>
                </a:solidFill>
                <a:effectLst/>
                <a:latin typeface="Times New Roman"/>
                <a:cs typeface="Times New Roman"/>
              </a:rPr>
              <a:t>ә</a:t>
            </a:r>
            <a:endParaRPr lang="ru-RU" sz="3600" kern="10" spc="0" dirty="0">
              <a:ln w="12700">
                <a:solidFill>
                  <a:srgbClr val="C4B596"/>
                </a:solidFill>
                <a:round/>
                <a:headEnd/>
                <a:tailEnd/>
              </a:ln>
              <a:solidFill>
                <a:srgbClr val="000000"/>
              </a:solidFill>
              <a:effectLst/>
              <a:latin typeface="Times New Roman"/>
              <a:cs typeface="Times New Roman"/>
            </a:endParaRPr>
          </a:p>
        </p:txBody>
      </p:sp>
      <p:pic>
        <p:nvPicPr>
          <p:cNvPr id="13" name="Рисунок 12" descr="https://im0-tub-kz.yandex.net/i?id=15c186b30bf7592622ec7bdbfdb37493-l&amp;n=13"/>
          <p:cNvPicPr/>
          <p:nvPr/>
        </p:nvPicPr>
        <p:blipFill rotWithShape="1">
          <a:blip r:embed="rId6" cstate="print">
            <a:extLst>
              <a:ext uri="{28A0092B-C50C-407E-A947-70E740481C1C}">
                <a14:useLocalDpi xmlns="" xmlns:a14="http://schemas.microsoft.com/office/drawing/2010/main" val="0"/>
              </a:ext>
            </a:extLst>
          </a:blip>
          <a:srcRect l="8317"/>
          <a:stretch/>
        </p:blipFill>
        <p:spPr bwMode="auto">
          <a:xfrm>
            <a:off x="539552" y="1214602"/>
            <a:ext cx="1296144" cy="1489850"/>
          </a:xfrm>
          <a:prstGeom prst="rect">
            <a:avLst/>
          </a:prstGeom>
          <a:noFill/>
          <a:ln>
            <a:noFill/>
          </a:ln>
        </p:spPr>
      </p:pic>
      <p:sp>
        <p:nvSpPr>
          <p:cNvPr id="14" name="WordArt 5"/>
          <p:cNvSpPr>
            <a:spLocks noChangeArrowheads="1" noChangeShapeType="1" noTextEdit="1"/>
          </p:cNvSpPr>
          <p:nvPr/>
        </p:nvSpPr>
        <p:spPr bwMode="auto">
          <a:xfrm>
            <a:off x="5268534" y="4878582"/>
            <a:ext cx="1613365" cy="1587655"/>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r>
              <a:rPr lang="ru-RU" sz="3600" kern="10" spc="0" dirty="0" smtClean="0">
                <a:ln w="9525">
                  <a:solidFill>
                    <a:srgbClr val="000000"/>
                  </a:solidFill>
                  <a:round/>
                  <a:headEnd/>
                  <a:tailEnd/>
                </a:ln>
                <a:solidFill>
                  <a:srgbClr val="FFFFFF"/>
                </a:solidFill>
                <a:effectLst/>
                <a:latin typeface="Times New Roman"/>
                <a:cs typeface="Times New Roman"/>
              </a:rPr>
              <a:t>Е</a:t>
            </a:r>
            <a:endParaRPr lang="ru-RU" sz="3600" kern="10" spc="0" dirty="0">
              <a:ln w="9525">
                <a:solidFill>
                  <a:srgbClr val="000000"/>
                </a:solidFill>
                <a:round/>
                <a:headEnd/>
                <a:tailEnd/>
              </a:ln>
              <a:solidFill>
                <a:srgbClr val="FFFFFF"/>
              </a:solidFill>
              <a:effectLst/>
              <a:latin typeface="Times New Roman"/>
              <a:cs typeface="Times New Roman"/>
            </a:endParaRPr>
          </a:p>
        </p:txBody>
      </p:sp>
      <p:sp>
        <p:nvSpPr>
          <p:cNvPr id="15" name="WordArt 6"/>
          <p:cNvSpPr>
            <a:spLocks noChangeArrowheads="1" noChangeShapeType="1" noTextEdit="1"/>
          </p:cNvSpPr>
          <p:nvPr/>
        </p:nvSpPr>
        <p:spPr bwMode="auto">
          <a:xfrm>
            <a:off x="7004840" y="4947618"/>
            <a:ext cx="1613365" cy="1512168"/>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r>
              <a:rPr lang="ru-RU" sz="3600" kern="10" spc="0" dirty="0" smtClean="0">
                <a:ln w="9525">
                  <a:solidFill>
                    <a:srgbClr val="000000"/>
                  </a:solidFill>
                  <a:round/>
                  <a:headEnd/>
                  <a:tailEnd/>
                </a:ln>
                <a:solidFill>
                  <a:srgbClr val="FFFFFF"/>
                </a:solidFill>
                <a:effectLst/>
                <a:latin typeface="Times New Roman"/>
                <a:cs typeface="Times New Roman"/>
              </a:rPr>
              <a:t>е</a:t>
            </a: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16" name="Прямая со стрелкой 15"/>
          <p:cNvCxnSpPr/>
          <p:nvPr/>
        </p:nvCxnSpPr>
        <p:spPr>
          <a:xfrm>
            <a:off x="9153525" y="126873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9305925" y="128397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5436096" y="4941168"/>
            <a:ext cx="129614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7463636" y="5013176"/>
            <a:ext cx="69577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5508104" y="5013176"/>
            <a:ext cx="2365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7338764" y="5085184"/>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7899727" y="5064789"/>
            <a:ext cx="4320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WordArt 2"/>
          <p:cNvSpPr>
            <a:spLocks noChangeArrowheads="1" noChangeShapeType="1" noTextEdit="1"/>
          </p:cNvSpPr>
          <p:nvPr/>
        </p:nvSpPr>
        <p:spPr bwMode="auto">
          <a:xfrm>
            <a:off x="1769316" y="4941168"/>
            <a:ext cx="1733974" cy="1525069"/>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r>
              <a:rPr lang="ru-RU" sz="3600" kern="10" spc="0" dirty="0" smtClean="0">
                <a:ln w="9525">
                  <a:solidFill>
                    <a:srgbClr val="000000"/>
                  </a:solidFill>
                  <a:round/>
                  <a:headEnd/>
                  <a:tailEnd/>
                </a:ln>
                <a:solidFill>
                  <a:srgbClr val="FFFFFF"/>
                </a:solidFill>
                <a:effectLst/>
                <a:latin typeface="Times New Roman"/>
                <a:cs typeface="Times New Roman"/>
              </a:rPr>
              <a:t>Ә</a:t>
            </a: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27" name="Прямая со стрелкой 26"/>
          <p:cNvCxnSpPr/>
          <p:nvPr/>
        </p:nvCxnSpPr>
        <p:spPr>
          <a:xfrm>
            <a:off x="9648190" y="11615420"/>
            <a:ext cx="200025" cy="0"/>
          </a:xfrm>
          <a:prstGeom prst="straightConnector1">
            <a:avLst/>
          </a:prstGeom>
          <a:noFill/>
          <a:ln w="12700" cap="flat" cmpd="sng" algn="ctr">
            <a:solidFill>
              <a:sysClr val="windowText" lastClr="000000"/>
            </a:solidFill>
            <a:prstDash val="solid"/>
            <a:tailEnd type="arrow"/>
          </a:ln>
          <a:effectLst/>
        </p:spPr>
      </p:cxnSp>
      <p:cxnSp>
        <p:nvCxnSpPr>
          <p:cNvPr id="28" name="Прямая соединительная линия 27"/>
          <p:cNvCxnSpPr/>
          <p:nvPr/>
        </p:nvCxnSpPr>
        <p:spPr>
          <a:xfrm>
            <a:off x="9648825" y="11643360"/>
            <a:ext cx="180975" cy="0"/>
          </a:xfrm>
          <a:prstGeom prst="line">
            <a:avLst/>
          </a:prstGeom>
          <a:noFill/>
          <a:ln w="9525" cap="flat" cmpd="sng" algn="ctr">
            <a:solidFill>
              <a:sysClr val="windowText" lastClr="000000"/>
            </a:solidFill>
            <a:prstDash val="solid"/>
          </a:ln>
          <a:effectLst/>
        </p:spPr>
      </p:cxnSp>
      <p:cxnSp>
        <p:nvCxnSpPr>
          <p:cNvPr id="30" name="Прямая со стрелкой 29"/>
          <p:cNvCxnSpPr/>
          <p:nvPr/>
        </p:nvCxnSpPr>
        <p:spPr>
          <a:xfrm>
            <a:off x="2058991" y="5013176"/>
            <a:ext cx="991073"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2037098" y="5085184"/>
            <a:ext cx="1989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539552" y="2843644"/>
            <a:ext cx="6879461" cy="1107996"/>
          </a:xfrm>
          <a:prstGeom prst="rect">
            <a:avLst/>
          </a:prstGeom>
        </p:spPr>
        <p:txBody>
          <a:bodyPr wrap="square">
            <a:spAutoFit/>
          </a:bodyPr>
          <a:lstStyle/>
          <a:p>
            <a:r>
              <a:rPr lang="ru-RU" dirty="0"/>
              <a:t> </a:t>
            </a:r>
          </a:p>
          <a:p>
            <a:pPr marL="285750" lvl="0" indent="-285750">
              <a:buFont typeface="Wingdings" pitchFamily="2" charset="2"/>
              <a:buChar char="ü"/>
            </a:pPr>
            <a:r>
              <a:rPr lang="ru-RU" sz="2400" b="1" dirty="0" err="1" smtClean="0">
                <a:latin typeface="Times New Roman" pitchFamily="18" charset="0"/>
                <a:cs typeface="Times New Roman" pitchFamily="18" charset="0"/>
              </a:rPr>
              <a:t>Үйретілетін әріптерді штрихтау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келесі</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ретпен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жүргізіледі</a:t>
            </a:r>
            <a:r>
              <a:rPr lang="ru-RU" sz="2400" dirty="0" err="1"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cxnSp>
        <p:nvCxnSpPr>
          <p:cNvPr id="35" name="Прямая со стрелкой 34"/>
          <p:cNvCxnSpPr/>
          <p:nvPr/>
        </p:nvCxnSpPr>
        <p:spPr>
          <a:xfrm>
            <a:off x="3449360" y="3951640"/>
            <a:ext cx="0" cy="7386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flipV="1">
            <a:off x="4139952" y="3951640"/>
            <a:ext cx="0" cy="70341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a:off x="4602855" y="4303345"/>
            <a:ext cx="66567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H="1">
            <a:off x="5511125" y="4252420"/>
            <a:ext cx="806683" cy="4301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73708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w="3175">
            <a:solidFill>
              <a:schemeClr val="tx1"/>
            </a:solidFill>
          </a:ln>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79512" y="260648"/>
            <a:ext cx="8712968" cy="1224136"/>
          </a:xfrm>
        </p:spPr>
        <p:txBody>
          <a:bodyPr>
            <a:normAutofit/>
          </a:bodyPr>
          <a:lstStyle/>
          <a:p>
            <a:pPr marL="457200" lvl="0" indent="-457200">
              <a:buFont typeface="Wingdings" pitchFamily="2" charset="2"/>
              <a:buChar char="ü"/>
            </a:pPr>
            <a:r>
              <a:rPr lang="ru-RU" sz="2700" b="1" dirty="0" err="1" smtClean="0">
                <a:latin typeface="Times New Roman" pitchFamily="18" charset="0"/>
                <a:cs typeface="Times New Roman" pitchFamily="18" charset="0"/>
              </a:rPr>
              <a:t>Үйретілетін дыбысты</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білдіретін</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әріппен танысу</a:t>
            </a:r>
            <a:r>
              <a:rPr lang="ru-RU" sz="2700" b="1" dirty="0" smtClean="0">
                <a:latin typeface="Times New Roman" pitchFamily="18" charset="0"/>
                <a:cs typeface="Times New Roman" pitchFamily="18" charset="0"/>
              </a:rPr>
              <a:t>. </a:t>
            </a: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endParaRPr lang="ru-RU" dirty="0"/>
          </a:p>
        </p:txBody>
      </p:sp>
      <p:sp>
        <p:nvSpPr>
          <p:cNvPr id="8" name="WordArt 2"/>
          <p:cNvSpPr>
            <a:spLocks noChangeArrowheads="1" noChangeShapeType="1" noTextEdit="1"/>
          </p:cNvSpPr>
          <p:nvPr/>
        </p:nvSpPr>
        <p:spPr bwMode="auto">
          <a:xfrm rot="5400000">
            <a:off x="6145237" y="1488683"/>
            <a:ext cx="1439239" cy="101162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1" name="WordArt 3"/>
          <p:cNvSpPr>
            <a:spLocks noChangeArrowheads="1" noChangeShapeType="1" noTextEdit="1"/>
          </p:cNvSpPr>
          <p:nvPr/>
        </p:nvSpPr>
        <p:spPr bwMode="auto">
          <a:xfrm rot="5400000">
            <a:off x="1800336" y="1359421"/>
            <a:ext cx="1251123" cy="1082032"/>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2" name="WordArt 4"/>
          <p:cNvSpPr>
            <a:spLocks noChangeArrowheads="1" noChangeShapeType="1" noTextEdit="1"/>
          </p:cNvSpPr>
          <p:nvPr/>
        </p:nvSpPr>
        <p:spPr bwMode="auto">
          <a:xfrm rot="5400000">
            <a:off x="2985304" y="1781406"/>
            <a:ext cx="748198" cy="74098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4" name="WordArt 5"/>
          <p:cNvSpPr>
            <a:spLocks noChangeArrowheads="1" noChangeShapeType="1" noTextEdit="1"/>
          </p:cNvSpPr>
          <p:nvPr/>
        </p:nvSpPr>
        <p:spPr bwMode="auto">
          <a:xfrm>
            <a:off x="5268534" y="4878582"/>
            <a:ext cx="1613365" cy="1587655"/>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16" name="Прямая со стрелкой 15"/>
          <p:cNvCxnSpPr/>
          <p:nvPr/>
        </p:nvCxnSpPr>
        <p:spPr>
          <a:xfrm>
            <a:off x="9153525" y="126873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9305925" y="128397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WordArt 2"/>
          <p:cNvSpPr>
            <a:spLocks noChangeArrowheads="1" noChangeShapeType="1" noTextEdit="1"/>
          </p:cNvSpPr>
          <p:nvPr/>
        </p:nvSpPr>
        <p:spPr bwMode="auto">
          <a:xfrm>
            <a:off x="1769316" y="4941168"/>
            <a:ext cx="1733974" cy="1525069"/>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27" name="Прямая со стрелкой 26"/>
          <p:cNvCxnSpPr/>
          <p:nvPr/>
        </p:nvCxnSpPr>
        <p:spPr>
          <a:xfrm>
            <a:off x="9648190" y="11615420"/>
            <a:ext cx="200025" cy="0"/>
          </a:xfrm>
          <a:prstGeom prst="straightConnector1">
            <a:avLst/>
          </a:prstGeom>
          <a:noFill/>
          <a:ln w="12700" cap="flat" cmpd="sng" algn="ctr">
            <a:solidFill>
              <a:sysClr val="windowText" lastClr="000000"/>
            </a:solidFill>
            <a:prstDash val="solid"/>
            <a:tailEnd type="arrow"/>
          </a:ln>
          <a:effectLst/>
        </p:spPr>
      </p:cxnSp>
      <p:cxnSp>
        <p:nvCxnSpPr>
          <p:cNvPr id="28" name="Прямая соединительная линия 27"/>
          <p:cNvCxnSpPr/>
          <p:nvPr/>
        </p:nvCxnSpPr>
        <p:spPr>
          <a:xfrm>
            <a:off x="9648825" y="11643360"/>
            <a:ext cx="180975" cy="0"/>
          </a:xfrm>
          <a:prstGeom prst="line">
            <a:avLst/>
          </a:prstGeom>
          <a:noFill/>
          <a:ln w="9525" cap="flat" cmpd="sng" algn="ctr">
            <a:solidFill>
              <a:sysClr val="windowText" lastClr="000000"/>
            </a:solidFill>
            <a:prstDash val="solid"/>
          </a:ln>
          <a:effectLst/>
        </p:spPr>
      </p:cxnSp>
      <p:pic>
        <p:nvPicPr>
          <p:cNvPr id="13" name="Рисунок 12" descr="C:\Users\User\AppData\Local\Microsoft\Windows\Temporary Internet Files\Content.Word\IMG_20190221_120433.jpg"/>
          <p:cNvPicPr/>
          <p:nvPr/>
        </p:nvPicPr>
        <p:blipFill rotWithShape="1">
          <a:blip r:embed="rId3" cstate="print">
            <a:extLst>
              <a:ext uri="{28A0092B-C50C-407E-A947-70E740481C1C}">
                <a14:useLocalDpi xmlns="" xmlns:a14="http://schemas.microsoft.com/office/drawing/2010/main" val="0"/>
              </a:ext>
            </a:extLst>
          </a:blip>
          <a:srcRect t="8440"/>
          <a:stretch/>
        </p:blipFill>
        <p:spPr bwMode="auto">
          <a:xfrm rot="16200000">
            <a:off x="-61704" y="2115214"/>
            <a:ext cx="3893170" cy="2627569"/>
          </a:xfrm>
          <a:prstGeom prst="rect">
            <a:avLst/>
          </a:prstGeom>
          <a:noFill/>
          <a:ln>
            <a:solidFill>
              <a:srgbClr val="0066CC"/>
            </a:solidFill>
          </a:ln>
          <a:extLst>
            <a:ext uri="{53640926-AAD7-44D8-BBD7-CCE9431645EC}">
              <a14:shadowObscured xmlns="" xmlns:a14="http://schemas.microsoft.com/office/drawing/2010/main"/>
            </a:ext>
          </a:extLst>
        </p:spPr>
      </p:pic>
      <p:pic>
        <p:nvPicPr>
          <p:cNvPr id="15" name="Рисунок 14" descr="C:\Users\User\AppData\Local\Microsoft\Windows\Temporary Internet Files\Content.Word\IMG_20190221_120415.jpg"/>
          <p:cNvPicPr/>
          <p:nvPr/>
        </p:nvPicPr>
        <p:blipFill>
          <a:blip r:embed="rId4" cstate="print">
            <a:extLst>
              <a:ext uri="{BEBA8EAE-BF5A-486C-A8C5-ECC9F3942E4B}">
                <a14:imgProps xmlns="" xmlns:a14="http://schemas.microsoft.com/office/drawing/2010/main">
                  <a14:imgLayer r:embed="rId5">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rot="16200000">
            <a:off x="2753729" y="2088087"/>
            <a:ext cx="3927165" cy="2715815"/>
          </a:xfrm>
          <a:prstGeom prst="rect">
            <a:avLst/>
          </a:prstGeom>
          <a:noFill/>
          <a:ln w="3175">
            <a:solidFill>
              <a:schemeClr val="tx1"/>
            </a:solidFill>
          </a:ln>
        </p:spPr>
      </p:pic>
      <p:pic>
        <p:nvPicPr>
          <p:cNvPr id="18" name="Рисунок 17" descr="C:\Users\User\AppData\Local\Microsoft\Windows\Temporary Internet Files\Content.Word\IMG_20190221_120203.jpg"/>
          <p:cNvPicPr/>
          <p:nvPr/>
        </p:nvPicPr>
        <p:blipFill rotWithShape="1">
          <a:blip r:embed="rId6" cstate="print">
            <a:extLst>
              <a:ext uri="{BEBA8EAE-BF5A-486C-A8C5-ECC9F3942E4B}">
                <a14:imgProps xmlns="" xmlns:a14="http://schemas.microsoft.com/office/drawing/2010/main">
                  <a14:imgLayer r:embed="rId7">
                    <a14:imgEffect>
                      <a14:brightnessContrast bright="20000" contrast="40000"/>
                    </a14:imgEffect>
                  </a14:imgLayer>
                </a14:imgProps>
              </a:ext>
              <a:ext uri="{28A0092B-C50C-407E-A947-70E740481C1C}">
                <a14:useLocalDpi xmlns="" xmlns:a14="http://schemas.microsoft.com/office/drawing/2010/main" val="0"/>
              </a:ext>
            </a:extLst>
          </a:blip>
          <a:srcRect l="2481" r="4119" b="8781"/>
          <a:stretch/>
        </p:blipFill>
        <p:spPr bwMode="auto">
          <a:xfrm rot="5400000">
            <a:off x="5549968" y="2132855"/>
            <a:ext cx="3948719" cy="2592288"/>
          </a:xfrm>
          <a:prstGeom prst="rect">
            <a:avLst/>
          </a:prstGeom>
          <a:noFill/>
          <a:ln w="3175">
            <a:solidFill>
              <a:schemeClr val="tx1"/>
            </a:solidFill>
          </a:ln>
          <a:extLst>
            <a:ext uri="{53640926-AAD7-44D8-BBD7-CCE9431645EC}">
              <a14:shadowObscured xmlns="" xmlns:a14="http://schemas.microsoft.com/office/drawing/2010/main"/>
            </a:ext>
          </a:extLst>
        </p:spPr>
      </p:pic>
      <p:pic>
        <p:nvPicPr>
          <p:cNvPr id="19" name="Рисунок 18" descr="C:\Users\User\AppData\Local\Microsoft\Windows\Temporary Internet Files\Content.Word\IMG_20190221_120316.jpg"/>
          <p:cNvPicPr/>
          <p:nvPr/>
        </p:nvPicPr>
        <p:blipFill rotWithShape="1">
          <a:blip r:embed="rId8" cstate="print">
            <a:extLst>
              <a:ext uri="{BEBA8EAE-BF5A-486C-A8C5-ECC9F3942E4B}">
                <a14:imgProps xmlns="" xmlns:a14="http://schemas.microsoft.com/office/drawing/2010/main">
                  <a14:imgLayer r:embed="rId9">
                    <a14:imgEffect>
                      <a14:brightnessContrast bright="20000" contrast="20000"/>
                    </a14:imgEffect>
                  </a14:imgLayer>
                </a14:imgProps>
              </a:ext>
              <a:ext uri="{28A0092B-C50C-407E-A947-70E740481C1C}">
                <a14:useLocalDpi xmlns="" xmlns:a14="http://schemas.microsoft.com/office/drawing/2010/main" val="0"/>
              </a:ext>
            </a:extLst>
          </a:blip>
          <a:srcRect l="3507" r="8336" b="2884"/>
          <a:stretch/>
        </p:blipFill>
        <p:spPr bwMode="auto">
          <a:xfrm rot="10800000">
            <a:off x="1934607" y="2629616"/>
            <a:ext cx="2637393" cy="3927164"/>
          </a:xfrm>
          <a:prstGeom prst="rect">
            <a:avLst/>
          </a:prstGeom>
          <a:noFill/>
          <a:ln w="3175">
            <a:solidFill>
              <a:schemeClr val="tx1"/>
            </a:solidFill>
          </a:ln>
          <a:extLst>
            <a:ext uri="{53640926-AAD7-44D8-BBD7-CCE9431645EC}">
              <a14:shadowObscured xmlns="" xmlns:a14="http://schemas.microsoft.com/office/drawing/2010/main"/>
            </a:ext>
          </a:extLst>
        </p:spPr>
      </p:pic>
      <p:pic>
        <p:nvPicPr>
          <p:cNvPr id="20" name="Рисунок 19" descr="C:\Users\User\AppData\Local\Microsoft\Windows\Temporary Internet Files\Content.Word\IMG_20190221_120402.jpg"/>
          <p:cNvPicPr/>
          <p:nvPr/>
        </p:nvPicPr>
        <p:blipFill rotWithShape="1">
          <a:blip r:embed="rId10" cstate="print">
            <a:extLst>
              <a:ext uri="{BEBA8EAE-BF5A-486C-A8C5-ECC9F3942E4B}">
                <a14:imgProps xmlns="" xmlns:a14="http://schemas.microsoft.com/office/drawing/2010/main">
                  <a14:imgLayer r:embed="rId11">
                    <a14:imgEffect>
                      <a14:brightnessContrast bright="20000" contrast="20000"/>
                    </a14:imgEffect>
                  </a14:imgLayer>
                </a14:imgProps>
              </a:ext>
              <a:ext uri="{28A0092B-C50C-407E-A947-70E740481C1C}">
                <a14:useLocalDpi xmlns="" xmlns:a14="http://schemas.microsoft.com/office/drawing/2010/main" val="0"/>
              </a:ext>
            </a:extLst>
          </a:blip>
          <a:srcRect l="11114" r="6459"/>
          <a:stretch/>
        </p:blipFill>
        <p:spPr bwMode="auto">
          <a:xfrm rot="10800000">
            <a:off x="4751066" y="2616683"/>
            <a:ext cx="2493378" cy="3927163"/>
          </a:xfrm>
          <a:prstGeom prst="rect">
            <a:avLst/>
          </a:prstGeom>
          <a:noFill/>
          <a:ln w="3175">
            <a:solidFill>
              <a:schemeClr val="tx1"/>
            </a:solidFill>
          </a:ln>
          <a:extLst>
            <a:ext uri="{53640926-AAD7-44D8-BBD7-CCE9431645EC}">
              <a14:shadowObscured xmlns="" xmlns:a14="http://schemas.microsoft.com/office/drawing/2010/main"/>
            </a:ext>
          </a:extLst>
        </p:spPr>
      </p:pic>
      <p:pic>
        <p:nvPicPr>
          <p:cNvPr id="21" name="Рисунок 20" descr="C:\Users\User\AppData\Local\Microsoft\Windows\Temporary Internet Files\Content.Word\IMG_20190221_120259.jpg"/>
          <p:cNvPicPr/>
          <p:nvPr/>
        </p:nvPicPr>
        <p:blipFill rotWithShape="1">
          <a:blip r:embed="rId12" cstate="print">
            <a:extLst>
              <a:ext uri="{BEBA8EAE-BF5A-486C-A8C5-ECC9F3942E4B}">
                <a14:imgProps xmlns="" xmlns:a14="http://schemas.microsoft.com/office/drawing/2010/main">
                  <a14:imgLayer r:embed="rId13">
                    <a14:imgEffect>
                      <a14:brightnessContrast bright="20000" contrast="20000"/>
                    </a14:imgEffect>
                  </a14:imgLayer>
                </a14:imgProps>
              </a:ext>
              <a:ext uri="{28A0092B-C50C-407E-A947-70E740481C1C}">
                <a14:useLocalDpi xmlns="" xmlns:a14="http://schemas.microsoft.com/office/drawing/2010/main" val="0"/>
              </a:ext>
            </a:extLst>
          </a:blip>
          <a:srcRect r="9041" b="4644"/>
          <a:stretch/>
        </p:blipFill>
        <p:spPr bwMode="auto">
          <a:xfrm rot="5400000">
            <a:off x="3228748" y="3303125"/>
            <a:ext cx="2702560" cy="3778885"/>
          </a:xfrm>
          <a:prstGeom prst="rect">
            <a:avLst/>
          </a:prstGeom>
          <a:noFill/>
          <a:ln w="3175">
            <a:solidFill>
              <a:schemeClr val="tx1"/>
            </a:solid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246683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179512" y="260648"/>
            <a:ext cx="8712968" cy="792088"/>
          </a:xfrm>
        </p:spPr>
        <p:txBody>
          <a:bodyPr>
            <a:normAutofit/>
          </a:bodyPr>
          <a:lstStyle/>
          <a:p>
            <a:pPr marL="457200" lvl="0" indent="-457200">
              <a:buFont typeface="Wingdings" pitchFamily="2" charset="2"/>
              <a:buChar char="ü"/>
            </a:pPr>
            <a:r>
              <a:rPr lang="ru-RU" sz="2700" b="1" dirty="0" err="1" smtClean="0">
                <a:latin typeface="Times New Roman" pitchFamily="18" charset="0"/>
                <a:cs typeface="Times New Roman" pitchFamily="18" charset="0"/>
              </a:rPr>
              <a:t>Үйретілетін дыбысты</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білдіретін</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әріппен танысу</a:t>
            </a:r>
            <a:endParaRPr lang="ru-RU" dirty="0"/>
          </a:p>
        </p:txBody>
      </p:sp>
      <p:sp>
        <p:nvSpPr>
          <p:cNvPr id="8" name="WordArt 2"/>
          <p:cNvSpPr>
            <a:spLocks noChangeArrowheads="1" noChangeShapeType="1" noTextEdit="1"/>
          </p:cNvSpPr>
          <p:nvPr/>
        </p:nvSpPr>
        <p:spPr bwMode="auto">
          <a:xfrm rot="5400000">
            <a:off x="6145237" y="1488683"/>
            <a:ext cx="1439239" cy="101162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1" name="WordArt 3"/>
          <p:cNvSpPr>
            <a:spLocks noChangeArrowheads="1" noChangeShapeType="1" noTextEdit="1"/>
          </p:cNvSpPr>
          <p:nvPr/>
        </p:nvSpPr>
        <p:spPr bwMode="auto">
          <a:xfrm rot="5400000">
            <a:off x="1800336" y="1359421"/>
            <a:ext cx="1251123" cy="1082032"/>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2" name="WordArt 4"/>
          <p:cNvSpPr>
            <a:spLocks noChangeArrowheads="1" noChangeShapeType="1" noTextEdit="1"/>
          </p:cNvSpPr>
          <p:nvPr/>
        </p:nvSpPr>
        <p:spPr bwMode="auto">
          <a:xfrm rot="5400000">
            <a:off x="2985304" y="1781406"/>
            <a:ext cx="748198" cy="740988"/>
          </a:xfrm>
          <a:prstGeom prst="rect">
            <a:avLst/>
          </a:prstGeom>
          <a:extLst>
            <a:ext uri="{AF507438-7753-43E0-B8FC-AC1667EBCBE1}">
              <a14:hiddenEffects xmlns="" xmlns:a14="http://schemas.microsoft.com/office/drawing/2010/main">
                <a:effectLst/>
              </a14:hiddenEffects>
            </a:ext>
          </a:extLst>
        </p:spPr>
        <p:txBody>
          <a:bodyPr vert="wordArtVert" wrap="none" fromWordArt="1">
            <a:prstTxWarp prst="textPlain">
              <a:avLst>
                <a:gd name="adj" fmla="val 50000"/>
              </a:avLst>
            </a:prstTxWarp>
          </a:bodyPr>
          <a:lstStyle/>
          <a:p>
            <a:pPr algn="ctr" rtl="0" fontAlgn="auto">
              <a:buNone/>
            </a:pPr>
            <a:endParaRPr lang="ru-RU" sz="3600" kern="10" spc="0" dirty="0">
              <a:ln w="12700">
                <a:solidFill>
                  <a:srgbClr val="C4B596"/>
                </a:solidFill>
                <a:round/>
                <a:headEnd/>
                <a:tailEnd/>
              </a:ln>
              <a:solidFill>
                <a:srgbClr val="000000"/>
              </a:solidFill>
              <a:effectLst/>
              <a:latin typeface="Times New Roman"/>
              <a:cs typeface="Times New Roman"/>
            </a:endParaRPr>
          </a:p>
        </p:txBody>
      </p:sp>
      <p:sp>
        <p:nvSpPr>
          <p:cNvPr id="14" name="WordArt 5"/>
          <p:cNvSpPr>
            <a:spLocks noChangeArrowheads="1" noChangeShapeType="1" noTextEdit="1"/>
          </p:cNvSpPr>
          <p:nvPr/>
        </p:nvSpPr>
        <p:spPr bwMode="auto">
          <a:xfrm>
            <a:off x="5268534" y="4878582"/>
            <a:ext cx="1613365" cy="1587655"/>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16" name="Прямая со стрелкой 15"/>
          <p:cNvCxnSpPr/>
          <p:nvPr/>
        </p:nvCxnSpPr>
        <p:spPr>
          <a:xfrm>
            <a:off x="9153525" y="126873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9305925" y="12839700"/>
            <a:ext cx="90487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WordArt 2"/>
          <p:cNvSpPr>
            <a:spLocks noChangeArrowheads="1" noChangeShapeType="1" noTextEdit="1"/>
          </p:cNvSpPr>
          <p:nvPr/>
        </p:nvSpPr>
        <p:spPr bwMode="auto">
          <a:xfrm>
            <a:off x="1769316" y="4941168"/>
            <a:ext cx="1733974" cy="1525069"/>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28"/>
              </a:avLst>
            </a:prstTxWarp>
          </a:bodyPr>
          <a:lstStyle/>
          <a:p>
            <a:pPr algn="ctr" rtl="0">
              <a:buNone/>
            </a:pPr>
            <a:endParaRPr lang="ru-RU" sz="3600" kern="10" spc="0" dirty="0">
              <a:ln w="9525">
                <a:solidFill>
                  <a:srgbClr val="000000"/>
                </a:solidFill>
                <a:round/>
                <a:headEnd/>
                <a:tailEnd/>
              </a:ln>
              <a:solidFill>
                <a:srgbClr val="FFFFFF"/>
              </a:solidFill>
              <a:effectLst/>
              <a:latin typeface="Times New Roman"/>
              <a:cs typeface="Times New Roman"/>
            </a:endParaRPr>
          </a:p>
        </p:txBody>
      </p:sp>
      <p:cxnSp>
        <p:nvCxnSpPr>
          <p:cNvPr id="27" name="Прямая со стрелкой 26"/>
          <p:cNvCxnSpPr/>
          <p:nvPr/>
        </p:nvCxnSpPr>
        <p:spPr>
          <a:xfrm>
            <a:off x="9648190" y="11615420"/>
            <a:ext cx="200025" cy="0"/>
          </a:xfrm>
          <a:prstGeom prst="straightConnector1">
            <a:avLst/>
          </a:prstGeom>
          <a:noFill/>
          <a:ln w="12700" cap="flat" cmpd="sng" algn="ctr">
            <a:solidFill>
              <a:sysClr val="windowText" lastClr="000000"/>
            </a:solidFill>
            <a:prstDash val="solid"/>
            <a:tailEnd type="arrow"/>
          </a:ln>
          <a:effectLst/>
        </p:spPr>
      </p:cxnSp>
      <p:cxnSp>
        <p:nvCxnSpPr>
          <p:cNvPr id="28" name="Прямая соединительная линия 27"/>
          <p:cNvCxnSpPr/>
          <p:nvPr/>
        </p:nvCxnSpPr>
        <p:spPr>
          <a:xfrm>
            <a:off x="9648825" y="11643360"/>
            <a:ext cx="180975" cy="0"/>
          </a:xfrm>
          <a:prstGeom prst="line">
            <a:avLst/>
          </a:prstGeom>
          <a:noFill/>
          <a:ln w="9525" cap="flat" cmpd="sng" algn="ctr">
            <a:solidFill>
              <a:sysClr val="windowText" lastClr="000000"/>
            </a:solidFill>
            <a:prstDash val="solid"/>
          </a:ln>
          <a:effectLst/>
        </p:spPr>
      </p:cxnSp>
      <p:pic>
        <p:nvPicPr>
          <p:cNvPr id="1027" name="Picture 3"/>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bwMode="auto">
          <a:xfrm>
            <a:off x="429936" y="1124744"/>
            <a:ext cx="2799344" cy="381642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 name="Рисунок 33" descr="C:\Users\User\AppData\Local\Microsoft\Windows\Temporary Internet Files\Content.Word\IMG_20190221_120119.jpg"/>
          <p:cNvPicPr/>
          <p:nvPr/>
        </p:nvPicPr>
        <p:blipFill rotWithShape="1">
          <a:blip r:embed="rId5" cstate="print">
            <a:extLst>
              <a:ext uri="{BEBA8EAE-BF5A-486C-A8C5-ECC9F3942E4B}">
                <a14:imgProps xmlns="" xmlns:a14="http://schemas.microsoft.com/office/drawing/2010/main">
                  <a14:imgLayer r:embed="rId6">
                    <a14:imgEffect>
                      <a14:brightnessContrast bright="20000" contrast="-20000"/>
                    </a14:imgEffect>
                  </a14:imgLayer>
                </a14:imgProps>
              </a:ext>
              <a:ext uri="{28A0092B-C50C-407E-A947-70E740481C1C}">
                <a14:useLocalDpi xmlns="" xmlns:a14="http://schemas.microsoft.com/office/drawing/2010/main" val="0"/>
              </a:ext>
            </a:extLst>
          </a:blip>
          <a:srcRect l="6007" t="3974" r="5551" b="3183"/>
          <a:stretch/>
        </p:blipFill>
        <p:spPr bwMode="auto">
          <a:xfrm>
            <a:off x="3359403" y="1124744"/>
            <a:ext cx="2715813" cy="3816424"/>
          </a:xfrm>
          <a:prstGeom prst="rect">
            <a:avLst/>
          </a:prstGeom>
          <a:noFill/>
          <a:ln w="3175">
            <a:solidFill>
              <a:schemeClr val="tx1"/>
            </a:solidFill>
          </a:ln>
          <a:extLst>
            <a:ext uri="{53640926-AAD7-44D8-BBD7-CCE9431645EC}">
              <a14:shadowObscured xmlns="" xmlns:a14="http://schemas.microsoft.com/office/drawing/2010/main"/>
            </a:ext>
          </a:extLst>
        </p:spPr>
      </p:pic>
      <p:pic>
        <p:nvPicPr>
          <p:cNvPr id="37" name="Рисунок 36" descr="C:\Users\User\AppData\Local\Microsoft\Windows\Temporary Internet Files\Content.Word\IMG_20190221_120103.jpg"/>
          <p:cNvPicPr/>
          <p:nvPr/>
        </p:nvPicPr>
        <p:blipFill rotWithShape="1">
          <a:blip r:embed="rId7" cstate="print">
            <a:extLst>
              <a:ext uri="{BEBA8EAE-BF5A-486C-A8C5-ECC9F3942E4B}">
                <a14:imgProps xmlns="" xmlns:a14="http://schemas.microsoft.com/office/drawing/2010/main">
                  <a14:imgLayer r:embed="rId8">
                    <a14:imgEffect>
                      <a14:brightnessContrast bright="20000" contrast="-20000"/>
                    </a14:imgEffect>
                  </a14:imgLayer>
                </a14:imgProps>
              </a:ext>
              <a:ext uri="{28A0092B-C50C-407E-A947-70E740481C1C}">
                <a14:useLocalDpi xmlns="" xmlns:a14="http://schemas.microsoft.com/office/drawing/2010/main" val="0"/>
              </a:ext>
            </a:extLst>
          </a:blip>
          <a:srcRect l="8453" t="4930" r="7958" b="5282"/>
          <a:stretch/>
        </p:blipFill>
        <p:spPr bwMode="auto">
          <a:xfrm>
            <a:off x="6327350" y="1124744"/>
            <a:ext cx="2551672" cy="3868688"/>
          </a:xfrm>
          <a:prstGeom prst="rect">
            <a:avLst/>
          </a:prstGeom>
          <a:noFill/>
          <a:ln w="3175">
            <a:solidFill>
              <a:schemeClr val="tx1"/>
            </a:solidFill>
          </a:ln>
          <a:extLst>
            <a:ext uri="{53640926-AAD7-44D8-BBD7-CCE9431645EC}">
              <a14:shadowObscured xmlns="" xmlns:a14="http://schemas.microsoft.com/office/drawing/2010/main"/>
            </a:ext>
          </a:extLst>
        </p:spPr>
      </p:pic>
      <p:pic>
        <p:nvPicPr>
          <p:cNvPr id="38" name="Рисунок 37" descr="C:\Users\User\AppData\Local\Microsoft\Windows\Temporary Internet Files\Content.Word\IMG_20190221_120059.jpg"/>
          <p:cNvPicPr/>
          <p:nvPr/>
        </p:nvPicPr>
        <p:blipFill rotWithShape="1">
          <a:blip r:embed="rId9" cstate="print">
            <a:extLst>
              <a:ext uri="{BEBA8EAE-BF5A-486C-A8C5-ECC9F3942E4B}">
                <a14:imgProps xmlns="" xmlns:a14="http://schemas.microsoft.com/office/drawing/2010/main">
                  <a14:imgLayer r:embed="rId10">
                    <a14:imgEffect>
                      <a14:brightnessContrast bright="20000" contrast="-20000"/>
                    </a14:imgEffect>
                  </a14:imgLayer>
                </a14:imgProps>
              </a:ext>
              <a:ext uri="{28A0092B-C50C-407E-A947-70E740481C1C}">
                <a14:useLocalDpi xmlns="" xmlns:a14="http://schemas.microsoft.com/office/drawing/2010/main" val="0"/>
              </a:ext>
            </a:extLst>
          </a:blip>
          <a:srcRect l="14307" t="12122" r="5372" b="2784"/>
          <a:stretch/>
        </p:blipFill>
        <p:spPr bwMode="auto">
          <a:xfrm>
            <a:off x="1723386" y="3059088"/>
            <a:ext cx="2632590" cy="3685309"/>
          </a:xfrm>
          <a:prstGeom prst="rect">
            <a:avLst/>
          </a:prstGeom>
          <a:noFill/>
          <a:ln w="3175">
            <a:solidFill>
              <a:schemeClr val="tx1"/>
            </a:solidFill>
          </a:ln>
        </p:spPr>
      </p:pic>
      <p:pic>
        <p:nvPicPr>
          <p:cNvPr id="39" name="Рисунок 38" descr="C:\Users\User\AppData\Local\Microsoft\Windows\Temporary Internet Files\Content.Word\IMG_20190221_120055.jpg"/>
          <p:cNvPicPr/>
          <p:nvPr/>
        </p:nvPicPr>
        <p:blipFill rotWithShape="1">
          <a:blip r:embed="rId11" cstate="print">
            <a:extLst>
              <a:ext uri="{BEBA8EAE-BF5A-486C-A8C5-ECC9F3942E4B}">
                <a14:imgProps xmlns="" xmlns:a14="http://schemas.microsoft.com/office/drawing/2010/main">
                  <a14:imgLayer r:embed="rId12">
                    <a14:imgEffect>
                      <a14:brightnessContrast bright="20000" contrast="20000"/>
                    </a14:imgEffect>
                  </a14:imgLayer>
                </a14:imgProps>
              </a:ext>
              <a:ext uri="{28A0092B-C50C-407E-A947-70E740481C1C}">
                <a14:useLocalDpi xmlns="" xmlns:a14="http://schemas.microsoft.com/office/drawing/2010/main" val="0"/>
              </a:ext>
            </a:extLst>
          </a:blip>
          <a:srcRect l="6400" t="5999" r="4400"/>
          <a:stretch/>
        </p:blipFill>
        <p:spPr bwMode="auto">
          <a:xfrm>
            <a:off x="4730996" y="3059087"/>
            <a:ext cx="2577308" cy="3685309"/>
          </a:xfrm>
          <a:prstGeom prst="rect">
            <a:avLst/>
          </a:prstGeom>
          <a:noFill/>
          <a:ln w="3175">
            <a:solidFill>
              <a:schemeClr val="tx1"/>
            </a:solid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917734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Прямоугольник 11"/>
          <p:cNvSpPr/>
          <p:nvPr/>
        </p:nvSpPr>
        <p:spPr>
          <a:xfrm>
            <a:off x="323528" y="404664"/>
            <a:ext cx="7704856" cy="830997"/>
          </a:xfrm>
          <a:prstGeom prst="rect">
            <a:avLst/>
          </a:prstGeom>
        </p:spPr>
        <p:txBody>
          <a:bodyPr wrap="square">
            <a:spAutoFit/>
          </a:bodyPr>
          <a:lstStyle/>
          <a:p>
            <a:r>
              <a:rPr lang="ru-RU" sz="2400" b="1" dirty="0" err="1" smtClean="0">
                <a:latin typeface="Times New Roman" pitchFamily="18" charset="0"/>
                <a:cs typeface="Times New Roman" pitchFamily="18" charset="0"/>
              </a:rPr>
              <a:t>Мектепке</a:t>
            </a:r>
            <a:r>
              <a:rPr lang="ru-RU" sz="2400" b="1" dirty="0" smtClean="0">
                <a:latin typeface="Times New Roman" pitchFamily="18" charset="0"/>
                <a:cs typeface="Times New Roman" pitchFamily="18" charset="0"/>
              </a:rPr>
              <a:t> бар</a:t>
            </a:r>
            <a:r>
              <a:rPr lang="kk-KZ" sz="2400" b="1" dirty="0" smtClean="0">
                <a:latin typeface="Times New Roman" pitchFamily="18" charset="0"/>
                <a:cs typeface="Times New Roman" pitchFamily="18" charset="0"/>
              </a:rPr>
              <a:t>ғанға дейін балалар белгілі бір білім мен ептілікті игеруі керек</a:t>
            </a:r>
            <a:r>
              <a:rPr lang="ru-RU" sz="2400" b="1" dirty="0" smtClean="0">
                <a:latin typeface="Times New Roman" pitchFamily="18" charset="0"/>
                <a:cs typeface="Times New Roman" pitchFamily="18" charset="0"/>
              </a:rPr>
              <a:t>: </a:t>
            </a:r>
          </a:p>
        </p:txBody>
      </p:sp>
      <p:sp>
        <p:nvSpPr>
          <p:cNvPr id="13" name="Прямоугольник 12"/>
          <p:cNvSpPr/>
          <p:nvPr/>
        </p:nvSpPr>
        <p:spPr>
          <a:xfrm>
            <a:off x="683568" y="1556792"/>
            <a:ext cx="7344816" cy="461665"/>
          </a:xfrm>
          <a:prstGeom prst="rect">
            <a:avLst/>
          </a:prstGeom>
        </p:spPr>
        <p:txBody>
          <a:bodyPr wrap="square">
            <a:spAutoFit/>
          </a:bodyPr>
          <a:lstStyle/>
          <a:p>
            <a:pPr marL="342900" indent="-342900">
              <a:buFont typeface="Wingdings" pitchFamily="2" charset="2"/>
              <a:buChar char="ü"/>
            </a:pPr>
            <a:r>
              <a:rPr lang="ru-RU" sz="2400"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жақсы ауызша</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сөйлеу тілін</a:t>
            </a:r>
            <a:r>
              <a:rPr lang="ru-RU" sz="2400" b="1" dirty="0" smtClean="0">
                <a:latin typeface="Times New Roman" pitchFamily="18" charset="0"/>
                <a:cs typeface="Times New Roman" pitchFamily="18" charset="0"/>
              </a:rPr>
              <a:t>; </a:t>
            </a:r>
          </a:p>
        </p:txBody>
      </p:sp>
      <p:sp>
        <p:nvSpPr>
          <p:cNvPr id="14" name="Прямоугольник 13"/>
          <p:cNvSpPr/>
          <p:nvPr/>
        </p:nvSpPr>
        <p:spPr>
          <a:xfrm>
            <a:off x="715972" y="2132856"/>
            <a:ext cx="6880364" cy="738664"/>
          </a:xfrm>
          <a:prstGeom prst="rect">
            <a:avLst/>
          </a:prstGeom>
        </p:spPr>
        <p:txBody>
          <a:bodyPr wrap="square">
            <a:spAutoFit/>
          </a:bodyPr>
          <a:lstStyle/>
          <a:p>
            <a:pPr marL="342900" indent="-342900">
              <a:buFont typeface="Wingdings" pitchFamily="2" charset="2"/>
              <a:buChar char="ü"/>
            </a:pPr>
            <a:r>
              <a:rPr lang="ru-RU" sz="2400" b="1" dirty="0" err="1" smtClean="0">
                <a:latin typeface="Times New Roman" pitchFamily="18" charset="0"/>
                <a:cs typeface="Times New Roman" pitchFamily="18" charset="0"/>
              </a:rPr>
              <a:t>фонематикалық есту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қабілеті дамыған;</a:t>
            </a:r>
            <a:endParaRPr lang="ru-RU" sz="2400" b="1"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15" name="Прямоугольник 14"/>
          <p:cNvSpPr/>
          <p:nvPr/>
        </p:nvSpPr>
        <p:spPr>
          <a:xfrm>
            <a:off x="692958" y="2683223"/>
            <a:ext cx="7983498" cy="461665"/>
          </a:xfrm>
          <a:prstGeom prst="rect">
            <a:avLst/>
          </a:prstGeom>
        </p:spPr>
        <p:txBody>
          <a:bodyPr wrap="square">
            <a:spAutoFit/>
          </a:bodyPr>
          <a:lstStyle/>
          <a:p>
            <a:pPr marL="342900" indent="-342900">
              <a:buFont typeface="Wingdings" pitchFamily="2" charset="2"/>
              <a:buChar char="ü"/>
            </a:pPr>
            <a:r>
              <a:rPr lang="ru-RU" sz="2400" b="1" dirty="0" err="1" smtClean="0">
                <a:latin typeface="Times New Roman" pitchFamily="18" charset="0"/>
                <a:cs typeface="Times New Roman" pitchFamily="18" charset="0"/>
              </a:rPr>
              <a:t>әртүрлі көлемде сөйлемдер құрастыра алу</a:t>
            </a:r>
            <a:r>
              <a:rPr lang="ru-RU" sz="2400" b="1" dirty="0" smtClean="0">
                <a:latin typeface="Times New Roman" pitchFamily="18" charset="0"/>
                <a:cs typeface="Times New Roman" pitchFamily="18" charset="0"/>
              </a:rPr>
              <a:t>; </a:t>
            </a:r>
            <a:endParaRPr lang="ru-RU" sz="2400" b="1" dirty="0"/>
          </a:p>
        </p:txBody>
      </p:sp>
      <p:sp>
        <p:nvSpPr>
          <p:cNvPr id="16" name="Прямоугольник 15"/>
          <p:cNvSpPr/>
          <p:nvPr/>
        </p:nvSpPr>
        <p:spPr>
          <a:xfrm>
            <a:off x="776085" y="3366377"/>
            <a:ext cx="4572000" cy="461665"/>
          </a:xfrm>
          <a:prstGeom prst="rect">
            <a:avLst/>
          </a:prstGeom>
        </p:spPr>
        <p:txBody>
          <a:bodyPr>
            <a:spAutoFit/>
          </a:bodyPr>
          <a:lstStyle/>
          <a:p>
            <a:pPr marL="342900" indent="-342900">
              <a:buFont typeface="Wingdings" pitchFamily="2" charset="2"/>
              <a:buChar char="ü"/>
            </a:pPr>
            <a:r>
              <a:rPr lang="ru-RU" sz="2400" b="1" dirty="0" err="1" smtClean="0">
                <a:latin typeface="Times New Roman" pitchFamily="18" charset="0"/>
                <a:cs typeface="Times New Roman" pitchFamily="18" charset="0"/>
              </a:rPr>
              <a:t>сөздерді буындарға бөлу;</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17" name="Прямоугольник 16"/>
          <p:cNvSpPr/>
          <p:nvPr/>
        </p:nvSpPr>
        <p:spPr>
          <a:xfrm>
            <a:off x="802841" y="4002376"/>
            <a:ext cx="7560840" cy="461665"/>
          </a:xfrm>
          <a:prstGeom prst="rect">
            <a:avLst/>
          </a:prstGeom>
        </p:spPr>
        <p:txBody>
          <a:bodyPr wrap="square">
            <a:spAutoFit/>
          </a:bodyPr>
          <a:lstStyle/>
          <a:p>
            <a:pPr marL="342900" indent="-342900">
              <a:buFont typeface="Wingdings" pitchFamily="2" charset="2"/>
              <a:buChar char="ü"/>
            </a:pPr>
            <a:r>
              <a:rPr lang="ru-RU" sz="2400" b="1" dirty="0" err="1" smtClean="0">
                <a:latin typeface="Times New Roman" pitchFamily="18" charset="0"/>
                <a:cs typeface="Times New Roman" pitchFamily="18" charset="0"/>
              </a:rPr>
              <a:t>сөздерге дыбыстық талдау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жасау</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18" name="Прямоугольник 17"/>
          <p:cNvSpPr/>
          <p:nvPr/>
        </p:nvSpPr>
        <p:spPr>
          <a:xfrm>
            <a:off x="926348" y="4629328"/>
            <a:ext cx="4889737" cy="461665"/>
          </a:xfrm>
          <a:prstGeom prst="rect">
            <a:avLst/>
          </a:prstGeom>
        </p:spPr>
        <p:txBody>
          <a:bodyPr wrap="none">
            <a:spAutoFit/>
          </a:bodyPr>
          <a:lstStyle/>
          <a:p>
            <a:pPr marL="342900" indent="-342900">
              <a:buFont typeface="Wingdings" pitchFamily="2" charset="2"/>
              <a:buChar char="ü"/>
            </a:pPr>
            <a:r>
              <a:rPr lang="ru-RU" sz="2400" b="1" dirty="0" err="1" smtClean="0">
                <a:latin typeface="Times New Roman" pitchFamily="18" charset="0"/>
                <a:cs typeface="Times New Roman" pitchFamily="18" charset="0"/>
              </a:rPr>
              <a:t>қарындашты дұрыс ұстай білу</a:t>
            </a:r>
            <a:r>
              <a:rPr lang="ru-RU" sz="2400" b="1" dirty="0" smtClean="0">
                <a:latin typeface="Times New Roman" pitchFamily="18" charset="0"/>
                <a:cs typeface="Times New Roman" pitchFamily="18" charset="0"/>
              </a:rPr>
              <a:t>.</a:t>
            </a:r>
            <a:endParaRPr lang="ru-RU" sz="2400" b="1" dirty="0"/>
          </a:p>
        </p:txBody>
      </p:sp>
    </p:spTree>
    <p:extLst>
      <p:ext uri="{BB962C8B-B14F-4D97-AF65-F5344CB8AC3E}">
        <p14:creationId xmlns="" xmlns:p14="http://schemas.microsoft.com/office/powerpoint/2010/main" val="3192776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27384"/>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332656"/>
            <a:ext cx="8229600" cy="1008112"/>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dirty="0"/>
              <a:t/>
            </a:r>
            <a:br>
              <a:rPr lang="ru-RU" dirty="0"/>
            </a:br>
            <a:endParaRPr lang="ru-RU" dirty="0"/>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83595" y="404664"/>
            <a:ext cx="6984776" cy="5242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32840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27384"/>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332656"/>
            <a:ext cx="8229600" cy="1008112"/>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dirty="0"/>
              <a:t/>
            </a:r>
            <a:br>
              <a:rPr lang="ru-RU" dirty="0"/>
            </a:br>
            <a:endParaRPr lang="ru-RU" dirty="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1" y="404664"/>
            <a:ext cx="7867264" cy="5904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73326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pPr marL="457200" lvl="0" indent="-457200" algn="l">
              <a:buFont typeface="Wingdings" pitchFamily="2" charset="2"/>
              <a:buChar char="ü"/>
            </a:pPr>
            <a:r>
              <a:rPr lang="ru-RU" sz="2700" b="1" dirty="0" err="1" smtClean="0">
                <a:latin typeface="Times New Roman" pitchFamily="18" charset="0"/>
                <a:cs typeface="Times New Roman" pitchFamily="18" charset="0"/>
              </a:rPr>
              <a:t>Әріптің графикалық бейнесін</a:t>
            </a:r>
            <a:r>
              <a:rPr lang="ru-RU" sz="2700" b="1" dirty="0" smtClean="0">
                <a:latin typeface="Times New Roman" pitchFamily="18" charset="0"/>
                <a:cs typeface="Times New Roman" pitchFamily="18" charset="0"/>
              </a:rPr>
              <a:t> </a:t>
            </a:r>
            <a:r>
              <a:rPr lang="ru-RU" sz="2700" b="1" dirty="0" err="1" smtClean="0">
                <a:latin typeface="Times New Roman" pitchFamily="18" charset="0"/>
                <a:cs typeface="Times New Roman" pitchFamily="18" charset="0"/>
              </a:rPr>
              <a:t>бекіту</a:t>
            </a:r>
            <a:r>
              <a:rPr lang="ru-RU" sz="2700" b="1" dirty="0" smtClean="0">
                <a:latin typeface="Times New Roman" pitchFamily="18" charset="0"/>
                <a:cs typeface="Times New Roman" pitchFamily="18" charset="0"/>
              </a:rPr>
              <a:t>. </a:t>
            </a:r>
            <a:endParaRPr lang="ru-RU" dirty="0"/>
          </a:p>
        </p:txBody>
      </p:sp>
      <p:pic>
        <p:nvPicPr>
          <p:cNvPr id="2050" name="Picture 2"/>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t="19035" r="30754"/>
          <a:stretch/>
        </p:blipFill>
        <p:spPr bwMode="auto">
          <a:xfrm>
            <a:off x="755576" y="1196752"/>
            <a:ext cx="6684271" cy="1611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1639" r="69419" b="74832"/>
          <a:stretch/>
        </p:blipFill>
        <p:spPr bwMode="auto">
          <a:xfrm>
            <a:off x="1259632" y="3269672"/>
            <a:ext cx="2578077" cy="443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Рисунок 5" descr="C:\Users\User\Pictures\p0008.png"/>
          <p:cNvPicPr/>
          <p:nvPr/>
        </p:nvPicPr>
        <p:blipFill rotWithShape="1">
          <a:blip r:embed="rId5" cstate="print">
            <a:extLst>
              <a:ext uri="{BEBA8EAE-BF5A-486C-A8C5-ECC9F3942E4B}">
                <a14:imgProps xmlns="" xmlns:a14="http://schemas.microsoft.com/office/drawing/2010/main">
                  <a14:imgLayer r:embed="rId6">
                    <a14:imgEffect>
                      <a14:brightnessContrast bright="20000" contrast="-40000"/>
                    </a14:imgEffect>
                  </a14:imgLayer>
                </a14:imgProps>
              </a:ext>
              <a:ext uri="{28A0092B-C50C-407E-A947-70E740481C1C}">
                <a14:useLocalDpi xmlns="" xmlns:a14="http://schemas.microsoft.com/office/drawing/2010/main" val="0"/>
              </a:ext>
            </a:extLst>
          </a:blip>
          <a:srcRect l="3848" t="39401" r="89098" b="55715"/>
          <a:stretch/>
        </p:blipFill>
        <p:spPr bwMode="auto">
          <a:xfrm>
            <a:off x="582030" y="3269672"/>
            <a:ext cx="635124" cy="591376"/>
          </a:xfrm>
          <a:prstGeom prst="rect">
            <a:avLst/>
          </a:prstGeom>
          <a:noFill/>
          <a:ln>
            <a:noFill/>
          </a:ln>
          <a:extLst>
            <a:ext uri="{53640926-AAD7-44D8-BBD7-CCE9431645EC}">
              <a14:shadowObscured xmlns="" xmlns:a14="http://schemas.microsoft.com/office/drawing/2010/main"/>
            </a:ext>
          </a:extLst>
        </p:spPr>
      </p:pic>
      <p:pic>
        <p:nvPicPr>
          <p:cNvPr id="7"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5291" t="29685" r="15436"/>
          <a:stretch/>
        </p:blipFill>
        <p:spPr bwMode="auto">
          <a:xfrm>
            <a:off x="1205500" y="3713018"/>
            <a:ext cx="6579896" cy="2596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79749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721803" y="260648"/>
            <a:ext cx="7772400" cy="936103"/>
          </a:xfrm>
        </p:spPr>
        <p:txBody>
          <a:bodyPr>
            <a:normAutofit/>
          </a:bodyPr>
          <a:lstStyle/>
          <a:p>
            <a:pPr marL="342900" indent="-342900" algn="l">
              <a:buFont typeface="Wingdings" pitchFamily="2" charset="2"/>
              <a:buChar char="ü"/>
            </a:pPr>
            <a:r>
              <a:rPr lang="ru-RU" sz="2400" b="1" dirty="0" err="1" smtClean="0">
                <a:latin typeface="Times New Roman" pitchFamily="18" charset="0"/>
                <a:cs typeface="Times New Roman" pitchFamily="18" charset="0"/>
              </a:rPr>
              <a:t>Дисграфияның алдын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алу</a:t>
            </a:r>
            <a:r>
              <a:rPr lang="ru-RU" sz="2400" b="1" dirty="0" smtClean="0">
                <a:latin typeface="Times New Roman" pitchFamily="18" charset="0"/>
                <a:cs typeface="Times New Roman" pitchFamily="18" charset="0"/>
              </a:rPr>
              <a:t>.</a:t>
            </a:r>
            <a:endParaRPr lang="ru-RU" sz="2400" b="1" dirty="0">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225" r="6975"/>
          <a:stretch/>
        </p:blipFill>
        <p:spPr bwMode="auto">
          <a:xfrm>
            <a:off x="971600" y="2914924"/>
            <a:ext cx="7848872" cy="2818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2139"/>
          <a:stretch/>
        </p:blipFill>
        <p:spPr bwMode="auto">
          <a:xfrm>
            <a:off x="467544" y="1041051"/>
            <a:ext cx="7920880" cy="1584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Рисунок 5" descr="C:\Users\User\Pictures\p0008.png"/>
          <p:cNvPicPr/>
          <p:nvPr/>
        </p:nvPicPr>
        <p:blipFill rotWithShape="1">
          <a:blip r:embed="rId5" cstate="print">
            <a:extLst>
              <a:ext uri="{BEBA8EAE-BF5A-486C-A8C5-ECC9F3942E4B}">
                <a14:imgProps xmlns="" xmlns:a14="http://schemas.microsoft.com/office/drawing/2010/main">
                  <a14:imgLayer r:embed="rId6">
                    <a14:imgEffect>
                      <a14:brightnessContrast bright="20000" contrast="-40000"/>
                    </a14:imgEffect>
                  </a14:imgLayer>
                </a14:imgProps>
              </a:ext>
              <a:ext uri="{28A0092B-C50C-407E-A947-70E740481C1C}">
                <a14:useLocalDpi xmlns="" xmlns:a14="http://schemas.microsoft.com/office/drawing/2010/main" val="0"/>
              </a:ext>
            </a:extLst>
          </a:blip>
          <a:srcRect l="3848" t="39401" r="89098" b="55715"/>
          <a:stretch/>
        </p:blipFill>
        <p:spPr bwMode="auto">
          <a:xfrm>
            <a:off x="357309" y="2924942"/>
            <a:ext cx="504056" cy="504057"/>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741635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pPr marL="342900" lvl="0" indent="-342900" algn="l">
              <a:buFont typeface="Wingdings" pitchFamily="2" charset="2"/>
              <a:buChar char="ü"/>
            </a:pPr>
            <a:r>
              <a:rPr lang="ru-RU" sz="2400" b="1" dirty="0" err="1" smtClean="0">
                <a:latin typeface="Times New Roman" pitchFamily="18" charset="0"/>
                <a:cs typeface="Times New Roman" pitchFamily="18" charset="0"/>
              </a:rPr>
              <a:t>Буындар</a:t>
            </a:r>
            <a:r>
              <a:rPr lang="ru-RU" sz="2400" b="1" dirty="0" smtClean="0">
                <a:latin typeface="Times New Roman" pitchFamily="18" charset="0"/>
                <a:cs typeface="Times New Roman" pitchFamily="18" charset="0"/>
              </a:rPr>
              <a:t> мен </a:t>
            </a:r>
            <a:r>
              <a:rPr lang="ru-RU" sz="2400" b="1" dirty="0" err="1" smtClean="0">
                <a:latin typeface="Times New Roman" pitchFamily="18" charset="0"/>
                <a:cs typeface="Times New Roman" pitchFamily="18" charset="0"/>
              </a:rPr>
              <a:t>қысқа сөздерді оқу</a:t>
            </a:r>
            <a:r>
              <a:rPr lang="ru-RU" sz="2400" b="1" dirty="0" smtClean="0">
                <a:latin typeface="Times New Roman" pitchFamily="18" charset="0"/>
                <a:cs typeface="Times New Roman" pitchFamily="18" charset="0"/>
              </a:rPr>
              <a:t>.</a:t>
            </a: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endParaRPr lang="ru-RU" sz="2400" b="1" dirty="0">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101"/>
          <a:stretch/>
        </p:blipFill>
        <p:spPr bwMode="auto">
          <a:xfrm>
            <a:off x="877234" y="980728"/>
            <a:ext cx="6264696" cy="2745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1073" t="8017" r="23128"/>
          <a:stretch/>
        </p:blipFill>
        <p:spPr bwMode="auto">
          <a:xfrm>
            <a:off x="877234" y="3726621"/>
            <a:ext cx="4779820" cy="2147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45963" t="1957" r="19659" b="90673"/>
          <a:stretch/>
        </p:blipFill>
        <p:spPr bwMode="auto">
          <a:xfrm>
            <a:off x="1835696" y="5874619"/>
            <a:ext cx="3657600" cy="6026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628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9952" r="1383"/>
          <a:stretch/>
        </p:blipFill>
        <p:spPr bwMode="auto">
          <a:xfrm>
            <a:off x="683568" y="1340768"/>
            <a:ext cx="7712288" cy="4896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Заголовок 1"/>
          <p:cNvSpPr>
            <a:spLocks noGrp="1"/>
          </p:cNvSpPr>
          <p:nvPr>
            <p:ph type="title"/>
          </p:nvPr>
        </p:nvSpPr>
        <p:spPr/>
        <p:txBody>
          <a:bodyPr>
            <a:normAutofit/>
          </a:bodyPr>
          <a:lstStyle/>
          <a:p>
            <a:pPr marL="342900" lvl="0" indent="-342900" algn="l">
              <a:buFont typeface="Wingdings" pitchFamily="2" charset="2"/>
              <a:buChar char="ü"/>
            </a:pPr>
            <a:r>
              <a:rPr lang="ru-RU" sz="2400" b="1" dirty="0">
                <a:latin typeface="Times New Roman" pitchFamily="18" charset="0"/>
                <a:cs typeface="Times New Roman" pitchFamily="18" charset="0"/>
              </a:rPr>
              <a:t>Чтение слогов и коротких слов.</a:t>
            </a:r>
            <a:br>
              <a:rPr lang="ru-RU" sz="2400" b="1" dirty="0">
                <a:latin typeface="Times New Roman" pitchFamily="18" charset="0"/>
                <a:cs typeface="Times New Roman" pitchFamily="18" charset="0"/>
              </a:rPr>
            </a:br>
            <a:endParaRPr lang="ru-RU" sz="24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1065380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pPr marL="342900" lvl="0" indent="-342900">
              <a:buFont typeface="Wingdings" pitchFamily="2" charset="2"/>
              <a:buChar char="ü"/>
            </a:pPr>
            <a:r>
              <a:rPr lang="ru-RU" sz="2400" b="1" dirty="0" err="1" smtClean="0">
                <a:latin typeface="Times New Roman" pitchFamily="18" charset="0"/>
                <a:cs typeface="Times New Roman" pitchFamily="18" charset="0"/>
              </a:rPr>
              <a:t>Қолды жазуға дайындауға арналған торкөздегі графикалық жаттығулар.</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4" name="Прямоугольник 3"/>
          <p:cNvSpPr/>
          <p:nvPr/>
        </p:nvSpPr>
        <p:spPr>
          <a:xfrm>
            <a:off x="395536" y="1484784"/>
            <a:ext cx="8064896" cy="707886"/>
          </a:xfrm>
          <a:prstGeom prst="rect">
            <a:avLst/>
          </a:prstGeom>
        </p:spPr>
        <p:txBody>
          <a:bodyPr wrap="square">
            <a:spAutoFit/>
          </a:bodyPr>
          <a:lstStyle/>
          <a:p>
            <a:r>
              <a:rPr lang="ru-RU" sz="2000" dirty="0" err="1" smtClean="0">
                <a:latin typeface="Times New Roman" pitchFamily="18" charset="0"/>
                <a:cs typeface="Times New Roman" pitchFamily="18" charset="0"/>
              </a:rPr>
              <a:t>Балаларды</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торкөзбен және онда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бағдарлай білуге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таныстыру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(бұрыш, ортасы</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жоғарғы, төменгі, сол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оң жақтары</a:t>
            </a:r>
            <a:r>
              <a:rPr lang="ru-RU" sz="2000" dirty="0" smtClean="0">
                <a:latin typeface="Times New Roman" pitchFamily="18" charset="0"/>
                <a:cs typeface="Times New Roman" pitchFamily="18" charset="0"/>
              </a:rPr>
              <a:t>).</a:t>
            </a:r>
            <a:r>
              <a:rPr lang="kk-KZ" dirty="0"/>
              <a:t> </a:t>
            </a:r>
            <a:endParaRPr lang="ru-RU" dirty="0"/>
          </a:p>
        </p:txBody>
      </p:sp>
      <p:pic>
        <p:nvPicPr>
          <p:cNvPr id="614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682" b="10633"/>
          <a:stretch/>
        </p:blipFill>
        <p:spPr bwMode="auto">
          <a:xfrm>
            <a:off x="1499393" y="3012829"/>
            <a:ext cx="6145213" cy="1715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50432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2806"/>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67544" y="13645"/>
            <a:ext cx="8229600" cy="1143000"/>
          </a:xfrm>
        </p:spPr>
        <p:txBody>
          <a:bodyPr>
            <a:normAutofit/>
          </a:bodyPr>
          <a:lstStyle/>
          <a:p>
            <a:r>
              <a:rPr lang="ru-RU" sz="2400" b="1" dirty="0" err="1" smtClean="0">
                <a:latin typeface="Times New Roman" pitchFamily="18" charset="0"/>
                <a:cs typeface="Times New Roman" pitchFamily="18" charset="0"/>
              </a:rPr>
              <a:t>Торкөзбен жұмыс:</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pic>
        <p:nvPicPr>
          <p:cNvPr id="18446" name="Picture 1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0241"/>
          <a:stretch/>
        </p:blipFill>
        <p:spPr bwMode="auto">
          <a:xfrm>
            <a:off x="611560" y="836712"/>
            <a:ext cx="6516687" cy="1364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47" name="Picture 1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4270"/>
          <a:stretch/>
        </p:blipFill>
        <p:spPr bwMode="auto">
          <a:xfrm>
            <a:off x="441696" y="2492896"/>
            <a:ext cx="6856413" cy="13020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48" name="Picture 1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9125" y="3645024"/>
            <a:ext cx="6403975" cy="295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Рисунок 23" descr="C:\Users\User\Pictures\p0008.png"/>
          <p:cNvPicPr/>
          <p:nvPr/>
        </p:nvPicPr>
        <p:blipFill rotWithShape="1">
          <a:blip r:embed="rId6" cstate="print">
            <a:extLst>
              <a:ext uri="{BEBA8EAE-BF5A-486C-A8C5-ECC9F3942E4B}">
                <a14:imgProps xmlns="" xmlns:a14="http://schemas.microsoft.com/office/drawing/2010/main">
                  <a14:imgLayer r:embed="rId7">
                    <a14:imgEffect>
                      <a14:brightnessContrast bright="20000" contrast="-40000"/>
                    </a14:imgEffect>
                  </a14:imgLayer>
                </a14:imgProps>
              </a:ext>
              <a:ext uri="{28A0092B-C50C-407E-A947-70E740481C1C}">
                <a14:useLocalDpi xmlns="" xmlns:a14="http://schemas.microsoft.com/office/drawing/2010/main" val="0"/>
              </a:ext>
            </a:extLst>
          </a:blip>
          <a:srcRect l="3848" t="39401" r="89098" b="55715"/>
          <a:stretch/>
        </p:blipFill>
        <p:spPr bwMode="auto">
          <a:xfrm>
            <a:off x="611560" y="4005064"/>
            <a:ext cx="422910" cy="4191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793839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pic>
        <p:nvPicPr>
          <p:cNvPr id="17409"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67481"/>
            <a:ext cx="6856413" cy="3595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4903" y="3742928"/>
            <a:ext cx="6856413" cy="2770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Рисунок 6" descr="C:\Users\User\Pictures\p0008.png"/>
          <p:cNvPicPr/>
          <p:nvPr/>
        </p:nvPicPr>
        <p:blipFill rotWithShape="1">
          <a:blip r:embed="rId5" cstate="print">
            <a:extLst>
              <a:ext uri="{BEBA8EAE-BF5A-486C-A8C5-ECC9F3942E4B}">
                <a14:imgProps xmlns="" xmlns:a14="http://schemas.microsoft.com/office/drawing/2010/main">
                  <a14:imgLayer r:embed="rId6">
                    <a14:imgEffect>
                      <a14:brightnessContrast bright="20000" contrast="-40000"/>
                    </a14:imgEffect>
                  </a14:imgLayer>
                </a14:imgProps>
              </a:ext>
              <a:ext uri="{28A0092B-C50C-407E-A947-70E740481C1C}">
                <a14:useLocalDpi xmlns="" xmlns:a14="http://schemas.microsoft.com/office/drawing/2010/main" val="0"/>
              </a:ext>
            </a:extLst>
          </a:blip>
          <a:srcRect l="3848" t="39401" r="89098" b="55715"/>
          <a:stretch/>
        </p:blipFill>
        <p:spPr bwMode="auto">
          <a:xfrm>
            <a:off x="291993" y="3952478"/>
            <a:ext cx="422910" cy="4191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318587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pic>
        <p:nvPicPr>
          <p:cNvPr id="16385"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88640"/>
            <a:ext cx="6856413" cy="186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5576" y="1916832"/>
            <a:ext cx="6856413" cy="3509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4372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611560" y="404664"/>
            <a:ext cx="7772400" cy="1470025"/>
          </a:xfrm>
        </p:spPr>
        <p:txBody>
          <a:bodyPr>
            <a:normAutofit/>
          </a:bodyPr>
          <a:lstStyle/>
          <a:p>
            <a:r>
              <a:rPr lang="kk-KZ" sz="2400" b="1" dirty="0" smtClean="0">
                <a:latin typeface="Times New Roman" pitchFamily="18" charset="0"/>
                <a:cs typeface="Times New Roman" pitchFamily="18" charset="0"/>
              </a:rPr>
              <a:t>Сауат ашу және қолды жазуға дайындау бойынша мемлекеттік және орыс тілдеріндегі оқу әдістемелік кешені. </a:t>
            </a:r>
            <a:endParaRPr lang="ru-RU" sz="2400" b="1" dirty="0">
              <a:latin typeface="Times New Roman" pitchFamily="18" charset="0"/>
              <a:cs typeface="Times New Roman" pitchFamily="18" charset="0"/>
            </a:endParaRPr>
          </a:p>
        </p:txBody>
      </p:sp>
      <p:pic>
        <p:nvPicPr>
          <p:cNvPr id="4" name="Рисунок 3" descr="C:\Users\User\Pictures\2019-02-17\004.jpg"/>
          <p:cNvPicPr/>
          <p:nvPr/>
        </p:nvPicPr>
        <p:blipFill rotWithShape="1">
          <a:blip r:embed="rId3" cstate="print">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rcRect r="4281" b="1988"/>
          <a:stretch/>
        </p:blipFill>
        <p:spPr bwMode="auto">
          <a:xfrm>
            <a:off x="395536" y="1839944"/>
            <a:ext cx="1728192" cy="2426294"/>
          </a:xfrm>
          <a:prstGeom prst="rect">
            <a:avLst/>
          </a:prstGeom>
          <a:noFill/>
          <a:ln w="28575">
            <a:solidFill>
              <a:schemeClr val="tx1"/>
            </a:solidFill>
          </a:ln>
          <a:extLst>
            <a:ext uri="{53640926-AAD7-44D8-BBD7-CCE9431645EC}">
              <a14:shadowObscured xmlns="" xmlns:a14="http://schemas.microsoft.com/office/drawing/2010/main"/>
            </a:ext>
          </a:extLst>
        </p:spPr>
      </p:pic>
      <p:pic>
        <p:nvPicPr>
          <p:cNvPr id="5" name="Рисунок 4" descr="C:\Users\User\Pictures\2019-02-17\005.jpg"/>
          <p:cNvPicPr/>
          <p:nvPr/>
        </p:nvPicPr>
        <p:blipFill rotWithShape="1">
          <a:blip r:embed="rId5" cstate="print">
            <a:extLst>
              <a:ext uri="{BEBA8EAE-BF5A-486C-A8C5-ECC9F3942E4B}">
                <a14:imgProps xmlns="" xmlns:a14="http://schemas.microsoft.com/office/drawing/2010/main">
                  <a14:imgLayer r:embed="rId6">
                    <a14:imgEffect>
                      <a14:brightnessContrast contrast="40000"/>
                    </a14:imgEffect>
                  </a14:imgLayer>
                </a14:imgProps>
              </a:ext>
              <a:ext uri="{28A0092B-C50C-407E-A947-70E740481C1C}">
                <a14:useLocalDpi xmlns="" xmlns:a14="http://schemas.microsoft.com/office/drawing/2010/main" val="0"/>
              </a:ext>
            </a:extLst>
          </a:blip>
          <a:srcRect r="4587" b="1988"/>
          <a:stretch/>
        </p:blipFill>
        <p:spPr bwMode="auto">
          <a:xfrm>
            <a:off x="2355729" y="1839944"/>
            <a:ext cx="1792716" cy="2426294"/>
          </a:xfrm>
          <a:prstGeom prst="rect">
            <a:avLst/>
          </a:prstGeom>
          <a:noFill/>
          <a:ln w="28575">
            <a:solidFill>
              <a:schemeClr val="tx1"/>
            </a:solidFill>
          </a:ln>
          <a:extLst>
            <a:ext uri="{53640926-AAD7-44D8-BBD7-CCE9431645EC}">
              <a14:shadowObscured xmlns="" xmlns:a14="http://schemas.microsoft.com/office/drawing/2010/main"/>
            </a:ext>
          </a:extLst>
        </p:spPr>
      </p:pic>
      <p:pic>
        <p:nvPicPr>
          <p:cNvPr id="6" name="Рисунок 5" descr="C:\Users\User\Pictures\2019-02-17\006.jpg"/>
          <p:cNvPicPr/>
          <p:nvPr/>
        </p:nvPicPr>
        <p:blipFill rotWithShape="1">
          <a:blip r:embed="rId7" cstate="print">
            <a:extLst>
              <a:ext uri="{BEBA8EAE-BF5A-486C-A8C5-ECC9F3942E4B}">
                <a14:imgProps xmlns="" xmlns:a14="http://schemas.microsoft.com/office/drawing/2010/main">
                  <a14:imgLayer r:embed="rId8">
                    <a14:imgEffect>
                      <a14:brightnessContrast contrast="40000"/>
                    </a14:imgEffect>
                  </a14:imgLayer>
                </a14:imgProps>
              </a:ext>
              <a:ext uri="{28A0092B-C50C-407E-A947-70E740481C1C}">
                <a14:useLocalDpi xmlns="" xmlns:a14="http://schemas.microsoft.com/office/drawing/2010/main" val="0"/>
              </a:ext>
            </a:extLst>
          </a:blip>
          <a:srcRect t="1555" r="5199" b="1100"/>
          <a:stretch/>
        </p:blipFill>
        <p:spPr bwMode="auto">
          <a:xfrm>
            <a:off x="755576" y="4248617"/>
            <a:ext cx="1728192" cy="2376264"/>
          </a:xfrm>
          <a:prstGeom prst="rect">
            <a:avLst/>
          </a:prstGeom>
          <a:noFill/>
          <a:ln w="28575">
            <a:solidFill>
              <a:schemeClr val="tx1"/>
            </a:solidFill>
          </a:ln>
          <a:extLst>
            <a:ext uri="{53640926-AAD7-44D8-BBD7-CCE9431645EC}">
              <a14:shadowObscured xmlns="" xmlns:a14="http://schemas.microsoft.com/office/drawing/2010/main"/>
            </a:ext>
          </a:extLst>
        </p:spPr>
      </p:pic>
      <p:pic>
        <p:nvPicPr>
          <p:cNvPr id="7" name="Рисунок 6" descr="C:\Users\User\Pictures\2019-02-17\007.jpg"/>
          <p:cNvPicPr/>
          <p:nvPr/>
        </p:nvPicPr>
        <p:blipFill rotWithShape="1">
          <a:blip r:embed="rId9" cstate="print">
            <a:extLst>
              <a:ext uri="{BEBA8EAE-BF5A-486C-A8C5-ECC9F3942E4B}">
                <a14:imgProps xmlns="" xmlns:a14="http://schemas.microsoft.com/office/drawing/2010/main">
                  <a14:imgLayer r:embed="rId10">
                    <a14:imgEffect>
                      <a14:brightnessContrast contrast="40000"/>
                    </a14:imgEffect>
                  </a14:imgLayer>
                </a14:imgProps>
              </a:ext>
              <a:ext uri="{28A0092B-C50C-407E-A947-70E740481C1C}">
                <a14:useLocalDpi xmlns="" xmlns:a14="http://schemas.microsoft.com/office/drawing/2010/main" val="0"/>
              </a:ext>
            </a:extLst>
          </a:blip>
          <a:srcRect r="3364" b="1099"/>
          <a:stretch/>
        </p:blipFill>
        <p:spPr bwMode="auto">
          <a:xfrm>
            <a:off x="2656312" y="4221088"/>
            <a:ext cx="1800200" cy="2383977"/>
          </a:xfrm>
          <a:prstGeom prst="rect">
            <a:avLst/>
          </a:prstGeom>
          <a:noFill/>
          <a:ln w="28575">
            <a:solidFill>
              <a:schemeClr val="tx1"/>
            </a:solidFill>
          </a:ln>
          <a:extLst>
            <a:ext uri="{53640926-AAD7-44D8-BBD7-CCE9431645EC}">
              <a14:shadowObscured xmlns="" xmlns:a14="http://schemas.microsoft.com/office/drawing/2010/main"/>
            </a:ext>
          </a:extLst>
        </p:spPr>
      </p:pic>
      <p:pic>
        <p:nvPicPr>
          <p:cNvPr id="8" name="Рисунок 7" descr="C:\Users\User\Pictures\2019-02-17\002.jpg"/>
          <p:cNvPicPr/>
          <p:nvPr/>
        </p:nvPicPr>
        <p:blipFill rotWithShape="1">
          <a:blip r:embed="rId11" cstate="print">
            <a:extLst>
              <a:ext uri="{BEBA8EAE-BF5A-486C-A8C5-ECC9F3942E4B}">
                <a14:imgProps xmln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 xmlns:a14="http://schemas.microsoft.com/office/drawing/2010/main" val="0"/>
              </a:ext>
            </a:extLst>
          </a:blip>
          <a:srcRect r="3364"/>
          <a:stretch/>
        </p:blipFill>
        <p:spPr bwMode="auto">
          <a:xfrm>
            <a:off x="6876256" y="1844824"/>
            <a:ext cx="1728192" cy="2420469"/>
          </a:xfrm>
          <a:prstGeom prst="rect">
            <a:avLst/>
          </a:prstGeom>
          <a:noFill/>
          <a:ln w="28575">
            <a:solidFill>
              <a:schemeClr val="tx1"/>
            </a:solidFill>
          </a:ln>
          <a:extLst>
            <a:ext uri="{53640926-AAD7-44D8-BBD7-CCE9431645EC}">
              <a14:shadowObscured xmlns="" xmlns:a14="http://schemas.microsoft.com/office/drawing/2010/main"/>
            </a:ext>
          </a:extLst>
        </p:spPr>
      </p:pic>
      <p:pic>
        <p:nvPicPr>
          <p:cNvPr id="9" name="Рисунок 8" descr="C:\Users\User\Pictures\2019-02-17\003.jpg"/>
          <p:cNvPicPr/>
          <p:nvPr/>
        </p:nvPicPr>
        <p:blipFill rotWithShape="1">
          <a:blip r:embed="rId13" cstate="print">
            <a:extLst>
              <a:ext uri="{BEBA8EAE-BF5A-486C-A8C5-ECC9F3942E4B}">
                <a14:imgProps xmln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 xmlns:a14="http://schemas.microsoft.com/office/drawing/2010/main" val="0"/>
              </a:ext>
            </a:extLst>
          </a:blip>
          <a:srcRect r="4281" b="1685"/>
          <a:stretch/>
        </p:blipFill>
        <p:spPr bwMode="auto">
          <a:xfrm>
            <a:off x="5004048" y="1827332"/>
            <a:ext cx="1719920" cy="2393756"/>
          </a:xfrm>
          <a:prstGeom prst="rect">
            <a:avLst/>
          </a:prstGeom>
          <a:noFill/>
          <a:ln w="28575">
            <a:solidFill>
              <a:schemeClr val="tx1"/>
            </a:solidFill>
          </a:ln>
          <a:extLst>
            <a:ext uri="{53640926-AAD7-44D8-BBD7-CCE9431645EC}">
              <a14:shadowObscured xmlns="" xmlns:a14="http://schemas.microsoft.com/office/drawing/2010/main"/>
            </a:ext>
          </a:extLst>
        </p:spPr>
      </p:pic>
      <p:pic>
        <p:nvPicPr>
          <p:cNvPr id="10" name="Рисунок 9" descr="C:\Users\User\Pictures\2019-02-17\001.jpg"/>
          <p:cNvPicPr/>
          <p:nvPr/>
        </p:nvPicPr>
        <p:blipFill rotWithShape="1">
          <a:blip r:embed="rId15" cstate="print">
            <a:extLst>
              <a:ext uri="{BEBA8EAE-BF5A-486C-A8C5-ECC9F3942E4B}">
                <a14:imgProps xmlns="" xmlns:a14="http://schemas.microsoft.com/office/drawing/2010/main">
                  <a14:imgLayer r:embed="rId16">
                    <a14:imgEffect>
                      <a14:sharpenSoften amount="25000"/>
                    </a14:imgEffect>
                    <a14:imgEffect>
                      <a14:brightnessContrast contrast="40000"/>
                    </a14:imgEffect>
                  </a14:imgLayer>
                </a14:imgProps>
              </a:ext>
              <a:ext uri="{28A0092B-C50C-407E-A947-70E740481C1C}">
                <a14:useLocalDpi xmlns="" xmlns:a14="http://schemas.microsoft.com/office/drawing/2010/main" val="0"/>
              </a:ext>
            </a:extLst>
          </a:blip>
          <a:srcRect r="6422" b="1544"/>
          <a:stretch/>
        </p:blipFill>
        <p:spPr bwMode="auto">
          <a:xfrm>
            <a:off x="6096154" y="4077072"/>
            <a:ext cx="1788214" cy="2488132"/>
          </a:xfrm>
          <a:prstGeom prst="rect">
            <a:avLst/>
          </a:prstGeom>
          <a:noFill/>
          <a:ln w="28575">
            <a:solidFill>
              <a:schemeClr val="tx1"/>
            </a:solid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6260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1"/>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1052736"/>
            <a:ext cx="8229600" cy="2592288"/>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sz="2700" dirty="0" err="1" smtClean="0">
                <a:latin typeface="Times New Roman" pitchFamily="18" charset="0"/>
                <a:cs typeface="Times New Roman" pitchFamily="18" charset="0"/>
              </a:rPr>
              <a:t>Барлық жұмыс блоктарға бөлінген:  </a:t>
            </a:r>
            <a:br>
              <a:rPr lang="ru-RU" sz="2700" dirty="0" err="1" smtClean="0">
                <a:latin typeface="Times New Roman" pitchFamily="18" charset="0"/>
                <a:cs typeface="Times New Roman" pitchFamily="18" charset="0"/>
              </a:rPr>
            </a:br>
            <a:r>
              <a:rPr lang="ru-RU" sz="2700" dirty="0" err="1" smtClean="0">
                <a:latin typeface="Times New Roman" pitchFamily="18" charset="0"/>
                <a:cs typeface="Times New Roman" pitchFamily="18" charset="0"/>
              </a:rPr>
              <a:t/>
            </a:r>
            <a:br>
              <a:rPr lang="ru-RU" sz="2700" dirty="0" err="1" smtClean="0">
                <a:latin typeface="Times New Roman" pitchFamily="18" charset="0"/>
                <a:cs typeface="Times New Roman" pitchFamily="18" charset="0"/>
              </a:rPr>
            </a:br>
            <a:r>
              <a:rPr lang="ru-RU" sz="2700" dirty="0" smtClean="0">
                <a:latin typeface="Times New Roman" pitchFamily="18" charset="0"/>
                <a:cs typeface="Times New Roman" pitchFamily="18" charset="0"/>
              </a:rPr>
              <a:t>1 «</a:t>
            </a:r>
            <a:r>
              <a:rPr lang="ru-RU" sz="2700" dirty="0" err="1" smtClean="0">
                <a:latin typeface="Times New Roman" pitchFamily="18" charset="0"/>
                <a:cs typeface="Times New Roman" pitchFamily="18" charset="0"/>
              </a:rPr>
              <a:t>Нүкте</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блогы</a:t>
            </a:r>
            <a:r>
              <a:rPr lang="ru-RU" sz="2700" dirty="0" smtClean="0">
                <a:latin typeface="Times New Roman" pitchFamily="18" charset="0"/>
                <a:cs typeface="Times New Roman" pitchFamily="18" charset="0"/>
              </a:rPr>
              <a:t>. </a:t>
            </a:r>
            <a:br>
              <a:rPr lang="ru-RU" sz="2700" dirty="0" smtClean="0">
                <a:latin typeface="Times New Roman" pitchFamily="18" charset="0"/>
                <a:cs typeface="Times New Roman" pitchFamily="18" charset="0"/>
              </a:rPr>
            </a:br>
            <a:r>
              <a:rPr lang="ru-RU" sz="2700" dirty="0" smtClean="0">
                <a:latin typeface="Times New Roman" pitchFamily="18" charset="0"/>
                <a:cs typeface="Times New Roman" pitchFamily="18" charset="0"/>
              </a:rPr>
              <a:t>2 «</a:t>
            </a:r>
            <a:r>
              <a:rPr lang="ru-RU" sz="2700" dirty="0" err="1" smtClean="0">
                <a:latin typeface="Times New Roman" pitchFamily="18" charset="0"/>
                <a:cs typeface="Times New Roman" pitchFamily="18" charset="0"/>
              </a:rPr>
              <a:t>Таяқша</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блогы</a:t>
            </a:r>
            <a:r>
              <a:rPr lang="ru-RU" sz="2700" dirty="0" smtClean="0">
                <a:latin typeface="Times New Roman" pitchFamily="18" charset="0"/>
                <a:cs typeface="Times New Roman" pitchFamily="18" charset="0"/>
              </a:rPr>
              <a:t>.</a:t>
            </a:r>
            <a:br>
              <a:rPr lang="ru-RU" sz="2700" dirty="0" smtClean="0">
                <a:latin typeface="Times New Roman" pitchFamily="18" charset="0"/>
                <a:cs typeface="Times New Roman" pitchFamily="18" charset="0"/>
              </a:rPr>
            </a:br>
            <a:r>
              <a:rPr lang="ru-RU" sz="2700" dirty="0" smtClean="0">
                <a:latin typeface="Times New Roman" pitchFamily="18" charset="0"/>
                <a:cs typeface="Times New Roman" pitchFamily="18" charset="0"/>
              </a:rPr>
              <a:t>3 «</a:t>
            </a:r>
            <a:r>
              <a:rPr lang="ru-RU" sz="2700" dirty="0" err="1" smtClean="0">
                <a:latin typeface="Times New Roman" pitchFamily="18" charset="0"/>
                <a:cs typeface="Times New Roman" pitchFamily="18" charset="0"/>
              </a:rPr>
              <a:t>Геометриалық пішіндер</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блогы</a:t>
            </a:r>
            <a:r>
              <a:rPr lang="ru-RU" sz="2700" dirty="0" smtClean="0">
                <a:latin typeface="Times New Roman" pitchFamily="18" charset="0"/>
                <a:cs typeface="Times New Roman" pitchFamily="18" charset="0"/>
              </a:rPr>
              <a:t>.</a:t>
            </a:r>
            <a:br>
              <a:rPr lang="ru-RU" sz="2700" dirty="0" smtClean="0">
                <a:latin typeface="Times New Roman" pitchFamily="18" charset="0"/>
                <a:cs typeface="Times New Roman" pitchFamily="18" charset="0"/>
              </a:rPr>
            </a:br>
            <a:r>
              <a:rPr lang="ru-RU" sz="2700" dirty="0" smtClean="0">
                <a:latin typeface="Times New Roman" pitchFamily="18" charset="0"/>
                <a:cs typeface="Times New Roman" pitchFamily="18" charset="0"/>
              </a:rPr>
              <a:t>4 «</a:t>
            </a:r>
            <a:r>
              <a:rPr lang="ru-RU" sz="2700" dirty="0" err="1" smtClean="0">
                <a:latin typeface="Times New Roman" pitchFamily="18" charset="0"/>
                <a:cs typeface="Times New Roman" pitchFamily="18" charset="0"/>
              </a:rPr>
              <a:t>Имек</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блогы</a:t>
            </a:r>
            <a:r>
              <a:rPr lang="ru-RU" sz="2700" dirty="0" smtClean="0">
                <a:latin typeface="Times New Roman" pitchFamily="18" charset="0"/>
                <a:cs typeface="Times New Roman" pitchFamily="18" charset="0"/>
              </a:rPr>
              <a:t>.</a:t>
            </a: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dirty="0"/>
              <a:t/>
            </a:r>
            <a:br>
              <a:rPr lang="ru-RU" dirty="0"/>
            </a:br>
            <a:endParaRPr lang="ru-RU" dirty="0"/>
          </a:p>
        </p:txBody>
      </p:sp>
    </p:spTree>
    <p:extLst>
      <p:ext uri="{BB962C8B-B14F-4D97-AF65-F5344CB8AC3E}">
        <p14:creationId xmlns="" xmlns:p14="http://schemas.microsoft.com/office/powerpoint/2010/main" val="2431541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2"/>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1052736"/>
            <a:ext cx="8229600" cy="864096"/>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endParaRPr lang="ru-RU" dirty="0"/>
          </a:p>
        </p:txBody>
      </p:sp>
      <p:pic>
        <p:nvPicPr>
          <p:cNvPr id="4" name="Рисунок 3" descr="C:\Users\User\Desktop\Новая папка (4)\img010.jpg"/>
          <p:cNvPicPr/>
          <p:nvPr/>
        </p:nvPicPr>
        <p:blipFill>
          <a:blip r:embed="rId3" cstate="print">
            <a:extLst>
              <a:ext uri="{BEBA8EAE-BF5A-486C-A8C5-ECC9F3942E4B}">
                <a14:imgProps xmln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1000023" y="2135087"/>
            <a:ext cx="6602172" cy="2590057"/>
          </a:xfrm>
          <a:prstGeom prst="rect">
            <a:avLst/>
          </a:prstGeom>
          <a:noFill/>
          <a:ln>
            <a:noFill/>
          </a:ln>
        </p:spPr>
      </p:pic>
      <p:sp>
        <p:nvSpPr>
          <p:cNvPr id="5" name="Прямоугольник 4"/>
          <p:cNvSpPr/>
          <p:nvPr/>
        </p:nvSpPr>
        <p:spPr>
          <a:xfrm>
            <a:off x="1325691" y="1714552"/>
            <a:ext cx="1554143" cy="400110"/>
          </a:xfrm>
          <a:prstGeom prst="rect">
            <a:avLst/>
          </a:prstGeom>
        </p:spPr>
        <p:txBody>
          <a:bodyPr wrap="none">
            <a:spAutoFit/>
          </a:bodyPr>
          <a:lstStyle/>
          <a:p>
            <a:r>
              <a:rPr lang="kk-KZ" sz="2000" b="1" dirty="0">
                <a:latin typeface="Times New Roman" pitchFamily="18" charset="0"/>
                <a:cs typeface="Times New Roman" pitchFamily="18" charset="0"/>
              </a:rPr>
              <a:t>9-тапсырма</a:t>
            </a:r>
            <a:endParaRPr lang="ru-RU" sz="2000" dirty="0">
              <a:latin typeface="Times New Roman" pitchFamily="18" charset="0"/>
              <a:cs typeface="Times New Roman" pitchFamily="18" charset="0"/>
            </a:endParaRPr>
          </a:p>
        </p:txBody>
      </p:sp>
      <p:sp>
        <p:nvSpPr>
          <p:cNvPr id="6" name="Прямоугольник 5"/>
          <p:cNvSpPr/>
          <p:nvPr/>
        </p:nvSpPr>
        <p:spPr>
          <a:xfrm>
            <a:off x="1325691" y="1236822"/>
            <a:ext cx="1396536" cy="400110"/>
          </a:xfrm>
          <a:prstGeom prst="rect">
            <a:avLst/>
          </a:prstGeom>
        </p:spPr>
        <p:txBody>
          <a:bodyPr wrap="none">
            <a:spAutoFit/>
          </a:bodyPr>
          <a:lstStyle/>
          <a:p>
            <a:r>
              <a:rPr lang="kk-KZ" sz="2000" b="1" dirty="0" smtClean="0">
                <a:latin typeface="Times New Roman" pitchFamily="18" charset="0"/>
                <a:cs typeface="Times New Roman" pitchFamily="18" charset="0"/>
              </a:rPr>
              <a:t>Қосымша </a:t>
            </a:r>
            <a:endParaRPr lang="ru-RU" sz="2000" dirty="0">
              <a:latin typeface="Times New Roman" pitchFamily="18" charset="0"/>
              <a:cs typeface="Times New Roman" pitchFamily="18" charset="0"/>
            </a:endParaRPr>
          </a:p>
        </p:txBody>
      </p:sp>
      <p:sp>
        <p:nvSpPr>
          <p:cNvPr id="7" name="Прямоугольник 6"/>
          <p:cNvSpPr/>
          <p:nvPr/>
        </p:nvSpPr>
        <p:spPr>
          <a:xfrm>
            <a:off x="1259967" y="836712"/>
            <a:ext cx="1462260" cy="400110"/>
          </a:xfrm>
          <a:prstGeom prst="rect">
            <a:avLst/>
          </a:prstGeom>
        </p:spPr>
        <p:txBody>
          <a:bodyPr wrap="none">
            <a:spAutoFit/>
          </a:bodyPr>
          <a:lstStyle/>
          <a:p>
            <a:r>
              <a:rPr lang="kk-KZ" b="1" dirty="0" smtClean="0"/>
              <a:t> </a:t>
            </a:r>
            <a:r>
              <a:rPr lang="ru-RU" sz="2000" b="1" dirty="0" smtClean="0">
                <a:latin typeface="Times New Roman" pitchFamily="18" charset="0"/>
                <a:cs typeface="Times New Roman" pitchFamily="18" charset="0"/>
              </a:rPr>
              <a:t>№2 </a:t>
            </a:r>
            <a:r>
              <a:rPr lang="kk-KZ" sz="2000" b="1" dirty="0" smtClean="0">
                <a:latin typeface="Times New Roman" pitchFamily="18" charset="0"/>
                <a:cs typeface="Times New Roman" pitchFamily="18" charset="0"/>
              </a:rPr>
              <a:t>дәптер</a:t>
            </a:r>
            <a:endParaRPr lang="ru-RU" sz="2000" dirty="0">
              <a:latin typeface="Times New Roman" pitchFamily="18" charset="0"/>
              <a:cs typeface="Times New Roman" pitchFamily="18" charset="0"/>
            </a:endParaRPr>
          </a:p>
        </p:txBody>
      </p:sp>
    </p:spTree>
    <p:extLst>
      <p:ext uri="{BB962C8B-B14F-4D97-AF65-F5344CB8AC3E}">
        <p14:creationId xmlns="" xmlns:p14="http://schemas.microsoft.com/office/powerpoint/2010/main" val="5964263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1"/>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332656"/>
            <a:ext cx="8229600" cy="1008112"/>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dirty="0"/>
              <a:t/>
            </a:r>
            <a:br>
              <a:rPr lang="ru-RU" dirty="0"/>
            </a:br>
            <a:endParaRPr lang="ru-RU" dirty="0"/>
          </a:p>
        </p:txBody>
      </p:sp>
      <p:sp>
        <p:nvSpPr>
          <p:cNvPr id="4" name="Прямоугольник 3"/>
          <p:cNvSpPr/>
          <p:nvPr/>
        </p:nvSpPr>
        <p:spPr>
          <a:xfrm>
            <a:off x="851648" y="332656"/>
            <a:ext cx="7992888" cy="830997"/>
          </a:xfrm>
          <a:prstGeom prst="rect">
            <a:avLst/>
          </a:prstGeom>
        </p:spPr>
        <p:txBody>
          <a:bodyPr wrap="square">
            <a:spAutoFit/>
          </a:bodyPr>
          <a:lstStyle/>
          <a:p>
            <a:pPr algn="ctr"/>
            <a:r>
              <a:rPr lang="ru-RU" sz="2400" b="1" dirty="0" err="1" smtClean="0">
                <a:latin typeface="Times New Roman" pitchFamily="18" charset="0"/>
                <a:cs typeface="Times New Roman" pitchFamily="18" charset="0"/>
              </a:rPr>
              <a:t>Сауат</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ашу</a:t>
            </a:r>
            <a:r>
              <a:rPr lang="ru-RU" sz="2400" b="1" dirty="0" smtClean="0">
                <a:latin typeface="Times New Roman" pitchFamily="18" charset="0"/>
                <a:cs typeface="Times New Roman" pitchFamily="18" charset="0"/>
              </a:rPr>
              <a:t> </a:t>
            </a:r>
            <a:r>
              <a:rPr lang="kk-KZ" sz="2400" b="1" dirty="0" smtClean="0">
                <a:latin typeface="Times New Roman" pitchFamily="18" charset="0"/>
                <a:cs typeface="Times New Roman" pitchFamily="18" charset="0"/>
              </a:rPr>
              <a:t>және </a:t>
            </a:r>
            <a:r>
              <a:rPr lang="kk-KZ" sz="2400" b="1" smtClean="0">
                <a:latin typeface="Times New Roman" pitchFamily="18" charset="0"/>
                <a:cs typeface="Times New Roman" pitchFamily="18" charset="0"/>
              </a:rPr>
              <a:t>қолды жазуға дайындау </a:t>
            </a:r>
            <a:r>
              <a:rPr lang="kk-KZ" sz="2400" b="1" dirty="0" smtClean="0">
                <a:latin typeface="Times New Roman" pitchFamily="18" charset="0"/>
                <a:cs typeface="Times New Roman" pitchFamily="18" charset="0"/>
              </a:rPr>
              <a:t>АТОҚ болашақ- тақырыптық жоспары</a:t>
            </a:r>
            <a:r>
              <a:rPr lang="ru-RU" dirty="0"/>
              <a:t> </a:t>
            </a:r>
          </a:p>
        </p:txBody>
      </p:sp>
      <p:graphicFrame>
        <p:nvGraphicFramePr>
          <p:cNvPr id="10" name="Таблица 9"/>
          <p:cNvGraphicFramePr>
            <a:graphicFrameLocks noGrp="1"/>
          </p:cNvGraphicFramePr>
          <p:nvPr>
            <p:extLst>
              <p:ext uri="{D42A27DB-BD31-4B8C-83A1-F6EECF244321}">
                <p14:modId xmlns="" xmlns:p14="http://schemas.microsoft.com/office/powerpoint/2010/main" val="3217284653"/>
              </p:ext>
            </p:extLst>
          </p:nvPr>
        </p:nvGraphicFramePr>
        <p:xfrm>
          <a:off x="395535" y="1904998"/>
          <a:ext cx="8325354" cy="3048000"/>
        </p:xfrm>
        <a:graphic>
          <a:graphicData uri="http://schemas.openxmlformats.org/drawingml/2006/table">
            <a:tbl>
              <a:tblPr firstRow="1" firstCol="1" bandRow="1">
                <a:tableStyleId>{5C22544A-7EE6-4342-B048-85BDC9FD1C3A}</a:tableStyleId>
              </a:tblPr>
              <a:tblGrid>
                <a:gridCol w="558376"/>
                <a:gridCol w="2410828"/>
                <a:gridCol w="1579297"/>
                <a:gridCol w="914083"/>
                <a:gridCol w="1169212"/>
                <a:gridCol w="801387"/>
                <a:gridCol w="892171"/>
              </a:tblGrid>
              <a:tr h="1440160">
                <a:tc>
                  <a:txBody>
                    <a:bodyPr/>
                    <a:lstStyle/>
                    <a:p>
                      <a:pPr algn="ctr">
                        <a:spcAft>
                          <a:spcPts val="0"/>
                        </a:spcAft>
                      </a:pPr>
                      <a:r>
                        <a:rPr lang="kk-KZ" sz="2000" b="1" dirty="0" smtClean="0">
                          <a:solidFill>
                            <a:schemeClr val="tx1"/>
                          </a:solidFill>
                          <a:effectLst/>
                          <a:latin typeface="Times New Roman" pitchFamily="18" charset="0"/>
                          <a:cs typeface="Times New Roman" pitchFamily="18" charset="0"/>
                        </a:rPr>
                        <a:t>Апта</a:t>
                      </a:r>
                      <a:endParaRPr lang="ru-RU" sz="20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ru-RU" sz="2000" dirty="0" smtClean="0">
                          <a:solidFill>
                            <a:schemeClr val="tx1"/>
                          </a:solidFill>
                          <a:effectLst/>
                          <a:latin typeface="Times New Roman" pitchFamily="18" charset="0"/>
                          <a:ea typeface="Calibri"/>
                          <a:cs typeface="Times New Roman" pitchFamily="18" charset="0"/>
                        </a:rPr>
                        <a:t>АТО</a:t>
                      </a:r>
                      <a:r>
                        <a:rPr lang="kk-KZ" sz="2000" dirty="0" smtClean="0">
                          <a:solidFill>
                            <a:schemeClr val="tx1"/>
                          </a:solidFill>
                          <a:effectLst/>
                          <a:latin typeface="Times New Roman" pitchFamily="18" charset="0"/>
                          <a:ea typeface="Calibri"/>
                          <a:cs typeface="Times New Roman" pitchFamily="18" charset="0"/>
                        </a:rPr>
                        <a:t>Қ</a:t>
                      </a:r>
                      <a:r>
                        <a:rPr lang="kk-KZ" sz="2000" baseline="0" dirty="0" smtClean="0">
                          <a:solidFill>
                            <a:schemeClr val="tx1"/>
                          </a:solidFill>
                          <a:effectLst/>
                          <a:latin typeface="Times New Roman" pitchFamily="18" charset="0"/>
                          <a:ea typeface="Calibri"/>
                          <a:cs typeface="Times New Roman" pitchFamily="18" charset="0"/>
                        </a:rPr>
                        <a:t> тақырыбы</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smtClean="0">
                          <a:solidFill>
                            <a:schemeClr val="tx1"/>
                          </a:solidFill>
                          <a:effectLst/>
                          <a:latin typeface="Times New Roman" pitchFamily="18" charset="0"/>
                          <a:cs typeface="Times New Roman" pitchFamily="18" charset="0"/>
                        </a:rPr>
                        <a:t>Дыбыстық</a:t>
                      </a:r>
                    </a:p>
                    <a:p>
                      <a:pPr algn="ctr">
                        <a:spcAft>
                          <a:spcPts val="0"/>
                        </a:spcAft>
                      </a:pPr>
                      <a:r>
                        <a:rPr lang="kk-KZ" sz="2000" dirty="0" smtClean="0">
                          <a:solidFill>
                            <a:schemeClr val="tx1"/>
                          </a:solidFill>
                          <a:effectLst/>
                          <a:latin typeface="Times New Roman" pitchFamily="18" charset="0"/>
                          <a:ea typeface="Calibri"/>
                          <a:cs typeface="Times New Roman" pitchFamily="18" charset="0"/>
                        </a:rPr>
                        <a:t>талдау</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b="1" dirty="0" smtClean="0">
                          <a:solidFill>
                            <a:schemeClr val="tx1"/>
                          </a:solidFill>
                          <a:effectLst/>
                          <a:latin typeface="Times New Roman" pitchFamily="18" charset="0"/>
                          <a:cs typeface="Times New Roman" pitchFamily="18" charset="0"/>
                        </a:rPr>
                        <a:t>Сөй</a:t>
                      </a:r>
                    </a:p>
                    <a:p>
                      <a:pPr algn="ctr">
                        <a:spcAft>
                          <a:spcPts val="0"/>
                        </a:spcAft>
                      </a:pPr>
                      <a:r>
                        <a:rPr lang="kk-KZ" sz="2000" b="1" dirty="0" smtClean="0">
                          <a:solidFill>
                            <a:schemeClr val="tx1"/>
                          </a:solidFill>
                          <a:effectLst/>
                          <a:latin typeface="Times New Roman" pitchFamily="18" charset="0"/>
                          <a:cs typeface="Times New Roman" pitchFamily="18" charset="0"/>
                        </a:rPr>
                        <a:t>лем</a:t>
                      </a:r>
                      <a:endParaRPr lang="ru-RU" sz="2000" b="1"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smtClean="0">
                          <a:solidFill>
                            <a:schemeClr val="tx1"/>
                          </a:solidFill>
                          <a:effectLst/>
                          <a:latin typeface="Times New Roman" pitchFamily="18" charset="0"/>
                          <a:ea typeface="+mn-ea"/>
                          <a:cs typeface="Times New Roman" pitchFamily="18" charset="0"/>
                        </a:rPr>
                        <a:t>Оқу</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smtClean="0">
                          <a:solidFill>
                            <a:schemeClr val="tx1"/>
                          </a:solidFill>
                          <a:effectLst/>
                          <a:latin typeface="Times New Roman" pitchFamily="18" charset="0"/>
                          <a:cs typeface="Times New Roman" pitchFamily="18" charset="0"/>
                        </a:rPr>
                        <a:t>Штрих</a:t>
                      </a:r>
                    </a:p>
                    <a:p>
                      <a:pPr algn="ctr">
                        <a:spcAft>
                          <a:spcPts val="0"/>
                        </a:spcAft>
                      </a:pPr>
                      <a:r>
                        <a:rPr lang="kk-KZ" sz="2000" dirty="0" smtClean="0">
                          <a:solidFill>
                            <a:schemeClr val="tx1"/>
                          </a:solidFill>
                          <a:effectLst/>
                          <a:latin typeface="Times New Roman" pitchFamily="18" charset="0"/>
                          <a:cs typeface="Times New Roman" pitchFamily="18" charset="0"/>
                        </a:rPr>
                        <a:t>тау</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algn="ctr" defTabSz="914400" rtl="0" eaLnBrk="1" latinLnBrk="0" hangingPunct="1">
                        <a:spcAft>
                          <a:spcPts val="0"/>
                        </a:spcAft>
                      </a:pPr>
                      <a:r>
                        <a:rPr lang="kk-KZ" sz="2000" b="1" kern="1200" dirty="0" smtClean="0">
                          <a:solidFill>
                            <a:schemeClr val="tx1"/>
                          </a:solidFill>
                          <a:effectLst/>
                          <a:latin typeface="Times New Roman" pitchFamily="18" charset="0"/>
                          <a:ea typeface="+mn-ea"/>
                          <a:cs typeface="Times New Roman" pitchFamily="18" charset="0"/>
                        </a:rPr>
                        <a:t>Торкөзде</a:t>
                      </a:r>
                    </a:p>
                    <a:p>
                      <a:pPr marL="0" algn="ctr" defTabSz="914400" rtl="0" eaLnBrk="1" latinLnBrk="0" hangingPunct="1">
                        <a:spcAft>
                          <a:spcPts val="0"/>
                        </a:spcAft>
                      </a:pPr>
                      <a:r>
                        <a:rPr lang="kk-KZ" sz="2000" b="1" kern="1200" dirty="0" smtClean="0">
                          <a:solidFill>
                            <a:schemeClr val="tx1"/>
                          </a:solidFill>
                          <a:effectLst/>
                          <a:latin typeface="Times New Roman" pitchFamily="18" charset="0"/>
                          <a:ea typeface="+mn-ea"/>
                          <a:cs typeface="Times New Roman" pitchFamily="18" charset="0"/>
                        </a:rPr>
                        <a:t>Жұмыс</a:t>
                      </a:r>
                    </a:p>
                    <a:p>
                      <a:pPr marL="0" algn="ctr" defTabSz="914400" rtl="0" eaLnBrk="1" latinLnBrk="0" hangingPunct="1">
                        <a:spcAft>
                          <a:spcPts val="0"/>
                        </a:spcAft>
                      </a:pPr>
                      <a:r>
                        <a:rPr lang="kk-KZ" sz="2000" b="1" kern="1200" dirty="0" smtClean="0">
                          <a:solidFill>
                            <a:schemeClr val="tx1"/>
                          </a:solidFill>
                          <a:effectLst/>
                          <a:latin typeface="Times New Roman" pitchFamily="18" charset="0"/>
                          <a:ea typeface="+mn-ea"/>
                          <a:cs typeface="Times New Roman" pitchFamily="18" charset="0"/>
                        </a:rPr>
                        <a:t>жасау</a:t>
                      </a:r>
                      <a:endParaRPr lang="ru-RU" sz="2000" b="1" kern="1200" dirty="0">
                        <a:solidFill>
                          <a:schemeClr val="tx1"/>
                        </a:solidFill>
                        <a:effectLst/>
                        <a:latin typeface="Times New Roman" pitchFamily="18" charset="0"/>
                        <a:ea typeface="+mn-ea"/>
                        <a:cs typeface="Times New Roman" pitchFamily="18" charset="0"/>
                      </a:endParaRPr>
                    </a:p>
                  </a:txBody>
                  <a:tcPr marL="68580" marR="68580" marT="0" marB="0"/>
                </a:tc>
              </a:tr>
              <a:tr h="1440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dirty="0" smtClean="0">
                          <a:solidFill>
                            <a:schemeClr val="tx1"/>
                          </a:solidFill>
                          <a:effectLst/>
                          <a:latin typeface="Times New Roman" pitchFamily="18" charset="0"/>
                          <a:ea typeface="Calibri"/>
                          <a:cs typeface="Times New Roman" pitchFamily="18" charset="0"/>
                        </a:rPr>
                        <a:t>25</a:t>
                      </a:r>
                    </a:p>
                  </a:txBody>
                  <a:tcPr marL="68580" marR="68580" marT="0" marB="0"/>
                </a:tc>
                <a:tc>
                  <a:txBody>
                    <a:bodyPr/>
                    <a:lstStyle/>
                    <a:p>
                      <a:pPr>
                        <a:spcAft>
                          <a:spcPts val="0"/>
                        </a:spcAft>
                      </a:pPr>
                      <a:r>
                        <a:rPr lang="ru-RU" sz="2000" dirty="0" smtClean="0">
                          <a:effectLst/>
                          <a:latin typeface="Times New Roman"/>
                          <a:ea typeface="Calibri"/>
                        </a:rPr>
                        <a:t>[</a:t>
                      </a:r>
                      <a:r>
                        <a:rPr lang="kk-KZ" sz="2000" dirty="0" smtClean="0">
                          <a:effectLst/>
                          <a:latin typeface="Times New Roman"/>
                          <a:ea typeface="Calibri"/>
                        </a:rPr>
                        <a:t>ң</a:t>
                      </a:r>
                      <a:r>
                        <a:rPr lang="ru-RU" sz="2000" dirty="0" smtClean="0">
                          <a:effectLst/>
                          <a:latin typeface="Times New Roman"/>
                          <a:ea typeface="Calibri"/>
                        </a:rPr>
                        <a:t>]</a:t>
                      </a:r>
                      <a:r>
                        <a:rPr lang="kk-KZ" sz="2000" dirty="0" smtClean="0">
                          <a:effectLst/>
                          <a:latin typeface="Times New Roman"/>
                          <a:ea typeface="Calibri"/>
                        </a:rPr>
                        <a:t> дыбысы</a:t>
                      </a:r>
                      <a:r>
                        <a:rPr lang="ru-RU" sz="2000" dirty="0" smtClean="0">
                          <a:effectLst/>
                          <a:latin typeface="Times New Roman"/>
                          <a:ea typeface="Calibri"/>
                        </a:rPr>
                        <a:t>.</a:t>
                      </a:r>
                      <a:r>
                        <a:rPr lang="kk-KZ" sz="2000" dirty="0" smtClean="0">
                          <a:effectLst/>
                          <a:latin typeface="Times New Roman"/>
                          <a:ea typeface="Calibri"/>
                        </a:rPr>
                        <a:t> «ң» әріпі.</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kk-KZ" sz="2000" dirty="0" smtClean="0">
                          <a:effectLst/>
                          <a:latin typeface="Times New Roman"/>
                          <a:ea typeface="Calibri"/>
                        </a:rPr>
                        <a:t>3 дыбыстан тұратын сөз.</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ru-RU" sz="2000" dirty="0" smtClean="0">
                          <a:effectLst/>
                          <a:latin typeface="Times New Roman" pitchFamily="18" charset="0"/>
                          <a:ea typeface="Calibri"/>
                          <a:cs typeface="Times New Roman" pitchFamily="18" charset="0"/>
                        </a:rPr>
                        <a:t>4</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kk-KZ" sz="1800" kern="1200" dirty="0" smtClean="0">
                          <a:solidFill>
                            <a:schemeClr val="dk1"/>
                          </a:solidFill>
                          <a:effectLst/>
                          <a:latin typeface="+mn-lt"/>
                          <a:ea typeface="+mn-ea"/>
                          <a:cs typeface="+mn-cs"/>
                        </a:rPr>
                        <a:t> </a:t>
                      </a:r>
                      <a:r>
                        <a:rPr lang="kk-KZ" sz="2000" dirty="0" smtClean="0">
                          <a:effectLst/>
                          <a:latin typeface="Times New Roman"/>
                          <a:ea typeface="Calibri"/>
                        </a:rPr>
                        <a:t>3</a:t>
                      </a:r>
                    </a:p>
                    <a:p>
                      <a:pPr>
                        <a:spcAft>
                          <a:spcPts val="0"/>
                        </a:spcAft>
                      </a:pPr>
                      <a:r>
                        <a:rPr lang="kk-KZ" sz="2000" dirty="0" smtClean="0">
                          <a:effectLst/>
                          <a:latin typeface="Times New Roman"/>
                          <a:ea typeface="Calibri"/>
                        </a:rPr>
                        <a:t>әріптен тұратын сөздерді оқу.</a:t>
                      </a:r>
                      <a:endParaRPr lang="kk-KZ"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endParaRPr lang="kk-KZ" sz="1300" dirty="0">
                        <a:effectLst/>
                        <a:latin typeface="Times New Roman"/>
                        <a:ea typeface="Calibri"/>
                        <a:cs typeface="Times New Roman"/>
                      </a:endParaRPr>
                    </a:p>
                  </a:txBody>
                  <a:tcPr marL="68580" marR="68580" marT="0" marB="0"/>
                </a:tc>
                <a:tc>
                  <a:txBody>
                    <a:bodyPr/>
                    <a:lstStyle/>
                    <a:p>
                      <a:pPr algn="ctr">
                        <a:spcAft>
                          <a:spcPts val="0"/>
                        </a:spcAft>
                      </a:pPr>
                      <a:endParaRPr lang="ru-RU" sz="1100" dirty="0">
                        <a:effectLst/>
                        <a:latin typeface="Calibri"/>
                        <a:ea typeface="Calibri"/>
                        <a:cs typeface="Times New Roman"/>
                      </a:endParaRPr>
                    </a:p>
                  </a:txBody>
                  <a:tcPr marL="68580" marR="68580" marT="0" marB="0"/>
                </a:tc>
              </a:tr>
            </a:tbl>
          </a:graphicData>
        </a:graphic>
      </p:graphicFrame>
      <p:cxnSp>
        <p:nvCxnSpPr>
          <p:cNvPr id="12" name="Прямая со стрелкой 11"/>
          <p:cNvCxnSpPr>
            <a:cxnSpLocks noChangeShapeType="1"/>
          </p:cNvCxnSpPr>
          <p:nvPr/>
        </p:nvCxnSpPr>
        <p:spPr bwMode="auto">
          <a:xfrm flipV="1">
            <a:off x="7380312" y="3546407"/>
            <a:ext cx="0" cy="377686"/>
          </a:xfrm>
          <a:prstGeom prst="straightConnector1">
            <a:avLst/>
          </a:prstGeom>
          <a:noFill/>
          <a:ln w="12700">
            <a:solidFill>
              <a:srgbClr val="000000"/>
            </a:solidFill>
            <a:round/>
            <a:headEnd/>
            <a:tailEnd type="triangle" w="med" len="med"/>
          </a:ln>
          <a:extLst>
            <a:ext uri="{909E8E84-426E-40DD-AFC4-6F175D3DCCD1}">
              <a14:hiddenFill xmlns="" xmlns:a14="http://schemas.microsoft.com/office/drawing/2010/main">
                <a:noFill/>
              </a14:hiddenFill>
            </a:ext>
          </a:extLst>
        </p:spPr>
      </p:cxnSp>
      <p:pic>
        <p:nvPicPr>
          <p:cNvPr id="14" name="Рисунок 13" descr="C:\Users\User\Pictures\2018-12-27\002.jpg"/>
          <p:cNvPicPr/>
          <p:nvPr/>
        </p:nvPicPr>
        <p:blipFill rotWithShape="1">
          <a:blip r:embed="rId3" cstate="print">
            <a:extLst>
              <a:ext uri="{28A0092B-C50C-407E-A947-70E740481C1C}">
                <a14:useLocalDpi xmlns="" xmlns:a14="http://schemas.microsoft.com/office/drawing/2010/main" val="0"/>
              </a:ext>
            </a:extLst>
          </a:blip>
          <a:srcRect l="3871" t="12082" r="84230" b="78959"/>
          <a:stretch/>
        </p:blipFill>
        <p:spPr bwMode="auto">
          <a:xfrm>
            <a:off x="8002649" y="3789040"/>
            <a:ext cx="477520" cy="4953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941498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83" y="-1"/>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332656"/>
            <a:ext cx="8229600" cy="1008112"/>
          </a:xfrm>
        </p:spPr>
        <p:txBody>
          <a:bodyPr>
            <a:normAutofit fontScale="90000"/>
          </a:bodyPr>
          <a:lstStyle/>
          <a:p>
            <a:pPr algn="l"/>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dirty="0"/>
              <a:t/>
            </a:r>
            <a:br>
              <a:rPr lang="ru-RU" dirty="0"/>
            </a:br>
            <a:endParaRPr lang="ru-RU" dirty="0"/>
          </a:p>
        </p:txBody>
      </p:sp>
      <p:sp>
        <p:nvSpPr>
          <p:cNvPr id="4" name="Прямоугольник 3"/>
          <p:cNvSpPr/>
          <p:nvPr/>
        </p:nvSpPr>
        <p:spPr>
          <a:xfrm>
            <a:off x="769618" y="620688"/>
            <a:ext cx="7992888" cy="1107996"/>
          </a:xfrm>
          <a:prstGeom prst="rect">
            <a:avLst/>
          </a:prstGeom>
        </p:spPr>
        <p:txBody>
          <a:bodyPr wrap="square">
            <a:spAutoFit/>
          </a:bodyPr>
          <a:lstStyle/>
          <a:p>
            <a:pPr algn="ctr"/>
            <a:r>
              <a:rPr lang="ru-RU" sz="2400" b="1" dirty="0">
                <a:latin typeface="Times New Roman" pitchFamily="18" charset="0"/>
                <a:cs typeface="Times New Roman" pitchFamily="18" charset="0"/>
              </a:rPr>
              <a:t>Перспективно-тематическое планирование СКУД по обучению грамоте и подготовке руки к письму</a:t>
            </a:r>
            <a:endParaRPr lang="ru-RU" sz="2400" dirty="0">
              <a:latin typeface="Times New Roman" pitchFamily="18" charset="0"/>
              <a:cs typeface="Times New Roman" pitchFamily="18" charset="0"/>
            </a:endParaRPr>
          </a:p>
          <a:p>
            <a:r>
              <a:rPr lang="ru-RU" dirty="0"/>
              <a:t> </a:t>
            </a:r>
          </a:p>
        </p:txBody>
      </p:sp>
      <p:graphicFrame>
        <p:nvGraphicFramePr>
          <p:cNvPr id="5" name="Таблица 4"/>
          <p:cNvGraphicFramePr>
            <a:graphicFrameLocks noGrp="1"/>
          </p:cNvGraphicFramePr>
          <p:nvPr>
            <p:extLst>
              <p:ext uri="{D42A27DB-BD31-4B8C-83A1-F6EECF244321}">
                <p14:modId xmlns="" xmlns:p14="http://schemas.microsoft.com/office/powerpoint/2010/main" val="373524556"/>
              </p:ext>
            </p:extLst>
          </p:nvPr>
        </p:nvGraphicFramePr>
        <p:xfrm>
          <a:off x="291507" y="2348880"/>
          <a:ext cx="8568951" cy="1836233"/>
        </p:xfrm>
        <a:graphic>
          <a:graphicData uri="http://schemas.openxmlformats.org/drawingml/2006/table">
            <a:tbl>
              <a:tblPr firstRow="1" firstCol="1" bandRow="1">
                <a:tableStyleId>{5C22544A-7EE6-4342-B048-85BDC9FD1C3A}</a:tableStyleId>
              </a:tblPr>
              <a:tblGrid>
                <a:gridCol w="752101"/>
                <a:gridCol w="1912194"/>
                <a:gridCol w="1800200"/>
                <a:gridCol w="792088"/>
                <a:gridCol w="1296144"/>
                <a:gridCol w="936104"/>
                <a:gridCol w="1080120"/>
              </a:tblGrid>
              <a:tr h="691374">
                <a:tc>
                  <a:txBody>
                    <a:bodyPr/>
                    <a:lstStyle/>
                    <a:p>
                      <a:pPr algn="ctr">
                        <a:spcAft>
                          <a:spcPts val="0"/>
                        </a:spcAft>
                      </a:pPr>
                      <a:r>
                        <a:rPr lang="kk-KZ" sz="2000" dirty="0">
                          <a:solidFill>
                            <a:schemeClr val="tx1"/>
                          </a:solidFill>
                          <a:effectLst/>
                          <a:latin typeface="Times New Roman" pitchFamily="18" charset="0"/>
                          <a:cs typeface="Times New Roman" pitchFamily="18" charset="0"/>
                        </a:rPr>
                        <a:t>Неделя</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Тема СКУД</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Звукобуквен</a:t>
                      </a:r>
                      <a:endParaRPr lang="ru-RU" sz="2000" dirty="0">
                        <a:solidFill>
                          <a:schemeClr val="tx1"/>
                        </a:solidFill>
                        <a:effectLst/>
                        <a:latin typeface="Times New Roman" pitchFamily="18" charset="0"/>
                        <a:cs typeface="Times New Roman" pitchFamily="18" charset="0"/>
                      </a:endParaRPr>
                    </a:p>
                    <a:p>
                      <a:pPr algn="ctr">
                        <a:spcAft>
                          <a:spcPts val="0"/>
                        </a:spcAft>
                      </a:pPr>
                      <a:r>
                        <a:rPr lang="kk-KZ" sz="2000" dirty="0">
                          <a:solidFill>
                            <a:schemeClr val="tx1"/>
                          </a:solidFill>
                          <a:effectLst/>
                          <a:latin typeface="Times New Roman" pitchFamily="18" charset="0"/>
                          <a:cs typeface="Times New Roman" pitchFamily="18" charset="0"/>
                        </a:rPr>
                        <a:t>ный анализ</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Предложение</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Чтение</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Штри</a:t>
                      </a:r>
                      <a:endParaRPr lang="ru-RU" sz="2000" dirty="0">
                        <a:solidFill>
                          <a:schemeClr val="tx1"/>
                        </a:solidFill>
                        <a:effectLst/>
                        <a:latin typeface="Times New Roman" pitchFamily="18" charset="0"/>
                        <a:cs typeface="Times New Roman" pitchFamily="18" charset="0"/>
                      </a:endParaRPr>
                    </a:p>
                    <a:p>
                      <a:pPr algn="ctr">
                        <a:spcAft>
                          <a:spcPts val="0"/>
                        </a:spcAft>
                      </a:pPr>
                      <a:r>
                        <a:rPr lang="kk-KZ" sz="2000" dirty="0">
                          <a:solidFill>
                            <a:schemeClr val="tx1"/>
                          </a:solidFill>
                          <a:effectLst/>
                          <a:latin typeface="Times New Roman" pitchFamily="18" charset="0"/>
                          <a:cs typeface="Times New Roman" pitchFamily="18" charset="0"/>
                        </a:rPr>
                        <a:t>ховка</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dirty="0">
                          <a:solidFill>
                            <a:schemeClr val="tx1"/>
                          </a:solidFill>
                          <a:effectLst/>
                          <a:latin typeface="Times New Roman" pitchFamily="18" charset="0"/>
                          <a:cs typeface="Times New Roman" pitchFamily="18" charset="0"/>
                        </a:rPr>
                        <a:t>Работа с клет</a:t>
                      </a:r>
                      <a:endParaRPr lang="ru-RU" sz="2000" dirty="0">
                        <a:solidFill>
                          <a:schemeClr val="tx1"/>
                        </a:solidFill>
                        <a:effectLst/>
                        <a:latin typeface="Times New Roman" pitchFamily="18" charset="0"/>
                        <a:cs typeface="Times New Roman" pitchFamily="18" charset="0"/>
                      </a:endParaRPr>
                    </a:p>
                    <a:p>
                      <a:pPr algn="ctr">
                        <a:spcAft>
                          <a:spcPts val="0"/>
                        </a:spcAft>
                      </a:pPr>
                      <a:r>
                        <a:rPr lang="kk-KZ" sz="2000" dirty="0">
                          <a:solidFill>
                            <a:schemeClr val="tx1"/>
                          </a:solidFill>
                          <a:effectLst/>
                          <a:latin typeface="Times New Roman" pitchFamily="18" charset="0"/>
                          <a:cs typeface="Times New Roman" pitchFamily="18" charset="0"/>
                        </a:rPr>
                        <a:t>кой</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r>
              <a:tr h="921833">
                <a:tc>
                  <a:txBody>
                    <a:bodyPr/>
                    <a:lstStyle/>
                    <a:p>
                      <a:pPr>
                        <a:spcAft>
                          <a:spcPts val="0"/>
                        </a:spcAft>
                      </a:pPr>
                      <a:r>
                        <a:rPr lang="ru-RU" sz="2000" dirty="0" smtClean="0">
                          <a:solidFill>
                            <a:schemeClr val="tx1"/>
                          </a:solidFill>
                          <a:effectLst/>
                          <a:latin typeface="Times New Roman" pitchFamily="18" charset="0"/>
                          <a:ea typeface="Calibri"/>
                          <a:cs typeface="Times New Roman" pitchFamily="18" charset="0"/>
                        </a:rPr>
                        <a:t>  9</a:t>
                      </a:r>
                      <a:endParaRPr lang="ru-RU" sz="20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kk-KZ" sz="2000" kern="1200" dirty="0" smtClean="0">
                          <a:solidFill>
                            <a:schemeClr val="dk1"/>
                          </a:solidFill>
                          <a:effectLst/>
                          <a:latin typeface="Times New Roman" pitchFamily="18" charset="0"/>
                          <a:ea typeface="+mn-ea"/>
                          <a:cs typeface="Times New Roman" pitchFamily="18" charset="0"/>
                        </a:rPr>
                        <a:t>Звук [А]. Буква «А». </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ru-RU" sz="2000" dirty="0" smtClean="0">
                          <a:effectLst/>
                          <a:latin typeface="Times New Roman" pitchFamily="18" charset="0"/>
                          <a:ea typeface="Calibri"/>
                          <a:cs typeface="Times New Roman" pitchFamily="18" charset="0"/>
                        </a:rPr>
                        <a:t>3 звука.</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kk-KZ" sz="2000" kern="1200" dirty="0" smtClean="0">
                          <a:solidFill>
                            <a:schemeClr val="dk1"/>
                          </a:solidFill>
                          <a:effectLst/>
                          <a:latin typeface="Times New Roman" pitchFamily="18" charset="0"/>
                          <a:ea typeface="+mn-ea"/>
                          <a:cs typeface="Times New Roman" pitchFamily="18" charset="0"/>
                        </a:rPr>
                        <a:t>1</a:t>
                      </a:r>
                      <a:endParaRPr lang="ru-RU"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r>
                        <a:rPr lang="kk-KZ" sz="1800" kern="1200" dirty="0" smtClean="0">
                          <a:solidFill>
                            <a:schemeClr val="dk1"/>
                          </a:solidFill>
                          <a:effectLst/>
                          <a:latin typeface="+mn-lt"/>
                          <a:ea typeface="+mn-ea"/>
                          <a:cs typeface="+mn-cs"/>
                        </a:rPr>
                        <a:t> </a:t>
                      </a:r>
                      <a:r>
                        <a:rPr lang="kk-KZ" sz="2000" kern="1200" dirty="0" smtClean="0">
                          <a:solidFill>
                            <a:schemeClr val="dk1"/>
                          </a:solidFill>
                          <a:effectLst/>
                          <a:latin typeface="Times New Roman" pitchFamily="18" charset="0"/>
                          <a:ea typeface="+mn-ea"/>
                          <a:cs typeface="Times New Roman" pitchFamily="18" charset="0"/>
                        </a:rPr>
                        <a:t>Буква.</a:t>
                      </a:r>
                      <a:endParaRPr lang="kk-KZ" sz="2000" dirty="0">
                        <a:effectLst/>
                        <a:latin typeface="Times New Roman" pitchFamily="18" charset="0"/>
                        <a:ea typeface="Calibri"/>
                        <a:cs typeface="Times New Roman" pitchFamily="18" charset="0"/>
                      </a:endParaRPr>
                    </a:p>
                  </a:txBody>
                  <a:tcPr marL="68580" marR="68580" marT="0" marB="0"/>
                </a:tc>
                <a:tc>
                  <a:txBody>
                    <a:bodyPr/>
                    <a:lstStyle/>
                    <a:p>
                      <a:pPr>
                        <a:spcAft>
                          <a:spcPts val="0"/>
                        </a:spcAft>
                      </a:pPr>
                      <a:endParaRPr lang="kk-KZ" sz="1300" dirty="0">
                        <a:effectLst/>
                        <a:latin typeface="Times New Roman"/>
                        <a:ea typeface="Calibri"/>
                        <a:cs typeface="Times New Roman"/>
                      </a:endParaRPr>
                    </a:p>
                  </a:txBody>
                  <a:tcPr marL="68580" marR="68580" marT="0" marB="0"/>
                </a:tc>
                <a:tc>
                  <a:txBody>
                    <a:bodyPr/>
                    <a:lstStyle/>
                    <a:p>
                      <a:pPr algn="ctr">
                        <a:spcAft>
                          <a:spcPts val="0"/>
                        </a:spcAft>
                      </a:pPr>
                      <a:endParaRPr lang="ru-RU" sz="1100" dirty="0">
                        <a:effectLst/>
                        <a:latin typeface="Calibri"/>
                        <a:ea typeface="Calibri"/>
                        <a:cs typeface="Times New Roman"/>
                      </a:endParaRPr>
                    </a:p>
                  </a:txBody>
                  <a:tcPr marL="68580" marR="68580" marT="0" marB="0"/>
                </a:tc>
              </a:tr>
            </a:tbl>
          </a:graphicData>
        </a:graphic>
      </p:graphicFrame>
      <p:cxnSp>
        <p:nvCxnSpPr>
          <p:cNvPr id="7" name="Прямая со стрелкой 6"/>
          <p:cNvCxnSpPr>
            <a:cxnSpLocks noChangeShapeType="1"/>
          </p:cNvCxnSpPr>
          <p:nvPr/>
        </p:nvCxnSpPr>
        <p:spPr bwMode="auto">
          <a:xfrm>
            <a:off x="7307669" y="3457697"/>
            <a:ext cx="635" cy="334010"/>
          </a:xfrm>
          <a:prstGeom prst="straightConnector1">
            <a:avLst/>
          </a:prstGeom>
          <a:noFill/>
          <a:ln w="12700">
            <a:solidFill>
              <a:srgbClr val="000000"/>
            </a:solidFill>
            <a:round/>
            <a:headEnd/>
            <a:tailEnd type="triangle" w="med" len="med"/>
          </a:ln>
          <a:extLst>
            <a:ext uri="{909E8E84-426E-40DD-AFC4-6F175D3DCCD1}">
              <a14:hiddenFill xmlns="" xmlns:a14="http://schemas.microsoft.com/office/drawing/2010/main">
                <a:noFill/>
              </a14:hiddenFill>
            </a:ext>
          </a:extLst>
        </p:spPr>
      </p:cxnSp>
      <p:pic>
        <p:nvPicPr>
          <p:cNvPr id="8" name="Рисунок 7" descr="C:\Users\User\Pictures\2018-12-27\001.jpg"/>
          <p:cNvPicPr/>
          <p:nvPr/>
        </p:nvPicPr>
        <p:blipFill rotWithShape="1">
          <a:blip r:embed="rId3" cstate="print">
            <a:extLst>
              <a:ext uri="{BEBA8EAE-BF5A-486C-A8C5-ECC9F3942E4B}">
                <a14:imgProps xmln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 xmlns:a14="http://schemas.microsoft.com/office/drawing/2010/main" val="0"/>
              </a:ext>
            </a:extLst>
          </a:blip>
          <a:srcRect l="10106" t="4196" r="70149" b="86822"/>
          <a:stretch/>
        </p:blipFill>
        <p:spPr bwMode="auto">
          <a:xfrm>
            <a:off x="8080549" y="3457697"/>
            <a:ext cx="669290" cy="4191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568017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684684" y="1196752"/>
            <a:ext cx="7774632" cy="3384376"/>
          </a:xfrm>
        </p:spPr>
        <p:txBody>
          <a:bodyPr>
            <a:normAutofit/>
          </a:bodyPr>
          <a:lstStyle/>
          <a:p>
            <a:pPr algn="just"/>
            <a:r>
              <a:rPr lang="ru-RU" sz="2400" b="1" dirty="0">
                <a:latin typeface="Times New Roman" pitchFamily="18" charset="0"/>
                <a:cs typeface="Times New Roman" pitchFamily="18" charset="0"/>
              </a:rPr>
              <a:t>О</a:t>
            </a:r>
            <a:r>
              <a:rPr lang="kk-KZ" sz="2400" b="1" dirty="0" smtClean="0">
                <a:latin typeface="Times New Roman" pitchFamily="18" charset="0"/>
                <a:cs typeface="Times New Roman" pitchFamily="18" charset="0"/>
              </a:rPr>
              <a:t>қу әдістемелік </a:t>
            </a:r>
            <a:r>
              <a:rPr lang="kk-KZ" sz="2400" b="1" dirty="0">
                <a:latin typeface="Times New Roman" pitchFamily="18" charset="0"/>
                <a:cs typeface="Times New Roman" pitchFamily="18" charset="0"/>
              </a:rPr>
              <a:t>кешенінің  мақсаты – сөйлеу тілі бұзылған балаларға көмек беру, яғни  сауат ашу мен қолды жазуға дайындау бойынша АТОҚ ұйымдастыру, баланың жеке қабілеттерін дамыту арқылы мектеп қабырғасына дайындау</a:t>
            </a:r>
            <a:r>
              <a:rPr lang="kk-KZ" sz="2400" dirty="0">
                <a:latin typeface="Times New Roman" pitchFamily="18" charset="0"/>
                <a:cs typeface="Times New Roman" pitchFamily="18" charset="0"/>
              </a:rPr>
              <a:t>. </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448795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r>
              <a:rPr lang="kk-KZ" sz="2400" b="1" dirty="0" smtClean="0">
                <a:latin typeface="Times New Roman" pitchFamily="18" charset="0"/>
                <a:cs typeface="Times New Roman" pitchFamily="18" charset="0"/>
              </a:rPr>
              <a:t>Сауат ашу және қолды жазуға дайындау бойынша мемлекеттік және орыс тілдеріндегі оқу әдістемелік кешені келесі міндеттерді жүзеге асырады:</a:t>
            </a:r>
            <a:endParaRPr lang="ru-RU" sz="2400" b="1" dirty="0">
              <a:latin typeface="Times New Roman" pitchFamily="18" charset="0"/>
              <a:cs typeface="Times New Roman" pitchFamily="18" charset="0"/>
            </a:endParaRPr>
          </a:p>
        </p:txBody>
      </p:sp>
      <p:sp>
        <p:nvSpPr>
          <p:cNvPr id="4" name="Прямоугольник 3"/>
          <p:cNvSpPr/>
          <p:nvPr/>
        </p:nvSpPr>
        <p:spPr>
          <a:xfrm>
            <a:off x="209093" y="1353341"/>
            <a:ext cx="9073008" cy="492443"/>
          </a:xfrm>
          <a:prstGeom prst="rect">
            <a:avLst/>
          </a:prstGeom>
        </p:spPr>
        <p:txBody>
          <a:bodyPr wrap="square">
            <a:spAutoFit/>
          </a:bodyPr>
          <a:lstStyle/>
          <a:p>
            <a:pPr marL="285750" lvl="0" indent="-285750">
              <a:buFont typeface="Wingdings" pitchFamily="2" charset="2"/>
              <a:buChar char="ü"/>
            </a:pPr>
            <a:r>
              <a:rPr lang="kk-KZ" sz="26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дыбысты </a:t>
            </a:r>
            <a:r>
              <a:rPr lang="kk-KZ" sz="2400" dirty="0">
                <a:latin typeface="Times New Roman" pitchFamily="18" charset="0"/>
                <a:cs typeface="Times New Roman" pitchFamily="18" charset="0"/>
              </a:rPr>
              <a:t>қабылдау мен дыбысты есте сақтауды </a:t>
            </a:r>
            <a:r>
              <a:rPr lang="kk-KZ" sz="2400" dirty="0" smtClean="0">
                <a:latin typeface="Times New Roman" pitchFamily="18" charset="0"/>
                <a:cs typeface="Times New Roman" pitchFamily="18" charset="0"/>
              </a:rPr>
              <a:t>дамыту;</a:t>
            </a:r>
            <a:endParaRPr lang="ru-RU" sz="2400" dirty="0">
              <a:latin typeface="Times New Roman" pitchFamily="18" charset="0"/>
              <a:cs typeface="Times New Roman" pitchFamily="18" charset="0"/>
            </a:endParaRPr>
          </a:p>
        </p:txBody>
      </p:sp>
      <p:sp>
        <p:nvSpPr>
          <p:cNvPr id="5" name="Прямоугольник 4"/>
          <p:cNvSpPr/>
          <p:nvPr/>
        </p:nvSpPr>
        <p:spPr>
          <a:xfrm>
            <a:off x="197698" y="1845784"/>
            <a:ext cx="8424936" cy="461665"/>
          </a:xfrm>
          <a:prstGeom prst="rect">
            <a:avLst/>
          </a:prstGeom>
        </p:spPr>
        <p:txBody>
          <a:bodyPr wrap="square">
            <a:spAutoFit/>
          </a:bodyPr>
          <a:lstStyle/>
          <a:p>
            <a:pPr marL="457200" lvl="0" indent="-457200">
              <a:buFont typeface="Wingdings" pitchFamily="2" charset="2"/>
              <a:buChar char="ü"/>
            </a:pPr>
            <a:r>
              <a:rPr lang="kk-KZ" sz="2400" dirty="0">
                <a:latin typeface="Times New Roman" pitchFamily="18" charset="0"/>
                <a:cs typeface="Times New Roman" pitchFamily="18" charset="0"/>
              </a:rPr>
              <a:t>баланың фонематикалық есту қабілетін дамыту; </a:t>
            </a:r>
            <a:endParaRPr lang="ru-RU" sz="2400" dirty="0">
              <a:latin typeface="Times New Roman" pitchFamily="18" charset="0"/>
              <a:cs typeface="Times New Roman" pitchFamily="18" charset="0"/>
            </a:endParaRPr>
          </a:p>
        </p:txBody>
      </p:sp>
      <p:sp>
        <p:nvSpPr>
          <p:cNvPr id="6" name="Прямоугольник 5"/>
          <p:cNvSpPr/>
          <p:nvPr/>
        </p:nvSpPr>
        <p:spPr>
          <a:xfrm>
            <a:off x="213087" y="2307449"/>
            <a:ext cx="6840760" cy="461665"/>
          </a:xfrm>
          <a:prstGeom prst="rect">
            <a:avLst/>
          </a:prstGeom>
        </p:spPr>
        <p:txBody>
          <a:bodyPr wrap="square">
            <a:spAutoFit/>
          </a:bodyPr>
          <a:lstStyle/>
          <a:p>
            <a:pPr marL="457200" lvl="0" indent="-457200">
              <a:buFont typeface="Wingdings" pitchFamily="2" charset="2"/>
              <a:buChar char="ü"/>
            </a:pPr>
            <a:r>
              <a:rPr lang="kk-KZ" sz="2400" dirty="0">
                <a:latin typeface="Times New Roman" pitchFamily="18" charset="0"/>
                <a:cs typeface="Times New Roman" pitchFamily="18" charset="0"/>
              </a:rPr>
              <a:t>психикалық үрдістерді дамыту; </a:t>
            </a:r>
            <a:endParaRPr lang="ru-RU" sz="2400" dirty="0">
              <a:latin typeface="Times New Roman" pitchFamily="18" charset="0"/>
              <a:cs typeface="Times New Roman" pitchFamily="18" charset="0"/>
            </a:endParaRPr>
          </a:p>
        </p:txBody>
      </p:sp>
      <p:sp>
        <p:nvSpPr>
          <p:cNvPr id="7" name="Прямоугольник 6"/>
          <p:cNvSpPr/>
          <p:nvPr/>
        </p:nvSpPr>
        <p:spPr>
          <a:xfrm>
            <a:off x="213087" y="2711534"/>
            <a:ext cx="8280920" cy="461665"/>
          </a:xfrm>
          <a:prstGeom prst="rect">
            <a:avLst/>
          </a:prstGeom>
        </p:spPr>
        <p:txBody>
          <a:bodyPr wrap="square">
            <a:spAutoFit/>
          </a:bodyPr>
          <a:lstStyle/>
          <a:p>
            <a:pPr marL="457200" lvl="0" indent="-457200">
              <a:buFont typeface="Wingdings" pitchFamily="2" charset="2"/>
              <a:buChar char="ü"/>
            </a:pPr>
            <a:r>
              <a:rPr lang="kk-KZ" sz="2400" dirty="0">
                <a:latin typeface="Times New Roman" pitchFamily="18" charset="0"/>
                <a:cs typeface="Times New Roman" pitchFamily="18" charset="0"/>
              </a:rPr>
              <a:t>сөздерге дыбыстық және буындық талдау жасай білу; </a:t>
            </a:r>
            <a:endParaRPr lang="ru-RU" sz="2400" dirty="0">
              <a:latin typeface="Times New Roman" pitchFamily="18" charset="0"/>
              <a:cs typeface="Times New Roman" pitchFamily="18" charset="0"/>
            </a:endParaRPr>
          </a:p>
        </p:txBody>
      </p:sp>
      <p:sp>
        <p:nvSpPr>
          <p:cNvPr id="8" name="Прямоугольник 7"/>
          <p:cNvSpPr/>
          <p:nvPr/>
        </p:nvSpPr>
        <p:spPr>
          <a:xfrm>
            <a:off x="197895" y="3056678"/>
            <a:ext cx="8424936" cy="830997"/>
          </a:xfrm>
          <a:prstGeom prst="rect">
            <a:avLst/>
          </a:prstGeom>
        </p:spPr>
        <p:txBody>
          <a:bodyPr wrap="square">
            <a:spAutoFit/>
          </a:bodyPr>
          <a:lstStyle/>
          <a:p>
            <a:pPr marL="457200" lvl="0" indent="-457200">
              <a:buFont typeface="Wingdings" pitchFamily="2" charset="2"/>
              <a:buChar char="ü"/>
            </a:pPr>
            <a:r>
              <a:rPr lang="kk-KZ" sz="2400" dirty="0">
                <a:latin typeface="Times New Roman" pitchFamily="18" charset="0"/>
                <a:cs typeface="Times New Roman" pitchFamily="18" charset="0"/>
              </a:rPr>
              <a:t>сөз және сөйлем құрастыру бойынша салыстыру сызбасын құрастыра білу;</a:t>
            </a:r>
            <a:endParaRPr lang="ru-RU" sz="2400" dirty="0">
              <a:latin typeface="Times New Roman" pitchFamily="18" charset="0"/>
              <a:cs typeface="Times New Roman" pitchFamily="18" charset="0"/>
            </a:endParaRPr>
          </a:p>
        </p:txBody>
      </p:sp>
      <p:sp>
        <p:nvSpPr>
          <p:cNvPr id="9" name="Прямоугольник 8"/>
          <p:cNvSpPr/>
          <p:nvPr/>
        </p:nvSpPr>
        <p:spPr>
          <a:xfrm>
            <a:off x="187027" y="3875369"/>
            <a:ext cx="6092097" cy="461665"/>
          </a:xfrm>
          <a:prstGeom prst="rect">
            <a:avLst/>
          </a:prstGeom>
        </p:spPr>
        <p:txBody>
          <a:bodyPr wrap="square">
            <a:spAutoFit/>
          </a:bodyPr>
          <a:lstStyle/>
          <a:p>
            <a:pPr marL="457200" lvl="0" indent="-457200">
              <a:buFont typeface="Wingdings" pitchFamily="2" charset="2"/>
              <a:buChar char="ü"/>
            </a:pPr>
            <a:r>
              <a:rPr lang="kk-KZ" sz="2400" dirty="0">
                <a:latin typeface="Times New Roman" pitchFamily="18" charset="0"/>
                <a:cs typeface="Times New Roman" pitchFamily="18" charset="0"/>
              </a:rPr>
              <a:t>үйретілген дыбысты дұрыс айта білу; </a:t>
            </a:r>
            <a:endParaRPr lang="ru-RU" sz="2400" dirty="0">
              <a:latin typeface="Times New Roman" pitchFamily="18" charset="0"/>
              <a:cs typeface="Times New Roman" pitchFamily="18" charset="0"/>
            </a:endParaRPr>
          </a:p>
        </p:txBody>
      </p:sp>
      <p:sp>
        <p:nvSpPr>
          <p:cNvPr id="10" name="Прямоугольник 9"/>
          <p:cNvSpPr/>
          <p:nvPr/>
        </p:nvSpPr>
        <p:spPr>
          <a:xfrm>
            <a:off x="197698" y="4337034"/>
            <a:ext cx="5562998" cy="461665"/>
          </a:xfrm>
          <a:prstGeom prst="rect">
            <a:avLst/>
          </a:prstGeom>
        </p:spPr>
        <p:txBody>
          <a:bodyPr wrap="none">
            <a:spAutoFit/>
          </a:bodyPr>
          <a:lstStyle/>
          <a:p>
            <a:pPr marL="457200" lvl="0" indent="-457200">
              <a:buFont typeface="Wingdings" pitchFamily="2" charset="2"/>
              <a:buChar char="ü"/>
            </a:pPr>
            <a:r>
              <a:rPr lang="kk-KZ" sz="2400" dirty="0">
                <a:latin typeface="Times New Roman" pitchFamily="18" charset="0"/>
                <a:cs typeface="Times New Roman" pitchFamily="18" charset="0"/>
              </a:rPr>
              <a:t>буындарды және қысқа сөздерді оқу;</a:t>
            </a:r>
            <a:r>
              <a:rPr lang="kk-KZ" sz="2400" dirty="0"/>
              <a:t> </a:t>
            </a:r>
            <a:endParaRPr lang="ru-RU" sz="2400" dirty="0"/>
          </a:p>
        </p:txBody>
      </p:sp>
      <p:sp>
        <p:nvSpPr>
          <p:cNvPr id="11" name="Прямоугольник 10"/>
          <p:cNvSpPr/>
          <p:nvPr/>
        </p:nvSpPr>
        <p:spPr>
          <a:xfrm>
            <a:off x="187028" y="4734189"/>
            <a:ext cx="4936584" cy="461665"/>
          </a:xfrm>
          <a:prstGeom prst="rect">
            <a:avLst/>
          </a:prstGeom>
        </p:spPr>
        <p:txBody>
          <a:bodyPr wrap="square">
            <a:spAutoFit/>
          </a:bodyPr>
          <a:lstStyle/>
          <a:p>
            <a:pPr marL="342900" lvl="0" indent="-342900">
              <a:buFont typeface="Wingdings" pitchFamily="2" charset="2"/>
              <a:buChar char="ü"/>
            </a:pPr>
            <a:r>
              <a:rPr lang="kk-KZ" sz="2400" dirty="0" smtClean="0">
                <a:latin typeface="Times New Roman" pitchFamily="18" charset="0"/>
                <a:cs typeface="Times New Roman" pitchFamily="18" charset="0"/>
              </a:rPr>
              <a:t> торкөз </a:t>
            </a:r>
            <a:r>
              <a:rPr lang="kk-KZ" sz="2400" dirty="0">
                <a:latin typeface="Times New Roman" pitchFamily="18" charset="0"/>
                <a:cs typeface="Times New Roman" pitchFamily="18" charset="0"/>
              </a:rPr>
              <a:t>бетінде дұрыс жаза білу; </a:t>
            </a:r>
            <a:endParaRPr lang="ru-RU" sz="2400" dirty="0">
              <a:latin typeface="Times New Roman" pitchFamily="18" charset="0"/>
              <a:cs typeface="Times New Roman" pitchFamily="18" charset="0"/>
            </a:endParaRPr>
          </a:p>
        </p:txBody>
      </p:sp>
      <p:sp>
        <p:nvSpPr>
          <p:cNvPr id="12" name="Прямоугольник 11"/>
          <p:cNvSpPr/>
          <p:nvPr/>
        </p:nvSpPr>
        <p:spPr>
          <a:xfrm>
            <a:off x="213284" y="5143067"/>
            <a:ext cx="4037772" cy="461665"/>
          </a:xfrm>
          <a:prstGeom prst="rect">
            <a:avLst/>
          </a:prstGeom>
        </p:spPr>
        <p:txBody>
          <a:bodyPr wrap="none">
            <a:spAutoFit/>
          </a:bodyPr>
          <a:lstStyle/>
          <a:p>
            <a:pPr marL="342900" lvl="0" indent="-342900">
              <a:buFont typeface="Wingdings" pitchFamily="2" charset="2"/>
              <a:buChar char="ü"/>
            </a:pPr>
            <a:r>
              <a:rPr lang="kk-KZ" sz="2400" dirty="0" smtClean="0">
                <a:latin typeface="Times New Roman" pitchFamily="18" charset="0"/>
                <a:cs typeface="Times New Roman" pitchFamily="18" charset="0"/>
              </a:rPr>
              <a:t> қолды </a:t>
            </a:r>
            <a:r>
              <a:rPr lang="kk-KZ" sz="2400" dirty="0">
                <a:latin typeface="Times New Roman" pitchFamily="18" charset="0"/>
                <a:cs typeface="Times New Roman" pitchFamily="18" charset="0"/>
              </a:rPr>
              <a:t>жазуға дайындау;  </a:t>
            </a:r>
            <a:endParaRPr lang="ru-RU" sz="2400" dirty="0">
              <a:latin typeface="Times New Roman" pitchFamily="18" charset="0"/>
              <a:cs typeface="Times New Roman" pitchFamily="18" charset="0"/>
            </a:endParaRPr>
          </a:p>
        </p:txBody>
      </p:sp>
      <p:sp>
        <p:nvSpPr>
          <p:cNvPr id="13" name="Прямоугольник 12"/>
          <p:cNvSpPr/>
          <p:nvPr/>
        </p:nvSpPr>
        <p:spPr>
          <a:xfrm>
            <a:off x="213481" y="5571866"/>
            <a:ext cx="3955506" cy="461665"/>
          </a:xfrm>
          <a:prstGeom prst="rect">
            <a:avLst/>
          </a:prstGeom>
        </p:spPr>
        <p:txBody>
          <a:bodyPr wrap="none">
            <a:spAutoFit/>
          </a:bodyPr>
          <a:lstStyle/>
          <a:p>
            <a:pPr marL="342900" indent="-342900">
              <a:buFont typeface="Wingdings" pitchFamily="2" charset="2"/>
              <a:buChar char="ü"/>
            </a:pPr>
            <a:r>
              <a:rPr lang="kk-KZ" sz="2400" dirty="0">
                <a:latin typeface="Times New Roman" pitchFamily="18" charset="0"/>
                <a:cs typeface="Times New Roman" pitchFamily="18" charset="0"/>
              </a:rPr>
              <a:t>дисграфияның алдын </a:t>
            </a:r>
            <a:r>
              <a:rPr lang="kk-KZ" sz="2400" dirty="0" smtClean="0">
                <a:latin typeface="Times New Roman" pitchFamily="18" charset="0"/>
                <a:cs typeface="Times New Roman" pitchFamily="18" charset="0"/>
              </a:rPr>
              <a:t>алу;</a:t>
            </a:r>
            <a:endParaRPr lang="ru-RU" sz="2400" dirty="0">
              <a:latin typeface="Times New Roman" pitchFamily="18" charset="0"/>
              <a:cs typeface="Times New Roman" pitchFamily="18" charset="0"/>
            </a:endParaRPr>
          </a:p>
        </p:txBody>
      </p:sp>
      <p:sp>
        <p:nvSpPr>
          <p:cNvPr id="14" name="Прямоугольник 13"/>
          <p:cNvSpPr/>
          <p:nvPr/>
        </p:nvSpPr>
        <p:spPr>
          <a:xfrm>
            <a:off x="224179" y="6033531"/>
            <a:ext cx="3126946" cy="461665"/>
          </a:xfrm>
          <a:prstGeom prst="rect">
            <a:avLst/>
          </a:prstGeom>
        </p:spPr>
        <p:txBody>
          <a:bodyPr wrap="none">
            <a:spAutoFit/>
          </a:bodyPr>
          <a:lstStyle/>
          <a:p>
            <a:pPr marL="342900" lvl="0" indent="-342900">
              <a:buFont typeface="Wingdings" pitchFamily="2" charset="2"/>
              <a:buChar char="ü"/>
            </a:pPr>
            <a:r>
              <a:rPr lang="kk-KZ" sz="2400" dirty="0">
                <a:latin typeface="Times New Roman" pitchFamily="18" charset="0"/>
                <a:cs typeface="Times New Roman" pitchFamily="18" charset="0"/>
              </a:rPr>
              <a:t>әріптерді жаза </a:t>
            </a:r>
            <a:r>
              <a:rPr lang="kk-KZ" sz="2400" dirty="0" smtClean="0">
                <a:latin typeface="Times New Roman" pitchFamily="18" charset="0"/>
                <a:cs typeface="Times New Roman" pitchFamily="18" charset="0"/>
              </a:rPr>
              <a:t>білу.</a:t>
            </a:r>
            <a:endParaRPr lang="ru-RU" sz="2400" dirty="0"/>
          </a:p>
        </p:txBody>
      </p:sp>
    </p:spTree>
    <p:extLst>
      <p:ext uri="{BB962C8B-B14F-4D97-AF65-F5344CB8AC3E}">
        <p14:creationId xmlns="" xmlns:p14="http://schemas.microsoft.com/office/powerpoint/2010/main" val="17323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Объект 2"/>
          <p:cNvSpPr>
            <a:spLocks noGrp="1"/>
          </p:cNvSpPr>
          <p:nvPr>
            <p:ph idx="1"/>
          </p:nvPr>
        </p:nvSpPr>
        <p:spPr>
          <a:xfrm>
            <a:off x="539552" y="1124744"/>
            <a:ext cx="8229600" cy="4525963"/>
          </a:xfrm>
        </p:spPr>
        <p:txBody>
          <a:bodyPr/>
          <a:lstStyle/>
          <a:p>
            <a:pPr marL="0" indent="0" algn="just">
              <a:buNone/>
            </a:pPr>
            <a:r>
              <a:rPr lang="kk-KZ" sz="2400" b="1" dirty="0" smtClean="0">
                <a:latin typeface="Times New Roman" pitchFamily="18" charset="0"/>
                <a:cs typeface="Times New Roman" pitchFamily="18" charset="0"/>
              </a:rPr>
              <a:t>Оқу әдістемелік </a:t>
            </a:r>
            <a:r>
              <a:rPr lang="kk-KZ" sz="2400" b="1" dirty="0">
                <a:latin typeface="Times New Roman" pitchFamily="18" charset="0"/>
                <a:cs typeface="Times New Roman" pitchFamily="18" charset="0"/>
              </a:rPr>
              <a:t>кешені Қазақстан Республикасының мектепке дейінгі тәрбие мен оқытудың мемлекеттік жалпыға міндетті стандарты мен мектепке дейінгі тәрбие мен оқытудың үлгілік оқу бағдарламасы мен қазақ және орыс тілдерінің ерекшеліктерінің негізіне сүйене отырып құрастырылған. </a:t>
            </a:r>
            <a:endParaRPr lang="ru-RU" sz="2400" b="1" dirty="0">
              <a:latin typeface="Times New Roman" pitchFamily="18" charset="0"/>
              <a:cs typeface="Times New Roman" pitchFamily="18" charset="0"/>
            </a:endParaRPr>
          </a:p>
          <a:p>
            <a:pPr marL="0" indent="0">
              <a:buNone/>
            </a:pPr>
            <a:endParaRPr lang="ru-RU" dirty="0"/>
          </a:p>
        </p:txBody>
      </p:sp>
    </p:spTree>
    <p:extLst>
      <p:ext uri="{BB962C8B-B14F-4D97-AF65-F5344CB8AC3E}">
        <p14:creationId xmlns="" xmlns:p14="http://schemas.microsoft.com/office/powerpoint/2010/main" val="451045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Объект 2"/>
          <p:cNvSpPr>
            <a:spLocks noGrp="1"/>
          </p:cNvSpPr>
          <p:nvPr>
            <p:ph idx="1"/>
          </p:nvPr>
        </p:nvSpPr>
        <p:spPr>
          <a:xfrm>
            <a:off x="539552" y="116633"/>
            <a:ext cx="8219256" cy="1152128"/>
          </a:xfrm>
        </p:spPr>
        <p:txBody>
          <a:bodyPr>
            <a:normAutofit lnSpcReduction="10000"/>
          </a:bodyPr>
          <a:lstStyle/>
          <a:p>
            <a:pPr marL="0" indent="0" algn="ctr">
              <a:buNone/>
            </a:pPr>
            <a:r>
              <a:rPr lang="kk-KZ" sz="2400" b="1" dirty="0" smtClean="0">
                <a:latin typeface="Times New Roman" pitchFamily="18" charset="0"/>
                <a:cs typeface="Times New Roman" pitchFamily="18" charset="0"/>
              </a:rPr>
              <a:t>АТОҚ 49 тақырыпты қамтиды. Оның 7 кіріспе тақырыптар және 42 қазақ тілінің әріптері мен дыбыстарымен танысуға арналған. </a:t>
            </a:r>
          </a:p>
          <a:p>
            <a:pPr marL="0" indent="0">
              <a:buNone/>
            </a:pPr>
            <a:endParaRPr lang="ru-RU" sz="2400" dirty="0">
              <a:latin typeface="Times New Roman" pitchFamily="18" charset="0"/>
              <a:cs typeface="Times New Roman" pitchFamily="18" charset="0"/>
            </a:endParaRPr>
          </a:p>
        </p:txBody>
      </p:sp>
      <p:sp>
        <p:nvSpPr>
          <p:cNvPr id="5" name="Прямоугольник 4"/>
          <p:cNvSpPr/>
          <p:nvPr/>
        </p:nvSpPr>
        <p:spPr>
          <a:xfrm>
            <a:off x="413974" y="1772816"/>
            <a:ext cx="4392488" cy="4401205"/>
          </a:xfrm>
          <a:prstGeom prst="rect">
            <a:avLst/>
          </a:prstGeom>
        </p:spPr>
        <p:txBody>
          <a:bodyPr wrap="square">
            <a:spAutoFit/>
          </a:bodyPr>
          <a:lstStyle/>
          <a:p>
            <a:r>
              <a:rPr lang="kk-KZ" sz="2000" b="1" dirty="0">
                <a:latin typeface="Times New Roman" pitchFamily="18" charset="0"/>
                <a:cs typeface="Times New Roman" pitchFamily="18" charset="0"/>
              </a:rPr>
              <a:t>1</a:t>
            </a:r>
            <a:r>
              <a:rPr lang="kk-KZ" sz="2000" b="1" dirty="0" smtClean="0">
                <a:latin typeface="Times New Roman" pitchFamily="18" charset="0"/>
                <a:cs typeface="Times New Roman" pitchFamily="18" charset="0"/>
              </a:rPr>
              <a:t>. Сөйлеу </a:t>
            </a:r>
            <a:r>
              <a:rPr lang="kk-KZ" sz="2000" b="1" dirty="0">
                <a:latin typeface="Times New Roman" pitchFamily="18" charset="0"/>
                <a:cs typeface="Times New Roman" pitchFamily="18" charset="0"/>
              </a:rPr>
              <a:t>тілі не үшін керек?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a:t>
            </a:r>
            <a:r>
              <a:rPr lang="kk-KZ" sz="2000" b="1" dirty="0" smtClean="0">
                <a:latin typeface="Times New Roman" pitchFamily="18" charset="0"/>
                <a:cs typeface="Times New Roman" pitchFamily="18" charset="0"/>
              </a:rPr>
              <a:t>. Дыбыстар </a:t>
            </a:r>
            <a:r>
              <a:rPr lang="kk-KZ" sz="2000" b="1" dirty="0">
                <a:latin typeface="Times New Roman" pitchFamily="18" charset="0"/>
                <a:cs typeface="Times New Roman" pitchFamily="18" charset="0"/>
              </a:rPr>
              <a:t>әлемі. Сөйлеу тілді және сөйлеу тілді емес дыбыстар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3</a:t>
            </a:r>
            <a:r>
              <a:rPr lang="kk-KZ" sz="2000" b="1" dirty="0" smtClean="0">
                <a:latin typeface="Times New Roman" pitchFamily="18" charset="0"/>
                <a:cs typeface="Times New Roman" pitchFamily="18" charset="0"/>
              </a:rPr>
              <a:t>. Дыбыстар </a:t>
            </a:r>
            <a:r>
              <a:rPr lang="kk-KZ" sz="2000" b="1" dirty="0">
                <a:latin typeface="Times New Roman" pitchFamily="18" charset="0"/>
                <a:cs typeface="Times New Roman" pitchFamily="18" charset="0"/>
              </a:rPr>
              <a:t>әлемі. Дауысты дыбыстар.</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4</a:t>
            </a:r>
            <a:r>
              <a:rPr lang="kk-KZ" sz="2000" b="1" dirty="0" smtClean="0">
                <a:latin typeface="Times New Roman" pitchFamily="18" charset="0"/>
                <a:cs typeface="Times New Roman" pitchFamily="18" charset="0"/>
              </a:rPr>
              <a:t>. Дыбыстар </a:t>
            </a:r>
            <a:r>
              <a:rPr lang="kk-KZ" sz="2000" b="1" dirty="0">
                <a:latin typeface="Times New Roman" pitchFamily="18" charset="0"/>
                <a:cs typeface="Times New Roman" pitchFamily="18" charset="0"/>
              </a:rPr>
              <a:t>әлемі. Дауыссыз дыбыстар.</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5</a:t>
            </a:r>
            <a:r>
              <a:rPr lang="kk-KZ" sz="2000" b="1" dirty="0" smtClean="0">
                <a:latin typeface="Times New Roman" pitchFamily="18" charset="0"/>
                <a:cs typeface="Times New Roman" pitchFamily="18" charset="0"/>
              </a:rPr>
              <a:t>. Дыбыстар </a:t>
            </a:r>
            <a:r>
              <a:rPr lang="kk-KZ" sz="2000" b="1" dirty="0">
                <a:latin typeface="Times New Roman" pitchFamily="18" charset="0"/>
                <a:cs typeface="Times New Roman" pitchFamily="18" charset="0"/>
              </a:rPr>
              <a:t>әлемі. Дауысты және дауыссыз дыбыстар.</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6</a:t>
            </a:r>
            <a:r>
              <a:rPr lang="kk-KZ" sz="2000" b="1" dirty="0" smtClean="0">
                <a:latin typeface="Times New Roman" pitchFamily="18" charset="0"/>
                <a:cs typeface="Times New Roman" pitchFamily="18" charset="0"/>
              </a:rPr>
              <a:t>. Буын</a:t>
            </a:r>
            <a:r>
              <a:rPr lang="kk-KZ" sz="2000" b="1" dirty="0">
                <a:latin typeface="Times New Roman" pitchFamily="18" charset="0"/>
                <a:cs typeface="Times New Roman" pitchFamily="18" charset="0"/>
              </a:rPr>
              <a:t>. Сөз.                                                                                                                          7</a:t>
            </a:r>
            <a:r>
              <a:rPr lang="kk-KZ" sz="2000" b="1" dirty="0" smtClean="0">
                <a:latin typeface="Times New Roman" pitchFamily="18" charset="0"/>
                <a:cs typeface="Times New Roman" pitchFamily="18" charset="0"/>
              </a:rPr>
              <a:t>. «</a:t>
            </a:r>
            <a:r>
              <a:rPr lang="kk-KZ" sz="2000" b="1" dirty="0">
                <a:latin typeface="Times New Roman" pitchFamily="18" charset="0"/>
                <a:cs typeface="Times New Roman" pitchFamily="18" charset="0"/>
              </a:rPr>
              <a:t>Сөйлем» терминімен танысу.</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8</a:t>
            </a:r>
            <a:r>
              <a:rPr lang="kk-KZ" sz="2000" b="1" dirty="0" smtClean="0">
                <a:latin typeface="Times New Roman" pitchFamily="18" charset="0"/>
                <a:cs typeface="Times New Roman" pitchFamily="18" charset="0"/>
              </a:rPr>
              <a:t>. [</a:t>
            </a:r>
            <a:r>
              <a:rPr lang="kk-KZ" sz="2000" b="1" dirty="0">
                <a:latin typeface="Times New Roman" pitchFamily="18" charset="0"/>
                <a:cs typeface="Times New Roman" pitchFamily="18" charset="0"/>
              </a:rPr>
              <a:t>А] дыбысы. А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9</a:t>
            </a:r>
            <a:r>
              <a:rPr lang="kk-KZ" sz="2000" b="1" dirty="0" smtClean="0">
                <a:latin typeface="Times New Roman" pitchFamily="18" charset="0"/>
                <a:cs typeface="Times New Roman" pitchFamily="18" charset="0"/>
              </a:rPr>
              <a:t>. [</a:t>
            </a:r>
            <a:r>
              <a:rPr lang="kk-KZ" sz="2000" b="1" dirty="0">
                <a:latin typeface="Times New Roman" pitchFamily="18" charset="0"/>
                <a:cs typeface="Times New Roman" pitchFamily="18" charset="0"/>
              </a:rPr>
              <a:t>О] дыбысы. О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10.[Ұ] дыбысы. Ұ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p:txBody>
      </p:sp>
      <p:sp>
        <p:nvSpPr>
          <p:cNvPr id="6" name="Прямоугольник 5"/>
          <p:cNvSpPr/>
          <p:nvPr/>
        </p:nvSpPr>
        <p:spPr>
          <a:xfrm>
            <a:off x="5218984" y="1837293"/>
            <a:ext cx="3642247" cy="4708981"/>
          </a:xfrm>
          <a:prstGeom prst="rect">
            <a:avLst/>
          </a:prstGeom>
        </p:spPr>
        <p:txBody>
          <a:bodyPr wrap="square">
            <a:spAutoFit/>
          </a:bodyPr>
          <a:lstStyle/>
          <a:p>
            <a:r>
              <a:rPr lang="kk-KZ" sz="2000" b="1" dirty="0">
                <a:latin typeface="Times New Roman" pitchFamily="18" charset="0"/>
                <a:cs typeface="Times New Roman" pitchFamily="18" charset="0"/>
              </a:rPr>
              <a:t>11.[Ы] дыбысы. Ы 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12.[Т] дыбысы. Т әріпі. </a:t>
            </a:r>
            <a:endParaRPr lang="ru-RU" sz="2000" b="1" dirty="0">
              <a:latin typeface="Times New Roman" pitchFamily="18" charset="0"/>
              <a:cs typeface="Times New Roman" pitchFamily="18" charset="0"/>
            </a:endParaRPr>
          </a:p>
          <a:p>
            <a:r>
              <a:rPr lang="kk-KZ" sz="2000" b="1" dirty="0" smtClean="0">
                <a:latin typeface="Times New Roman" pitchFamily="18" charset="0"/>
                <a:cs typeface="Times New Roman" pitchFamily="18" charset="0"/>
              </a:rPr>
              <a:t>13</a:t>
            </a:r>
            <a:r>
              <a:rPr lang="kk-KZ" sz="2000" b="1" dirty="0">
                <a:latin typeface="Times New Roman" pitchFamily="18" charset="0"/>
                <a:cs typeface="Times New Roman" pitchFamily="18" charset="0"/>
              </a:rPr>
              <a:t>.[П] дыбысы. П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14.[Н] дыбысы. Н </a:t>
            </a:r>
            <a:r>
              <a:rPr lang="kk-KZ" sz="2000" b="1" dirty="0" smtClean="0">
                <a:latin typeface="Times New Roman" pitchFamily="18" charset="0"/>
                <a:cs typeface="Times New Roman" pitchFamily="18" charset="0"/>
              </a:rPr>
              <a:t>әріпі. </a:t>
            </a:r>
            <a:endParaRPr lang="kk-KZ"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15.[й] дыбысы. й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16.[Д] дыбысы. Д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17.[С] дыбысы. С </a:t>
            </a:r>
            <a:r>
              <a:rPr lang="kk-KZ" sz="2000" b="1" dirty="0" smtClean="0">
                <a:latin typeface="Times New Roman" pitchFamily="18" charset="0"/>
                <a:cs typeface="Times New Roman" pitchFamily="18" charset="0"/>
              </a:rPr>
              <a:t>әріпі.</a:t>
            </a:r>
            <a:endParaRPr lang="ru-RU" sz="2000" b="1" dirty="0">
              <a:latin typeface="Times New Roman" pitchFamily="18" charset="0"/>
              <a:cs typeface="Times New Roman" pitchFamily="18" charset="0"/>
            </a:endParaRPr>
          </a:p>
          <a:p>
            <a:r>
              <a:rPr lang="kk-KZ" sz="2000" b="1" dirty="0" smtClean="0">
                <a:latin typeface="Times New Roman" pitchFamily="18" charset="0"/>
                <a:cs typeface="Times New Roman" pitchFamily="18" charset="0"/>
              </a:rPr>
              <a:t>18</a:t>
            </a:r>
            <a:r>
              <a:rPr lang="kk-KZ" sz="2000" b="1" dirty="0">
                <a:latin typeface="Times New Roman" pitchFamily="18" charset="0"/>
                <a:cs typeface="Times New Roman" pitchFamily="18" charset="0"/>
              </a:rPr>
              <a:t>.[М] дыбысы. М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19.[Б] дыбысы. Б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20.[Ғ] дыбысы. Ғ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21.[Ш] дыбысы. Ш </a:t>
            </a:r>
            <a:r>
              <a:rPr lang="kk-KZ" sz="2000" b="1" dirty="0" smtClean="0">
                <a:latin typeface="Times New Roman" pitchFamily="18" charset="0"/>
                <a:cs typeface="Times New Roman" pitchFamily="18" charset="0"/>
              </a:rPr>
              <a:t>әріпі.</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22.[Қ] дыбысы. Қ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23.[З] дыбысы. З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24.[Ж] дыбысы. Ж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smtClean="0">
                <a:latin typeface="Times New Roman" pitchFamily="18" charset="0"/>
                <a:cs typeface="Times New Roman" pitchFamily="18" charset="0"/>
              </a:rPr>
              <a:t>Қосымша.</a:t>
            </a:r>
            <a:endParaRPr lang="ru-RU" sz="2000" b="1" dirty="0">
              <a:latin typeface="Times New Roman" pitchFamily="18" charset="0"/>
              <a:cs typeface="Times New Roman" pitchFamily="18" charset="0"/>
            </a:endParaRPr>
          </a:p>
        </p:txBody>
      </p:sp>
      <p:sp>
        <p:nvSpPr>
          <p:cNvPr id="9" name="Объект 2"/>
          <p:cNvSpPr txBox="1">
            <a:spLocks/>
          </p:cNvSpPr>
          <p:nvPr/>
        </p:nvSpPr>
        <p:spPr>
          <a:xfrm>
            <a:off x="611560" y="1268760"/>
            <a:ext cx="8219256"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kk-KZ" sz="2400" b="1" dirty="0" smtClean="0">
                <a:latin typeface="Times New Roman" pitchFamily="18" charset="0"/>
                <a:cs typeface="Times New Roman" pitchFamily="18" charset="0"/>
              </a:rPr>
              <a:t>№1 дәптер. </a:t>
            </a:r>
          </a:p>
          <a:p>
            <a:pPr marL="0" indent="0">
              <a:buFont typeface="Arial" pitchFamily="34" charset="0"/>
              <a:buNone/>
            </a:pPr>
            <a:endParaRPr lang="ru-RU"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1024662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Объект 2"/>
          <p:cNvSpPr>
            <a:spLocks noGrp="1"/>
          </p:cNvSpPr>
          <p:nvPr>
            <p:ph idx="1"/>
          </p:nvPr>
        </p:nvSpPr>
        <p:spPr>
          <a:xfrm>
            <a:off x="539552" y="116633"/>
            <a:ext cx="8219256" cy="1152128"/>
          </a:xfrm>
        </p:spPr>
        <p:txBody>
          <a:bodyPr>
            <a:normAutofit lnSpcReduction="10000"/>
          </a:bodyPr>
          <a:lstStyle/>
          <a:p>
            <a:pPr marL="0" indent="0" algn="ctr">
              <a:buNone/>
            </a:pPr>
            <a:r>
              <a:rPr lang="kk-KZ" sz="2400" b="1" dirty="0" smtClean="0">
                <a:latin typeface="Times New Roman" pitchFamily="18" charset="0"/>
                <a:cs typeface="Times New Roman" pitchFamily="18" charset="0"/>
              </a:rPr>
              <a:t>АТОҚ 49 тақырыпты қамтиды. Оның 7 кіріспе тақырыптар және 42 қазақ тілінің әріптері мен дыбыстарымен танысуға арналған. </a:t>
            </a:r>
          </a:p>
          <a:p>
            <a:pPr marL="0" indent="0">
              <a:buNone/>
            </a:pPr>
            <a:endParaRPr lang="ru-RU" sz="2400" dirty="0">
              <a:latin typeface="Times New Roman" pitchFamily="18" charset="0"/>
              <a:cs typeface="Times New Roman" pitchFamily="18" charset="0"/>
            </a:endParaRPr>
          </a:p>
        </p:txBody>
      </p:sp>
      <p:sp>
        <p:nvSpPr>
          <p:cNvPr id="5" name="Прямоугольник 4"/>
          <p:cNvSpPr/>
          <p:nvPr/>
        </p:nvSpPr>
        <p:spPr>
          <a:xfrm>
            <a:off x="413974" y="2132856"/>
            <a:ext cx="3365938" cy="4401205"/>
          </a:xfrm>
          <a:prstGeom prst="rect">
            <a:avLst/>
          </a:prstGeom>
        </p:spPr>
        <p:txBody>
          <a:bodyPr wrap="square">
            <a:spAutoFit/>
          </a:bodyPr>
          <a:lstStyle/>
          <a:p>
            <a:r>
              <a:rPr lang="kk-KZ" sz="2000" b="1" dirty="0" smtClean="0">
                <a:latin typeface="Times New Roman" pitchFamily="18" charset="0"/>
                <a:cs typeface="Times New Roman" pitchFamily="18" charset="0"/>
              </a:rPr>
              <a:t>1</a:t>
            </a:r>
            <a:r>
              <a:rPr lang="kk-KZ" sz="2000" b="1" dirty="0">
                <a:latin typeface="Times New Roman" pitchFamily="18" charset="0"/>
                <a:cs typeface="Times New Roman" pitchFamily="18" charset="0"/>
              </a:rPr>
              <a:t>.[ң] дыбысы. ң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2.[Р] дыбысы. Р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3.[Л] дыбысы. Л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ru-RU" sz="2000" b="1" dirty="0">
                <a:latin typeface="Times New Roman" pitchFamily="18" charset="0"/>
                <a:cs typeface="Times New Roman" pitchFamily="18" charset="0"/>
              </a:rPr>
              <a:t>4.[</a:t>
            </a:r>
            <a:r>
              <a:rPr lang="kk-KZ" sz="2000" b="1" dirty="0">
                <a:latin typeface="Times New Roman" pitchFamily="18" charset="0"/>
                <a:cs typeface="Times New Roman" pitchFamily="18" charset="0"/>
              </a:rPr>
              <a:t>У</a:t>
            </a:r>
            <a:r>
              <a:rPr lang="ru-RU" sz="2000" b="1" dirty="0">
                <a:latin typeface="Times New Roman" pitchFamily="18" charset="0"/>
                <a:cs typeface="Times New Roman" pitchFamily="18" charset="0"/>
              </a:rPr>
              <a:t>]</a:t>
            </a:r>
            <a:r>
              <a:rPr lang="kk-KZ" sz="2000" b="1" dirty="0">
                <a:latin typeface="Times New Roman" pitchFamily="18" charset="0"/>
                <a:cs typeface="Times New Roman" pitchFamily="18" charset="0"/>
              </a:rPr>
              <a:t> дыбысы</a:t>
            </a:r>
            <a:r>
              <a:rPr lang="ru-RU" sz="2000" b="1" dirty="0">
                <a:latin typeface="Times New Roman" pitchFamily="18" charset="0"/>
                <a:cs typeface="Times New Roman" pitchFamily="18" charset="0"/>
              </a:rPr>
              <a:t>.</a:t>
            </a:r>
            <a:r>
              <a:rPr lang="kk-KZ" sz="2000" b="1" dirty="0">
                <a:latin typeface="Times New Roman" pitchFamily="18" charset="0"/>
                <a:cs typeface="Times New Roman" pitchFamily="18" charset="0"/>
              </a:rPr>
              <a:t> </a:t>
            </a:r>
            <a:r>
              <a:rPr lang="kk-KZ" sz="2000" b="1" dirty="0" smtClean="0">
                <a:latin typeface="Times New Roman" pitchFamily="18" charset="0"/>
                <a:cs typeface="Times New Roman" pitchFamily="18" charset="0"/>
              </a:rPr>
              <a:t>У 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5.</a:t>
            </a:r>
            <a:r>
              <a:rPr lang="ru-RU" sz="2000" b="1" dirty="0">
                <a:latin typeface="Times New Roman" pitchFamily="18" charset="0"/>
                <a:cs typeface="Times New Roman" pitchFamily="18" charset="0"/>
              </a:rPr>
              <a:t>[</a:t>
            </a:r>
            <a:r>
              <a:rPr lang="kk-KZ" sz="2000" b="1" dirty="0">
                <a:latin typeface="Times New Roman" pitchFamily="18" charset="0"/>
                <a:cs typeface="Times New Roman" pitchFamily="18" charset="0"/>
              </a:rPr>
              <a:t>Ө</a:t>
            </a:r>
            <a:r>
              <a:rPr lang="ru-RU" sz="2000" b="1" dirty="0">
                <a:latin typeface="Times New Roman" pitchFamily="18" charset="0"/>
                <a:cs typeface="Times New Roman" pitchFamily="18" charset="0"/>
              </a:rPr>
              <a:t>]</a:t>
            </a:r>
            <a:r>
              <a:rPr lang="kk-KZ" sz="2000" b="1" dirty="0">
                <a:latin typeface="Times New Roman" pitchFamily="18" charset="0"/>
                <a:cs typeface="Times New Roman" pitchFamily="18" charset="0"/>
              </a:rPr>
              <a:t> дыбысы</a:t>
            </a:r>
            <a:r>
              <a:rPr lang="ru-RU" sz="2000" b="1" dirty="0">
                <a:latin typeface="Times New Roman" pitchFamily="18" charset="0"/>
                <a:cs typeface="Times New Roman" pitchFamily="18" charset="0"/>
              </a:rPr>
              <a:t>.</a:t>
            </a:r>
            <a:r>
              <a:rPr lang="kk-KZ" sz="2000" b="1" dirty="0">
                <a:latin typeface="Times New Roman" pitchFamily="18" charset="0"/>
                <a:cs typeface="Times New Roman" pitchFamily="18" charset="0"/>
              </a:rPr>
              <a:t> Ө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6.[Е] дыбысы. </a:t>
            </a:r>
            <a:r>
              <a:rPr lang="kk-KZ" sz="2000" b="1" dirty="0" smtClean="0">
                <a:latin typeface="Times New Roman" pitchFamily="18" charset="0"/>
                <a:cs typeface="Times New Roman" pitchFamily="18" charset="0"/>
              </a:rPr>
              <a:t>Е 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7.[І] дыбысы. І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8.[Ү] дыбысы. Ү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9.[Ә] дыбысы. Ә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10.[И] дыбысы. И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11.[К] дыбысы. К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12.[Г] дыбысы. Г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13.[Х] дыбысы. Х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
        <p:nvSpPr>
          <p:cNvPr id="9" name="Объект 2"/>
          <p:cNvSpPr txBox="1">
            <a:spLocks/>
          </p:cNvSpPr>
          <p:nvPr/>
        </p:nvSpPr>
        <p:spPr>
          <a:xfrm>
            <a:off x="611560" y="1268760"/>
            <a:ext cx="8219256"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kk-KZ" sz="2400" b="1" dirty="0" smtClean="0">
                <a:latin typeface="Times New Roman" pitchFamily="18" charset="0"/>
                <a:cs typeface="Times New Roman" pitchFamily="18" charset="0"/>
              </a:rPr>
              <a:t> №2 дәптер. </a:t>
            </a:r>
          </a:p>
          <a:p>
            <a:pPr marL="0" indent="0">
              <a:buFont typeface="Arial" pitchFamily="34" charset="0"/>
              <a:buNone/>
            </a:pPr>
            <a:endParaRPr lang="ru-RU" sz="2400" dirty="0">
              <a:latin typeface="Times New Roman" pitchFamily="18" charset="0"/>
              <a:cs typeface="Times New Roman" pitchFamily="18" charset="0"/>
            </a:endParaRPr>
          </a:p>
        </p:txBody>
      </p:sp>
      <p:sp>
        <p:nvSpPr>
          <p:cNvPr id="2" name="Прямоугольник 1"/>
          <p:cNvSpPr/>
          <p:nvPr/>
        </p:nvSpPr>
        <p:spPr>
          <a:xfrm>
            <a:off x="4860032" y="2277543"/>
            <a:ext cx="4572000" cy="4093428"/>
          </a:xfrm>
          <a:prstGeom prst="rect">
            <a:avLst/>
          </a:prstGeom>
        </p:spPr>
        <p:txBody>
          <a:bodyPr>
            <a:spAutoFit/>
          </a:bodyPr>
          <a:lstStyle/>
          <a:p>
            <a:r>
              <a:rPr lang="kk-KZ" sz="2000" b="1" dirty="0">
                <a:latin typeface="Times New Roman" pitchFamily="18" charset="0"/>
                <a:cs typeface="Times New Roman" pitchFamily="18" charset="0"/>
              </a:rPr>
              <a:t>14.[В] дыбысы. В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15.[Ф] дыбысы. Ф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16.[һ] дыбысы. һ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17.[Я] дыбысы. Я </a:t>
            </a:r>
            <a:r>
              <a:rPr lang="kk-KZ" sz="2000" b="1" dirty="0" smtClean="0">
                <a:latin typeface="Times New Roman" pitchFamily="18" charset="0"/>
                <a:cs typeface="Times New Roman" pitchFamily="18" charset="0"/>
              </a:rPr>
              <a:t>әріпі.</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18.[Ю] дыбысы. Ю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19.[Ё] дыбысы. </a:t>
            </a:r>
            <a:r>
              <a:rPr lang="ru-RU" sz="2000" b="1" dirty="0" smtClean="0">
                <a:latin typeface="Times New Roman" pitchFamily="18" charset="0"/>
                <a:cs typeface="Times New Roman" pitchFamily="18" charset="0"/>
              </a:rPr>
              <a:t>Ё</a:t>
            </a:r>
            <a:r>
              <a:rPr lang="kk-KZ" sz="2000" b="1" dirty="0" smtClean="0">
                <a:latin typeface="Times New Roman" pitchFamily="18" charset="0"/>
                <a:cs typeface="Times New Roman" pitchFamily="18" charset="0"/>
              </a:rPr>
              <a:t> 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20.[Э] дыбысы. Э </a:t>
            </a:r>
            <a:r>
              <a:rPr lang="kk-KZ" sz="2000" b="1" dirty="0" smtClean="0">
                <a:latin typeface="Times New Roman" pitchFamily="18" charset="0"/>
                <a:cs typeface="Times New Roman" pitchFamily="18" charset="0"/>
              </a:rPr>
              <a:t>әріп.</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21.[Щ] дыбысы. Щ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22.[Ц] дыбысы. Ц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23.[Ч] дыбысы. Ч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24.[ъ] дыбысы. ъ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25.[ь] дыбысы. ь </a:t>
            </a:r>
            <a:r>
              <a:rPr lang="kk-KZ" sz="2000" b="1" dirty="0" smtClean="0">
                <a:latin typeface="Times New Roman" pitchFamily="18" charset="0"/>
                <a:cs typeface="Times New Roman" pitchFamily="18" charset="0"/>
              </a:rPr>
              <a:t>әріпі. </a:t>
            </a:r>
            <a:endParaRPr lang="ru-RU"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Қосымша</a:t>
            </a:r>
            <a:endParaRPr lang="ru-RU" sz="20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598300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avatars.mds.yandex.net/get-pdb/1523412/c96f8d42-0422-4558-a051-7c3bf83bf18b/s1200?webp=fal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67544" y="476672"/>
            <a:ext cx="8229600" cy="1431032"/>
          </a:xfrm>
        </p:spPr>
        <p:txBody>
          <a:bodyPr>
            <a:noAutofit/>
          </a:bodyPr>
          <a:lstStyle/>
          <a:p>
            <a:r>
              <a:rPr lang="kk-KZ" sz="2400" b="1" dirty="0" smtClean="0">
                <a:latin typeface="Times New Roman" pitchFamily="18" charset="0"/>
                <a:cs typeface="Times New Roman" pitchFamily="18" charset="0"/>
              </a:rPr>
              <a:t>СКУД </a:t>
            </a:r>
            <a:r>
              <a:rPr lang="kk-KZ" sz="2400" b="1" dirty="0">
                <a:latin typeface="Times New Roman" pitchFamily="18" charset="0"/>
                <a:cs typeface="Times New Roman" pitchFamily="18" charset="0"/>
              </a:rPr>
              <a:t>включает в себя:41 тему. Из них 8 вводных тем и 33 темы по ознакомлению со звуками и буквами русского языка.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Объект 2"/>
          <p:cNvSpPr>
            <a:spLocks noGrp="1"/>
          </p:cNvSpPr>
          <p:nvPr>
            <p:ph idx="1"/>
          </p:nvPr>
        </p:nvSpPr>
        <p:spPr>
          <a:xfrm>
            <a:off x="611560" y="2060848"/>
            <a:ext cx="5328592" cy="2952328"/>
          </a:xfrm>
        </p:spPr>
        <p:txBody>
          <a:bodyPr>
            <a:noAutofit/>
          </a:bodyPr>
          <a:lstStyle/>
          <a:p>
            <a:pPr marL="0" indent="0">
              <a:buNone/>
            </a:pPr>
            <a:r>
              <a:rPr lang="ru-RU" sz="2000" b="1" dirty="0" smtClean="0">
                <a:latin typeface="Times New Roman" pitchFamily="18" charset="0"/>
                <a:cs typeface="Times New Roman" pitchFamily="18" charset="0"/>
              </a:rPr>
              <a:t>1.Для </a:t>
            </a:r>
            <a:r>
              <a:rPr lang="ru-RU" sz="2000" b="1" dirty="0">
                <a:latin typeface="Times New Roman" pitchFamily="18" charset="0"/>
                <a:cs typeface="Times New Roman" pitchFamily="18" charset="0"/>
              </a:rPr>
              <a:t>чего нужна речь? </a:t>
            </a:r>
          </a:p>
          <a:p>
            <a:pPr marL="0" indent="0">
              <a:buNone/>
            </a:pPr>
            <a:r>
              <a:rPr lang="ru-RU" sz="2000" b="1" dirty="0" smtClean="0">
                <a:latin typeface="Times New Roman" pitchFamily="18" charset="0"/>
                <a:cs typeface="Times New Roman" pitchFamily="18" charset="0"/>
              </a:rPr>
              <a:t>2.Мир </a:t>
            </a:r>
            <a:r>
              <a:rPr lang="ru-RU" sz="2000" b="1" dirty="0">
                <a:latin typeface="Times New Roman" pitchFamily="18" charset="0"/>
                <a:cs typeface="Times New Roman" pitchFamily="18" charset="0"/>
              </a:rPr>
              <a:t>звуков. Речевые и неречевые </a:t>
            </a:r>
            <a:r>
              <a:rPr lang="ru-RU" sz="2000" b="1" dirty="0" smtClean="0">
                <a:latin typeface="Times New Roman" pitchFamily="18" charset="0"/>
                <a:cs typeface="Times New Roman" pitchFamily="18" charset="0"/>
              </a:rPr>
              <a:t>звуки. </a:t>
            </a:r>
            <a:endParaRPr lang="ru-RU" sz="2000" b="1" dirty="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3. Мир </a:t>
            </a:r>
            <a:r>
              <a:rPr lang="ru-RU" sz="2000" b="1" dirty="0">
                <a:latin typeface="Times New Roman" pitchFamily="18" charset="0"/>
                <a:cs typeface="Times New Roman" pitchFamily="18" charset="0"/>
              </a:rPr>
              <a:t>звуков. Гласные и согласные </a:t>
            </a:r>
            <a:r>
              <a:rPr lang="ru-RU" sz="2000" b="1" dirty="0" smtClean="0">
                <a:latin typeface="Times New Roman" pitchFamily="18" charset="0"/>
                <a:cs typeface="Times New Roman" pitchFamily="18" charset="0"/>
              </a:rPr>
              <a:t>звуки. </a:t>
            </a:r>
            <a:endParaRPr lang="ru-RU" sz="2000" b="1" dirty="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4. Мир </a:t>
            </a:r>
            <a:r>
              <a:rPr lang="ru-RU" sz="2000" b="1" dirty="0">
                <a:latin typeface="Times New Roman" pitchFamily="18" charset="0"/>
                <a:cs typeface="Times New Roman" pitchFamily="18" charset="0"/>
              </a:rPr>
              <a:t>звуков. Гласные </a:t>
            </a:r>
            <a:r>
              <a:rPr lang="ru-RU" sz="2000" b="1" dirty="0" smtClean="0">
                <a:latin typeface="Times New Roman" pitchFamily="18" charset="0"/>
                <a:cs typeface="Times New Roman" pitchFamily="18" charset="0"/>
              </a:rPr>
              <a:t>звуки. </a:t>
            </a:r>
            <a:endParaRPr lang="ru-RU" sz="2000" b="1" dirty="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5. Мир </a:t>
            </a:r>
            <a:r>
              <a:rPr lang="ru-RU" sz="2000" b="1" dirty="0">
                <a:latin typeface="Times New Roman" pitchFamily="18" charset="0"/>
                <a:cs typeface="Times New Roman" pitchFamily="18" charset="0"/>
              </a:rPr>
              <a:t>звуков. Твёрдые и мягкие согласные звуки.</a:t>
            </a:r>
          </a:p>
          <a:p>
            <a:pPr marL="0" indent="0">
              <a:buNone/>
            </a:pPr>
            <a:r>
              <a:rPr lang="ru-RU" sz="2000" b="1" dirty="0" smtClean="0">
                <a:latin typeface="Times New Roman" pitchFamily="18" charset="0"/>
                <a:cs typeface="Times New Roman" pitchFamily="18" charset="0"/>
              </a:rPr>
              <a:t>6. Слог</a:t>
            </a:r>
            <a:r>
              <a:rPr lang="ru-RU" sz="2000" b="1" dirty="0">
                <a:latin typeface="Times New Roman" pitchFamily="18" charset="0"/>
                <a:cs typeface="Times New Roman" pitchFamily="18" charset="0"/>
              </a:rPr>
              <a:t>. Слово. </a:t>
            </a:r>
            <a:endParaRPr lang="ru-RU" sz="2000" b="1" dirty="0" smtClean="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7.Ударение.</a:t>
            </a:r>
            <a:endParaRPr lang="ru-RU" sz="2000" b="1" dirty="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8.Знакомство </a:t>
            </a:r>
            <a:r>
              <a:rPr lang="ru-RU" sz="2000" b="1" dirty="0">
                <a:latin typeface="Times New Roman" pitchFamily="18" charset="0"/>
                <a:cs typeface="Times New Roman" pitchFamily="18" charset="0"/>
              </a:rPr>
              <a:t>с термином «предложение».</a:t>
            </a:r>
          </a:p>
        </p:txBody>
      </p:sp>
    </p:spTree>
    <p:extLst>
      <p:ext uri="{BB962C8B-B14F-4D97-AF65-F5344CB8AC3E}">
        <p14:creationId xmlns="" xmlns:p14="http://schemas.microsoft.com/office/powerpoint/2010/main" val="2270417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1373</TotalTime>
  <Words>1521</Words>
  <Application>Microsoft Office PowerPoint</Application>
  <PresentationFormat>Экран (4:3)</PresentationFormat>
  <Paragraphs>210</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КМҚК “Аққу” бөбекжайы</vt:lpstr>
      <vt:lpstr>Слайд 2</vt:lpstr>
      <vt:lpstr>Сауат ашу және қолды жазуға дайындау бойынша мемлекеттік және орыс тілдеріндегі оқу әдістемелік кешені. </vt:lpstr>
      <vt:lpstr>Оқу әдістемелік кешенінің  мақсаты – сөйлеу тілі бұзылған балаларға көмек беру, яғни  сауат ашу мен қолды жазуға дайындау бойынша АТОҚ ұйымдастыру, баланың жеке қабілеттерін дамыту арқылы мектеп қабырғасына дайындау.   </vt:lpstr>
      <vt:lpstr>Сауат ашу және қолды жазуға дайындау бойынша мемлекеттік және орыс тілдеріндегі оқу әдістемелік кешені келесі міндеттерді жүзеге асырады:</vt:lpstr>
      <vt:lpstr>Слайд 6</vt:lpstr>
      <vt:lpstr>Слайд 7</vt:lpstr>
      <vt:lpstr>Слайд 8</vt:lpstr>
      <vt:lpstr>СКУД включает в себя:41 тему. Из них 8 вводных тем и 33 темы по ознакомлению со звуками и буквами русского языка. </vt:lpstr>
      <vt:lpstr>СКУД включает в себя:41 тему. Из них 8 вводных тем и 33 темы по ознакомлению со звуками и буквами русского языка. </vt:lpstr>
      <vt:lpstr>Сауат ашу және қолды жазуға дайындау бойынша АТОҚ қазақ және орыс тілдерінде ортақ құрылымға ие: </vt:lpstr>
      <vt:lpstr>Үйретілетін дыбыстың артикуляциясын анықтау. Логопед баланың ернінің, тілінің дұрыс қалпына, ауа ағысының бағытына назар аудара отырып, артикуляциялық профильді және сөздік нұсқауларды пайдалану арқылы үйретілетін дыбыстың артикуляциялық үлгісін беру.  </vt:lpstr>
      <vt:lpstr>Слайд 13</vt:lpstr>
      <vt:lpstr>Слайд 14</vt:lpstr>
      <vt:lpstr>Слайд 15</vt:lpstr>
      <vt:lpstr>Үйретілетін дыбысы бар сөздерден сөйлем құрастыру. Логопед балаларға берілген сызба бойынша үйретілетін дыбысы бар сөйлем құрастыруға үйретеді.  </vt:lpstr>
      <vt:lpstr>Үйретілетін дыбысты білдіретін әріппен танысу.  </vt:lpstr>
      <vt:lpstr>Үйретілетін дыбысты білдіретін әріппен танысу.  </vt:lpstr>
      <vt:lpstr>Үйретілетін дыбысты білдіретін әріппен танысу</vt:lpstr>
      <vt:lpstr>  </vt:lpstr>
      <vt:lpstr>  </vt:lpstr>
      <vt:lpstr>Әріптің графикалық бейнесін бекіту. </vt:lpstr>
      <vt:lpstr>Дисграфияның алдын алу.</vt:lpstr>
      <vt:lpstr>Буындар мен қысқа сөздерді оқу. </vt:lpstr>
      <vt:lpstr>Чтение слогов и коротких слов. </vt:lpstr>
      <vt:lpstr>Қолды жазуға дайындауға арналған торкөздегі графикалық жаттығулар. </vt:lpstr>
      <vt:lpstr>Торкөзбен жұмыс: </vt:lpstr>
      <vt:lpstr>Слайд 28</vt:lpstr>
      <vt:lpstr>Слайд 29</vt:lpstr>
      <vt:lpstr>  Барлық жұмыс блоктарға бөлінген:    1 «Нүкте» блогы.  2 «Таяқша» блогы. 3 «Геометриалық пішіндер» блогы. 4 «Имек» блогы.  </vt:lpstr>
      <vt:lpstr>  </vt:lpstr>
      <vt:lpstr>  </vt:lpstr>
      <vt:lpstr>  </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УМК по обучению грамоте и подготовки руки к письму на государственном и русском языках</dc:title>
  <dc:creator>User</dc:creator>
  <cp:lastModifiedBy>Acer</cp:lastModifiedBy>
  <cp:revision>77</cp:revision>
  <dcterms:created xsi:type="dcterms:W3CDTF">2019-02-18T03:46:27Z</dcterms:created>
  <dcterms:modified xsi:type="dcterms:W3CDTF">2025-11-26T08:13:57Z</dcterms:modified>
</cp:coreProperties>
</file>