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73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8" r:id="rId11"/>
    <p:sldId id="263" r:id="rId12"/>
    <p:sldId id="265" r:id="rId13"/>
    <p:sldId id="266" r:id="rId14"/>
    <p:sldId id="267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54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189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k-KZ" smtClean="0">
                <a:latin typeface="Times New Roman" pitchFamily="18" charset="0"/>
                <a:cs typeface="Times New Roman" pitchFamily="18" charset="0"/>
              </a:rPr>
              <a:t>Бала тәрбиесіндегі </a:t>
            </a:r>
            <a:br>
              <a:rPr lang="kk-KZ" smtClean="0">
                <a:latin typeface="Times New Roman" pitchFamily="18" charset="0"/>
                <a:cs typeface="Times New Roman" pitchFamily="18" charset="0"/>
              </a:rPr>
            </a:br>
            <a:r>
              <a:rPr lang="kk-KZ" smtClean="0">
                <a:latin typeface="Times New Roman" pitchFamily="18" charset="0"/>
                <a:cs typeface="Times New Roman" pitchFamily="18" charset="0"/>
              </a:rPr>
              <a:t>ата-ананың рөлі және мектеппен байланысы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“А”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сынып жетекшісі 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Сыздықова Гүлден Ортауқызы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k-KZ" smtClean="0"/>
          </a:p>
          <a:p>
            <a:pPr>
              <a:buNone/>
            </a:pPr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mtClean="0">
                <a:latin typeface="Times New Roman" pitchFamily="18" charset="0"/>
                <a:cs typeface="Times New Roman" pitchFamily="18" charset="0"/>
              </a:rPr>
              <a:t>“Біреулер құдайдан бала тілейді...”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Вертикальный свиток 3"/>
          <p:cNvSpPr/>
          <p:nvPr/>
        </p:nvSpPr>
        <p:spPr>
          <a:xfrm>
            <a:off x="228600" y="1905000"/>
            <a:ext cx="3962400" cy="3962400"/>
          </a:xfrm>
          <a:prstGeom prst="vertic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smtClean="0">
                <a:solidFill>
                  <a:srgbClr val="3C3C3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Ол баланы не қылады?</a:t>
            </a:r>
            <a:endParaRPr lang="ru-RU" sz="2000" b="1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i="1" smtClean="0">
                <a:solidFill>
                  <a:srgbClr val="3C3C3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— Өлсем орнымды бассын, — дейді.</a:t>
            </a:r>
            <a:endParaRPr lang="ru-RU" sz="2000" b="1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i="1" smtClean="0">
                <a:solidFill>
                  <a:srgbClr val="3C3C3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— Артымнан құран оқысын, — дейді</a:t>
            </a:r>
            <a:endParaRPr lang="ru-RU" sz="2000" b="1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i="1" smtClean="0">
                <a:solidFill>
                  <a:srgbClr val="3C3C3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— Қартайғанда асырасын, — дейді. </a:t>
            </a:r>
            <a:endParaRPr lang="ru-RU" sz="2000" b="1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Вертикальный свиток 4"/>
          <p:cNvSpPr/>
          <p:nvPr/>
        </p:nvSpPr>
        <p:spPr>
          <a:xfrm flipH="1">
            <a:off x="4495800" y="1981200"/>
            <a:ext cx="4419600" cy="3810000"/>
          </a:xfrm>
          <a:prstGeom prst="vertic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2000" b="1" i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Ол баланы не қылады?</a:t>
            </a:r>
          </a:p>
          <a:p>
            <a:pPr>
              <a:buFontTx/>
              <a:buChar char="-"/>
            </a:pPr>
            <a:r>
              <a:rPr lang="kk-KZ" sz="2000" b="1" i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Білімді, жан-жақты болсын, -дейді</a:t>
            </a:r>
          </a:p>
          <a:p>
            <a:pPr>
              <a:buFontTx/>
              <a:buChar char="-"/>
            </a:pPr>
            <a:r>
              <a:rPr lang="kk-KZ" sz="2000" b="1" i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Бәрінен ерекше, артық бақсын,-дейді</a:t>
            </a:r>
          </a:p>
          <a:p>
            <a:pPr>
              <a:buFontTx/>
              <a:buChar char="-"/>
            </a:pPr>
            <a:r>
              <a:rPr lang="kk-KZ" sz="2000" b="1" i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Заманына бейімделіп,</a:t>
            </a:r>
          </a:p>
          <a:p>
            <a:r>
              <a:rPr lang="kk-KZ" sz="2000" b="1" i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күн астынан орнын алсын ,-дейді</a:t>
            </a:r>
          </a:p>
          <a:p>
            <a:pPr>
              <a:buFontTx/>
              <a:buChar char="-"/>
            </a:pPr>
            <a:endParaRPr lang="ru-RU" sz="2000" b="1" i="1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endParaRPr lang="kk-KZ" smtClean="0"/>
          </a:p>
          <a:p>
            <a:pPr>
              <a:buNone/>
            </a:pPr>
            <a:endParaRPr lang="kk-KZ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mtClean="0">
                <a:latin typeface="Times New Roman" pitchFamily="18" charset="0"/>
                <a:cs typeface="Times New Roman" pitchFamily="18" charset="0"/>
              </a:rPr>
              <a:t>Үш байланыс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Ата-ана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752600"/>
            <a:ext cx="4191000" cy="38100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pic>
      <p:pic>
        <p:nvPicPr>
          <p:cNvPr id="5" name="Рисунок 4" descr="ІІІ топ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8200" y="2438400"/>
            <a:ext cx="4343400" cy="38862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pic>
      <p:sp>
        <p:nvSpPr>
          <p:cNvPr id="6" name="Горизонтальный свиток 5"/>
          <p:cNvSpPr/>
          <p:nvPr/>
        </p:nvSpPr>
        <p:spPr>
          <a:xfrm>
            <a:off x="5105400" y="228600"/>
            <a:ext cx="3505200" cy="1828800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Тек </a:t>
            </a:r>
            <a:r>
              <a:rPr lang="ru-RU" sz="1600" b="1" i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қана ата-аналармен</a:t>
            </a:r>
            <a:r>
              <a:rPr lang="ru-RU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бірге</a:t>
            </a:r>
            <a:r>
              <a:rPr lang="ru-RU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600" b="1" i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жалпы</a:t>
            </a:r>
            <a:r>
              <a:rPr lang="ru-RU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күш-жігерді біріктіру</a:t>
            </a:r>
            <a:r>
              <a:rPr lang="ru-RU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арқасында мұғалімдер балаларға үлкен адамдық бағыт беруі</a:t>
            </a:r>
            <a:r>
              <a:rPr lang="ru-RU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мүмкін</a:t>
            </a:r>
            <a:r>
              <a:rPr lang="ru-RU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.» </a:t>
            </a: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В.А.Сухомлинский</a:t>
            </a:r>
            <a:endParaRPr lang="ru-RU" sz="16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k-KZ" smtClean="0"/>
          </a:p>
          <a:p>
            <a:pPr>
              <a:buNone/>
            </a:pPr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r>
              <a:rPr lang="kk-KZ" smtClean="0"/>
              <a:t/>
            </a:r>
            <a:br>
              <a:rPr lang="kk-KZ" smtClean="0"/>
            </a:br>
            <a:r>
              <a:rPr lang="ru-RU" smtClean="0"/>
              <a:t/>
            </a:r>
            <a:br>
              <a:rPr lang="ru-RU" smtClean="0"/>
            </a:br>
            <a:endParaRPr lang="ru-RU"/>
          </a:p>
        </p:txBody>
      </p:sp>
      <p:pic>
        <p:nvPicPr>
          <p:cNvPr id="4" name="Рисунок 3" descr="Ата – аналармен жүргізілетін жұмыс түрлері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457200"/>
            <a:ext cx="81534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52400" y="1481328"/>
            <a:ext cx="8991600" cy="4525963"/>
          </a:xfrm>
        </p:spPr>
        <p:txBody>
          <a:bodyPr/>
          <a:lstStyle/>
          <a:p>
            <a:endParaRPr lang="kk-KZ" smtClean="0">
              <a:solidFill>
                <a:schemeClr val="bg1"/>
              </a:solidFill>
            </a:endParaRPr>
          </a:p>
          <a:p>
            <a:pPr>
              <a:buClr>
                <a:schemeClr val="bg1"/>
              </a:buClr>
            </a:pPr>
            <a:r>
              <a:rPr lang="kk-KZ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“Сіз қандай тәрбиешісіз?”</a:t>
            </a:r>
          </a:p>
          <a:p>
            <a:pPr>
              <a:buClr>
                <a:schemeClr val="bg1"/>
              </a:buClr>
            </a:pPr>
            <a:r>
              <a:rPr lang="kk-KZ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“Сіз қандай ата-анасыз?”</a:t>
            </a:r>
          </a:p>
          <a:p>
            <a:pPr>
              <a:buClr>
                <a:schemeClr val="bg1"/>
              </a:buClr>
            </a:pPr>
            <a:r>
              <a:rPr lang="kk-KZ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“Сіз және сіздің балаларыңыз?”</a:t>
            </a:r>
          </a:p>
          <a:p>
            <a:pPr>
              <a:buClr>
                <a:schemeClr val="bg1"/>
              </a:buClr>
            </a:pPr>
            <a:r>
              <a:rPr lang="kk-KZ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Сауалнама “Ата-ана, бала, мектеп”</a:t>
            </a:r>
            <a:endParaRPr lang="ru-RU" b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bg1"/>
              </a:buClr>
              <a:buNone/>
            </a:pPr>
            <a:r>
              <a:rPr lang="ru-RU" b="1" smtClean="0">
                <a:solidFill>
                  <a:schemeClr val="bg1"/>
                </a:solidFill>
              </a:rPr>
              <a:t> </a:t>
            </a:r>
          </a:p>
          <a:p>
            <a:pPr>
              <a:buClr>
                <a:schemeClr val="bg1"/>
              </a:buClr>
            </a:pPr>
            <a:endParaRPr lang="ru-RU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mtClean="0">
                <a:latin typeface="Times New Roman" pitchFamily="18" charset="0"/>
                <a:cs typeface="Times New Roman" pitchFamily="18" charset="0"/>
              </a:rPr>
              <a:t>Ата-аналарға арналған тест тақырыптары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48072"/>
          </a:xfrm>
        </p:spPr>
        <p:txBody>
          <a:bodyPr/>
          <a:lstStyle/>
          <a:p>
            <a:pPr>
              <a:buNone/>
            </a:pPr>
            <a:r>
              <a:rPr lang="kk-KZ" b="1" u="sng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Тест</a:t>
            </a:r>
          </a:p>
          <a:p>
            <a:r>
              <a:rPr lang="kk-KZ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“Сіздің досыңыз кім?”</a:t>
            </a:r>
          </a:p>
          <a:p>
            <a:r>
              <a:rPr lang="kk-KZ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“Отбасының суреті”</a:t>
            </a:r>
          </a:p>
          <a:p>
            <a:r>
              <a:rPr lang="kk-KZ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“Қызғаныш, көре алмаушылық”</a:t>
            </a:r>
          </a:p>
          <a:p>
            <a:r>
              <a:rPr lang="kk-KZ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“Өзіңізді көрсете білесіз бе?</a:t>
            </a:r>
          </a:p>
          <a:p>
            <a:r>
              <a:rPr lang="kk-KZ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“Нар тәуекел дей аласыз ба?”</a:t>
            </a:r>
          </a:p>
          <a:p>
            <a:r>
              <a:rPr lang="kk-KZ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“Көшбасшы болуға қабілеттісіз бе?”</a:t>
            </a:r>
          </a:p>
          <a:p>
            <a:pPr>
              <a:buNone/>
            </a:pPr>
            <a:r>
              <a:rPr lang="kk-KZ" b="1" u="sng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Шығарма  </a:t>
            </a:r>
          </a:p>
          <a:p>
            <a:r>
              <a:rPr lang="kk-KZ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“Сынып  тынысы”</a:t>
            </a:r>
          </a:p>
          <a:p>
            <a:r>
              <a:rPr lang="kk-KZ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“Болашаққа көзқарасым”</a:t>
            </a:r>
          </a:p>
          <a:p>
            <a:r>
              <a:rPr lang="kk-KZ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“Менің үмітім” т.б.</a:t>
            </a:r>
          </a:p>
          <a:p>
            <a:endParaRPr lang="kk-KZ" b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b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mtClean="0">
                <a:latin typeface="Times New Roman" pitchFamily="18" charset="0"/>
                <a:cs typeface="Times New Roman" pitchFamily="18" charset="0"/>
              </a:rPr>
              <a:t>Балаларға арналған тест, </a:t>
            </a:r>
            <a:br>
              <a:rPr lang="kk-KZ" smtClean="0">
                <a:latin typeface="Times New Roman" pitchFamily="18" charset="0"/>
                <a:cs typeface="Times New Roman" pitchFamily="18" charset="0"/>
              </a:rPr>
            </a:br>
            <a:r>
              <a:rPr lang="kk-KZ" smtClean="0">
                <a:latin typeface="Times New Roman" pitchFamily="18" charset="0"/>
                <a:cs typeface="Times New Roman" pitchFamily="18" charset="0"/>
              </a:rPr>
              <a:t>шығарма тақырыптары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88091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endParaRPr lang="kk-KZ" smtClean="0"/>
          </a:p>
          <a:p>
            <a:pPr marL="624078" lvl="0" indent="-514350">
              <a:buClr>
                <a:schemeClr val="bg1"/>
              </a:buClr>
              <a:buFont typeface="+mj-lt"/>
              <a:buAutoNum type="arabicPeriod"/>
            </a:pPr>
            <a:r>
              <a:rPr lang="ru-RU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Оқушыда сапалы білім мен тәрбие болу үшін мектеп және ата-ана тығыз байланыста болуы қажет. </a:t>
            </a:r>
          </a:p>
          <a:p>
            <a:pPr marL="624078" lvl="0" indent="-514350">
              <a:buClr>
                <a:schemeClr val="bg1"/>
              </a:buClr>
              <a:buFont typeface="+mj-lt"/>
              <a:buAutoNum type="arabicPeriod"/>
            </a:pPr>
            <a:r>
              <a:rPr lang="ru-RU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Бала үшін ата-ана тек асыраушының рөлін атқармай, оның білім мен тәрбие алу жолындағы нағыз серіктесі болуы қажет, баламен көзбе-көз сөйлесіп оған әр түрлі жағдайда ақыл-кеңес беру. </a:t>
            </a:r>
          </a:p>
          <a:p>
            <a:pPr marL="624078" lvl="0" indent="-514350">
              <a:buClr>
                <a:schemeClr val="bg1"/>
              </a:buClr>
              <a:buFont typeface="+mj-lt"/>
              <a:buAutoNum type="arabicPeriod"/>
            </a:pPr>
            <a:r>
              <a:rPr lang="ru-RU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Ата-ана баласына көбірек уақыт бөліп қадағалау, бағыттау, бағалау, білім олқылықтарын анықтап дер кезінде көмектесіп отыру. </a:t>
            </a:r>
          </a:p>
          <a:p>
            <a:pPr marL="624078" lvl="0" indent="-514350">
              <a:buClr>
                <a:schemeClr val="bg1"/>
              </a:buClr>
              <a:buFont typeface="+mj-lt"/>
              <a:buAutoNum type="arabicPeriod"/>
            </a:pPr>
            <a:r>
              <a:rPr lang="ru-RU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Ата-ана баласына педагогикалық көмек көрсететіндей дәрежеде болуы керек. </a:t>
            </a:r>
          </a:p>
          <a:p>
            <a:pPr marL="624078" indent="-514350">
              <a:buClr>
                <a:schemeClr val="bg1"/>
              </a:buClr>
              <a:buFont typeface="+mj-lt"/>
              <a:buAutoNum type="arabicPeriod"/>
            </a:pPr>
            <a:r>
              <a:rPr lang="ru-RU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Ата–ана өзін-өзі жетілдіру бағытында жұмыс істеу (газет, журнал, теледидар</a:t>
            </a:r>
            <a:endParaRPr lang="ru-RU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mtClean="0">
                <a:latin typeface="Times New Roman" pitchFamily="18" charset="0"/>
                <a:cs typeface="Times New Roman" pitchFamily="18" charset="0"/>
              </a:rPr>
              <a:t>Ата-анаға ұсыныс: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 fontScale="92500" lnSpcReduction="20000"/>
          </a:bodyPr>
          <a:lstStyle/>
          <a:p>
            <a:endParaRPr lang="kk-KZ" smtClean="0"/>
          </a:p>
          <a:p>
            <a:pPr marL="624078" lvl="0" indent="-514350">
              <a:buClr>
                <a:schemeClr val="bg1"/>
              </a:buClr>
              <a:buFont typeface="+mj-lt"/>
              <a:buAutoNum type="arabicPeriod"/>
            </a:pPr>
            <a:r>
              <a:rPr lang="ru-RU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Балаға мектеп, мұғалім туралы көбірек мағлұмат беріп, дайындық жұмысын алдын ала жүргізіңіз. </a:t>
            </a:r>
          </a:p>
          <a:p>
            <a:pPr marL="624078" lvl="0" indent="-514350">
              <a:buClr>
                <a:schemeClr val="bg1"/>
              </a:buClr>
              <a:buFont typeface="+mj-lt"/>
              <a:buAutoNum type="arabicPeriod"/>
            </a:pPr>
            <a:r>
              <a:rPr lang="ru-RU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Балаңызды өзіне-өзі қызмет етуге дайындаңыз. </a:t>
            </a:r>
          </a:p>
          <a:p>
            <a:pPr marL="624078" lvl="0" indent="-514350">
              <a:buClr>
                <a:schemeClr val="bg1"/>
              </a:buClr>
              <a:buFont typeface="+mj-lt"/>
              <a:buAutoNum type="arabicPeriod"/>
            </a:pPr>
            <a:r>
              <a:rPr lang="ru-RU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Жанұяда бала тәрбиесіне бірдей талап қоя біліңіздер. </a:t>
            </a:r>
          </a:p>
          <a:p>
            <a:pPr marL="624078" lvl="0" indent="-514350">
              <a:buClr>
                <a:schemeClr val="bg1"/>
              </a:buClr>
              <a:buFont typeface="+mj-lt"/>
              <a:buAutoNum type="arabicPeriod"/>
            </a:pPr>
            <a:r>
              <a:rPr lang="ru-RU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Балаға уәде бергеннен кейін орындауға тырысыңыз, орындауға мүмкіндік болмаған жағдайда дұрыс түсінік беріңіз. </a:t>
            </a:r>
          </a:p>
          <a:p>
            <a:pPr marL="624078" lvl="0" indent="-514350">
              <a:buClr>
                <a:schemeClr val="bg1"/>
              </a:buClr>
              <a:buFont typeface="+mj-lt"/>
              <a:buAutoNum type="arabicPeriod"/>
            </a:pPr>
            <a:r>
              <a:rPr lang="ru-RU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Баланың өз бетімен әрекет жасауына мүмкіндік беріңіз (бермеген жағдайда бала өмір бойы бір істі өздігінен істей алмайтын, жалтақ, өзіне сенбейтін болып өседі). </a:t>
            </a:r>
          </a:p>
          <a:p>
            <a:pPr marL="624078" lvl="0" indent="-514350">
              <a:buClr>
                <a:schemeClr val="bg1"/>
              </a:buClr>
              <a:buFont typeface="+mj-lt"/>
              <a:buAutoNum type="arabicPeriod"/>
            </a:pPr>
            <a:r>
              <a:rPr lang="ru-RU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Балаңызға сүйіспеншілікпен қараңыз. Бала түсіністікте және сү</a:t>
            </a:r>
            <a:r>
              <a:rPr lang="kk-KZ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йі</a:t>
            </a:r>
            <a:r>
              <a:rPr lang="ru-RU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спеншілікте өссе, ол бұл әлемнен махаббат табуды үйренеді.</a:t>
            </a:r>
          </a:p>
          <a:p>
            <a:pPr marL="624078" indent="-514350">
              <a:buClr>
                <a:schemeClr val="bg1"/>
              </a:buClr>
              <a:buFont typeface="+mj-lt"/>
              <a:buAutoNum type="arabicPeriod"/>
            </a:pPr>
            <a:endParaRPr lang="kk-KZ" b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mtClean="0">
                <a:latin typeface="Times New Roman" pitchFamily="18" charset="0"/>
                <a:cs typeface="Times New Roman" pitchFamily="18" charset="0"/>
              </a:rPr>
              <a:t>Ата-анаға берілетін кеңес: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52400" y="1524000"/>
            <a:ext cx="8686800" cy="4876800"/>
          </a:xfrm>
        </p:spPr>
        <p:txBody>
          <a:bodyPr>
            <a:noAutofit/>
          </a:bodyPr>
          <a:lstStyle/>
          <a:p>
            <a:pPr marL="452628" indent="-342900">
              <a:buFont typeface="+mj-lt"/>
              <a:buAutoNum type="arabicPeriod"/>
            </a:pP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Егер баланы үнемі сынап отырса , оқуға құлқы болмайды</a:t>
            </a:r>
            <a:br>
              <a:rPr lang="ru-RU" sz="24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Балаға үнемі күлсе , бұйығы болып өседі</a:t>
            </a:r>
            <a:br>
              <a:rPr lang="ru-RU" sz="24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Баланы қолдап отырса , білімге деген ынтасы артады</a:t>
            </a:r>
          </a:p>
          <a:p>
            <a:pPr marL="452628" indent="-342900">
              <a:buFont typeface="+mj-lt"/>
              <a:buAutoNum type="arabicPeriod"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Балаға сенім артса , ол батыл болады</a:t>
            </a:r>
            <a:br>
              <a:rPr lang="ru-RU" sz="24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Бала төзімділікте өссе , адал болып жетіледі</a:t>
            </a:r>
            <a:br>
              <a:rPr lang="ru-RU" sz="24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Бала қауіпсіз жағдайда өссе , ол адамға сеніммен қарайды</a:t>
            </a:r>
          </a:p>
          <a:p>
            <a:pPr marL="452628" indent="-342900">
              <a:buFont typeface="+mj-lt"/>
              <a:buAutoNum type="arabicPeriod"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Бала кекшілдікте өссе , ол қатыгез болып өседі</a:t>
            </a:r>
            <a:br>
              <a:rPr lang="ru-RU" sz="24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Бала адалдықта өссе , әділ болып жетіледі</a:t>
            </a:r>
            <a:br>
              <a:rPr lang="ru-RU" sz="24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Бала түсіністікте және сүйіспеншлікте өссе, бұл әлемнен махаббат табуға үйретеді</a:t>
            </a:r>
          </a:p>
          <a:p>
            <a:pPr>
              <a:buNone/>
            </a:pPr>
            <a:endParaRPr lang="kk-KZ" sz="24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mtClean="0">
                <a:latin typeface="Times New Roman" pitchFamily="18" charset="0"/>
                <a:cs typeface="Times New Roman" pitchFamily="18" charset="0"/>
              </a:rPr>
              <a:t>Ой толғанысы ...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3004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smtClean="0">
                <a:latin typeface="Times New Roman" pitchFamily="18" charset="0"/>
                <a:cs typeface="Times New Roman" pitchFamily="18" charset="0"/>
              </a:rPr>
              <a:t>Отбасы- ол да бір шағын</a:t>
            </a:r>
          </a:p>
          <a:p>
            <a:pPr>
              <a:buNone/>
            </a:pPr>
            <a:r>
              <a:rPr lang="kk-KZ" smtClean="0">
                <a:latin typeface="Times New Roman" pitchFamily="18" charset="0"/>
                <a:cs typeface="Times New Roman" pitchFamily="18" charset="0"/>
              </a:rPr>
              <a:t>мемлекет.Әр мемлекеттің</a:t>
            </a:r>
          </a:p>
          <a:p>
            <a:pPr>
              <a:buNone/>
            </a:pPr>
            <a:r>
              <a:rPr lang="kk-KZ" smtClean="0">
                <a:latin typeface="Times New Roman" pitchFamily="18" charset="0"/>
                <a:cs typeface="Times New Roman" pitchFamily="18" charset="0"/>
              </a:rPr>
              <a:t>өзіне тән өндірісі, өнім бөлісі, сыртқы және ішкі саясаты, басқару тәртібі, міндет-қызмет бөлінісі, </a:t>
            </a:r>
          </a:p>
          <a:p>
            <a:pPr>
              <a:buNone/>
            </a:pPr>
            <a:r>
              <a:rPr lang="kk-KZ" smtClean="0">
                <a:latin typeface="Times New Roman" pitchFamily="18" charset="0"/>
                <a:cs typeface="Times New Roman" pitchFamily="18" charset="0"/>
              </a:rPr>
              <a:t>   кіріс- шығыс бюджеті, қасиеттеп, қастерлеп ұстанатын рәміздері т.б  болмыс-тіршілік жақтары болады. Адамдардың жақсы өмір сүруі  отбасы құрамындағыларға байланысты.Сондықтан отбасы құрылымына зор маңыз беріліп, мәнін қорғаған, отбасының ар-намысын сақтауға, сырын шашпауға, мүшелерінің бір-біріне адал, қамқор  болуына  тәрбиелеген.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kk-KZ" smtClean="0">
                <a:latin typeface="Times New Roman" pitchFamily="18" charset="0"/>
                <a:cs typeface="Times New Roman" pitchFamily="18" charset="0"/>
              </a:rPr>
              <a:t>Отбасы- шағын мемлекет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5029200" y="762000"/>
            <a:ext cx="3810000" cy="1600200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i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“Отбасы –шағын мемлекет</a:t>
            </a:r>
          </a:p>
          <a:p>
            <a:pPr algn="ctr"/>
            <a:r>
              <a:rPr lang="kk-KZ" b="1" i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Мен-президент, сен-премьер...”</a:t>
            </a:r>
          </a:p>
          <a:p>
            <a:pPr algn="ctr"/>
            <a:r>
              <a:rPr lang="kk-KZ" b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Қ.Аманжолов</a:t>
            </a:r>
            <a:endParaRPr lang="ru-RU" b="1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304800"/>
            <a:ext cx="8915400" cy="6324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sz="4000" b="1" i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Әр адамның түсінігі бойынша</a:t>
            </a:r>
          </a:p>
          <a:p>
            <a:pPr algn="ctr">
              <a:buNone/>
            </a:pPr>
            <a:endParaRPr lang="ru-RU" sz="4000" b="1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19400" y="1219200"/>
            <a:ext cx="3352800" cy="838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400" b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Бақыт</a:t>
            </a:r>
            <a:endParaRPr lang="ru-RU" sz="4400" b="1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52800" y="3276600"/>
            <a:ext cx="2286000" cy="9144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Мансап пен қызмет</a:t>
            </a:r>
            <a:endParaRPr lang="ru-RU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324600" y="3200400"/>
            <a:ext cx="2514600" cy="8382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Даңқ пен атақ</a:t>
            </a:r>
            <a:endParaRPr lang="ru-RU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8600" y="3200400"/>
            <a:ext cx="2209800" cy="9144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Байлық</a:t>
            </a:r>
            <a:r>
              <a:rPr lang="ru-RU" smtClean="0"/>
              <a:t> </a:t>
            </a:r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895600" y="5257800"/>
            <a:ext cx="3276600" cy="838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400" b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Бала</a:t>
            </a:r>
            <a:endParaRPr lang="ru-RU" sz="4400" b="1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Прямая со стрелкой 10"/>
          <p:cNvCxnSpPr>
            <a:stCxn id="4" idx="2"/>
            <a:endCxn id="5" idx="0"/>
          </p:cNvCxnSpPr>
          <p:nvPr/>
        </p:nvCxnSpPr>
        <p:spPr>
          <a:xfrm rot="5400000">
            <a:off x="3886200" y="2667000"/>
            <a:ext cx="1219200" cy="1588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4" idx="1"/>
            <a:endCxn id="7" idx="0"/>
          </p:cNvCxnSpPr>
          <p:nvPr/>
        </p:nvCxnSpPr>
        <p:spPr>
          <a:xfrm rot="10800000" flipV="1">
            <a:off x="1333500" y="1638300"/>
            <a:ext cx="1485900" cy="15621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4" idx="3"/>
            <a:endCxn id="6" idx="0"/>
          </p:cNvCxnSpPr>
          <p:nvPr/>
        </p:nvCxnSpPr>
        <p:spPr>
          <a:xfrm>
            <a:off x="6172200" y="1638300"/>
            <a:ext cx="1409700" cy="15621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7" idx="2"/>
            <a:endCxn id="9" idx="0"/>
          </p:cNvCxnSpPr>
          <p:nvPr/>
        </p:nvCxnSpPr>
        <p:spPr>
          <a:xfrm rot="16200000" flipH="1">
            <a:off x="2362200" y="3086100"/>
            <a:ext cx="1143000" cy="32004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5" idx="2"/>
            <a:endCxn id="9" idx="0"/>
          </p:cNvCxnSpPr>
          <p:nvPr/>
        </p:nvCxnSpPr>
        <p:spPr>
          <a:xfrm rot="16200000" flipH="1">
            <a:off x="3981450" y="4705350"/>
            <a:ext cx="1066800" cy="381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6" idx="2"/>
            <a:endCxn id="9" idx="0"/>
          </p:cNvCxnSpPr>
          <p:nvPr/>
        </p:nvCxnSpPr>
        <p:spPr>
          <a:xfrm rot="5400000">
            <a:off x="5448300" y="3124200"/>
            <a:ext cx="1219200" cy="30480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Горизонтальный свиток 31"/>
          <p:cNvSpPr/>
          <p:nvPr/>
        </p:nvSpPr>
        <p:spPr>
          <a:xfrm>
            <a:off x="6910346" y="914400"/>
            <a:ext cx="2005054" cy="1295400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«Адам ұрпағымен мың жасайды»</a:t>
            </a:r>
            <a:endParaRPr lang="ru-RU" b="1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41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Жанұяда жақсы қасиеттер балаға сөзбен, үлкендердің үлгісімен сіңеді, дамыйды:</a:t>
            </a:r>
          </a:p>
          <a:p>
            <a:pPr>
              <a:buClr>
                <a:schemeClr val="bg1"/>
              </a:buClr>
            </a:pPr>
            <a:r>
              <a:rPr lang="ru-RU" sz="3200" b="1" i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адамгершілік</a:t>
            </a:r>
          </a:p>
          <a:p>
            <a:pPr>
              <a:buClr>
                <a:schemeClr val="bg1"/>
              </a:buClr>
            </a:pPr>
            <a:r>
              <a:rPr lang="ru-RU" sz="3200" b="1" i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бауырмалдық</a:t>
            </a:r>
          </a:p>
          <a:p>
            <a:pPr>
              <a:buClr>
                <a:schemeClr val="bg1"/>
              </a:buClr>
            </a:pPr>
            <a:r>
              <a:rPr lang="ru-RU" sz="3200" b="1" i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татулық</a:t>
            </a:r>
          </a:p>
          <a:p>
            <a:pPr>
              <a:buClr>
                <a:schemeClr val="bg1"/>
              </a:buClr>
            </a:pPr>
            <a:r>
              <a:rPr lang="ru-RU" sz="3200" b="1" i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қайырымдылық</a:t>
            </a:r>
          </a:p>
          <a:p>
            <a:pPr>
              <a:buClr>
                <a:schemeClr val="bg1"/>
              </a:buClr>
            </a:pPr>
            <a:r>
              <a:rPr lang="ru-RU" sz="3200" b="1" i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әдептілік</a:t>
            </a:r>
          </a:p>
          <a:p>
            <a:pPr>
              <a:buClr>
                <a:schemeClr val="bg1"/>
              </a:buClr>
            </a:pPr>
            <a:r>
              <a:rPr lang="ru-RU" sz="3200" b="1" i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инабаттылық</a:t>
            </a:r>
            <a:endParaRPr lang="ru-RU" sz="3200" b="1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609600"/>
          </a:xfrm>
        </p:spPr>
        <p:txBody>
          <a:bodyPr>
            <a:noAutofit/>
          </a:bodyPr>
          <a:lstStyle/>
          <a:p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Бала тәрбиесіндегі  алғашқы  ұстаз — ата-ана.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5638800" y="3048000"/>
            <a:ext cx="3200400" cy="1371600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i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«Әкеге қарап ұл өсер, </a:t>
            </a:r>
          </a:p>
          <a:p>
            <a:pPr algn="ctr"/>
            <a:r>
              <a:rPr lang="ru-RU" sz="2000" b="1" i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шешеге қарап қыз өсер» </a:t>
            </a:r>
            <a:endParaRPr lang="ru-RU" sz="2000" b="1" i="1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28600" y="1481328"/>
            <a:ext cx="8763000" cy="5071872"/>
          </a:xfrm>
        </p:spPr>
        <p:txBody>
          <a:bodyPr/>
          <a:lstStyle/>
          <a:p>
            <a:pPr>
              <a:buClr>
                <a:schemeClr val="bg1"/>
              </a:buClr>
            </a:pPr>
            <a:r>
              <a:rPr lang="ru-RU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өзің жұмыс істеп жүргенде баланың қолынан келетін ісіне жағдай туғызу</a:t>
            </a:r>
          </a:p>
          <a:p>
            <a:pPr>
              <a:buClr>
                <a:schemeClr val="bg1"/>
              </a:buClr>
            </a:pPr>
            <a:r>
              <a:rPr lang="ru-RU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оның үйренуіне көмектесу</a:t>
            </a:r>
          </a:p>
          <a:p>
            <a:pPr>
              <a:buClr>
                <a:schemeClr val="bg1"/>
              </a:buClr>
            </a:pPr>
            <a:r>
              <a:rPr lang="ru-RU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берген тапсырмаңыздың аяғына дейін орындаулын төзімділікпен бақылау</a:t>
            </a:r>
          </a:p>
          <a:p>
            <a:pPr>
              <a:buClr>
                <a:schemeClr val="bg1"/>
              </a:buClr>
            </a:pPr>
            <a:r>
              <a:rPr lang="ru-RU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істеген ісін ұқыпты , тындырымды орындауына бағыт беру</a:t>
            </a:r>
          </a:p>
          <a:p>
            <a:pPr>
              <a:buClr>
                <a:schemeClr val="bg1"/>
              </a:buClr>
            </a:pPr>
            <a:r>
              <a:rPr lang="ru-RU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жақсы ісін мадақтап, терісін оң етіп түсіндіру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mtClean="0">
                <a:latin typeface="Times New Roman" pitchFamily="18" charset="0"/>
                <a:cs typeface="Times New Roman" pitchFamily="18" charset="0"/>
              </a:rPr>
              <a:t>Еңбекпен тәрбиелеу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4038600" y="5105400"/>
            <a:ext cx="4191000" cy="1524000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Clr>
                <a:schemeClr val="bg1"/>
              </a:buClr>
              <a:buNone/>
            </a:pPr>
            <a:r>
              <a:rPr lang="ru-RU" b="1" i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Бала ересектерді сыйлап, </a:t>
            </a:r>
          </a:p>
          <a:p>
            <a:pPr>
              <a:buClr>
                <a:schemeClr val="bg1"/>
              </a:buClr>
              <a:buNone/>
            </a:pPr>
            <a:r>
              <a:rPr lang="ru-RU" b="1" i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кез келген тапсырмасын орындауға қарсылық білдірмейді.</a:t>
            </a:r>
            <a:endParaRPr lang="kk-KZ" b="1" i="1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8"/>
            <a:ext cx="8458200" cy="5071872"/>
          </a:xfrm>
        </p:spPr>
        <p:txBody>
          <a:bodyPr/>
          <a:lstStyle/>
          <a:p>
            <a:pPr>
              <a:buNone/>
            </a:pPr>
            <a:endParaRPr lang="kk-KZ" smtClean="0"/>
          </a:p>
          <a:p>
            <a:pPr>
              <a:buNone/>
            </a:pPr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Бала тәрбиесіндегі басты тұлға- </a:t>
            </a:r>
            <a:br>
              <a:rPr lang="ru-RU" smtClean="0">
                <a:latin typeface="Times New Roman" pitchFamily="18" charset="0"/>
                <a:cs typeface="Times New Roman" pitchFamily="18" charset="0"/>
              </a:rPr>
            </a:br>
            <a:r>
              <a:rPr lang="ru-RU" smtClean="0">
                <a:latin typeface="Times New Roman" pitchFamily="18" charset="0"/>
                <a:cs typeface="Times New Roman" pitchFamily="18" charset="0"/>
              </a:rPr>
              <a:t>әке мен шеше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95400" y="2667000"/>
            <a:ext cx="2438400" cy="990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Баланың жан дүниесіне үңілу</a:t>
            </a:r>
            <a:endParaRPr lang="ru-RU" sz="20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4800" y="4419600"/>
            <a:ext cx="2438400" cy="990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сенген сырын жарияламай, сақтай білу</a:t>
            </a:r>
            <a:endParaRPr lang="ru-RU" sz="20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48200" y="2667000"/>
            <a:ext cx="2819400" cy="990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мінез-құлқындағы ерекшеліктерді жете білу</a:t>
            </a:r>
            <a:endParaRPr lang="ru-RU" sz="20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477000" y="4343400"/>
            <a:ext cx="2438400" cy="990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әңгімелескенде олардың пікірімен  санасу</a:t>
            </a:r>
            <a:endParaRPr lang="ru-RU" sz="20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352800" y="5638800"/>
            <a:ext cx="2438400" cy="990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ашық сөйлесе алу</a:t>
            </a:r>
            <a:endParaRPr lang="ru-RU" sz="20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4114800" y="762000"/>
            <a:ext cx="4800600" cy="1600200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i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«Екеуміз де жұмыстамыз, кешкісін үй шаруасынан қол тимейді, баламен сөйлесуге уақыт жоқ» </a:t>
            </a:r>
            <a:endParaRPr lang="ru-RU" sz="2000" b="1" i="1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3429000" y="4191000"/>
            <a:ext cx="2209800" cy="10668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ӘКЕ мен</a:t>
            </a:r>
          </a:p>
          <a:p>
            <a:pPr algn="ctr"/>
            <a:r>
              <a:rPr lang="kk-KZ" sz="24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ШЕШЕ</a:t>
            </a:r>
            <a:endParaRPr lang="ru-RU" sz="2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Прямая со стрелкой 13"/>
          <p:cNvCxnSpPr>
            <a:stCxn id="10" idx="7"/>
            <a:endCxn id="6" idx="2"/>
          </p:cNvCxnSpPr>
          <p:nvPr/>
        </p:nvCxnSpPr>
        <p:spPr>
          <a:xfrm rot="5400000" flipH="1" flipV="1">
            <a:off x="5341727" y="3631056"/>
            <a:ext cx="689629" cy="742718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10" idx="1"/>
            <a:endCxn id="4" idx="2"/>
          </p:cNvCxnSpPr>
          <p:nvPr/>
        </p:nvCxnSpPr>
        <p:spPr>
          <a:xfrm rot="16200000" flipV="1">
            <a:off x="2788795" y="3383406"/>
            <a:ext cx="689629" cy="1238018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10" idx="6"/>
            <a:endCxn id="7" idx="1"/>
          </p:cNvCxnSpPr>
          <p:nvPr/>
        </p:nvCxnSpPr>
        <p:spPr>
          <a:xfrm>
            <a:off x="5638800" y="4724400"/>
            <a:ext cx="838200" cy="1143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10" idx="4"/>
            <a:endCxn id="8" idx="0"/>
          </p:cNvCxnSpPr>
          <p:nvPr/>
        </p:nvCxnSpPr>
        <p:spPr>
          <a:xfrm rot="16200000" flipH="1">
            <a:off x="4362450" y="5429250"/>
            <a:ext cx="381000" cy="381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10" idx="2"/>
            <a:endCxn id="5" idx="3"/>
          </p:cNvCxnSpPr>
          <p:nvPr/>
        </p:nvCxnSpPr>
        <p:spPr>
          <a:xfrm rot="10800000" flipV="1">
            <a:off x="2743200" y="4724400"/>
            <a:ext cx="685800" cy="1905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8"/>
            <a:ext cx="8458200" cy="5148072"/>
          </a:xfrm>
        </p:spPr>
        <p:txBody>
          <a:bodyPr>
            <a:normAutofit/>
          </a:bodyPr>
          <a:lstStyle/>
          <a:p>
            <a:endParaRPr lang="kk-KZ" smtClean="0"/>
          </a:p>
          <a:p>
            <a:pPr>
              <a:buClrTx/>
              <a:buFont typeface="Wingdings" pitchFamily="2" charset="2"/>
              <a:buChar char="§"/>
            </a:pP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Жанұядағы жанжал, </a:t>
            </a:r>
          </a:p>
          <a:p>
            <a:pPr>
              <a:buClrTx/>
              <a:buFont typeface="Wingdings" pitchFamily="2" charset="2"/>
              <a:buChar char="§"/>
            </a:pP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үлкендердің аузына келген сөздерді айтуы,    </a:t>
            </a:r>
          </a:p>
          <a:p>
            <a:pPr>
              <a:buClrTx/>
              <a:buFont typeface="Wingdings" pitchFamily="2" charset="2"/>
              <a:buChar char="§"/>
            </a:pP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баланың көзінше басқа біреуді сөгуі, </a:t>
            </a:r>
          </a:p>
          <a:p>
            <a:pPr>
              <a:buClrTx/>
              <a:buFont typeface="Wingdings" pitchFamily="2" charset="2"/>
              <a:buChar char="§"/>
            </a:pP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біреудің сыртынан өсек айтуы </a:t>
            </a:r>
          </a:p>
          <a:p>
            <a:pPr>
              <a:buClrTx/>
              <a:buFont typeface="Wingdings" pitchFamily="2" charset="2"/>
              <a:buChar char="§"/>
            </a:pP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балалардың көзінше арақ ішу, </a:t>
            </a:r>
          </a:p>
          <a:p>
            <a:pPr>
              <a:buClrTx/>
              <a:buFont typeface="Wingdings" pitchFamily="2" charset="2"/>
              <a:buChar char="§"/>
            </a:pP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үсті-үстіне темекі тарту  т.б.</a:t>
            </a:r>
          </a:p>
          <a:p>
            <a:pPr>
              <a:buNone/>
            </a:pPr>
            <a:endParaRPr lang="ru-RU" sz="2800" b="1" smtClean="0">
              <a:latin typeface="Times New Roman" pitchFamily="18" charset="0"/>
              <a:cs typeface="Times New Roman" pitchFamily="18" charset="0"/>
            </a:endParaRPr>
          </a:p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Балаға теріс әсер етеді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5486400" y="4876800"/>
            <a:ext cx="3048000" cy="1600200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i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«Балаңда өсер, көкейіңді тесер»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480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 Кейде сабақты жиі қалдыруға және әр түрлі сылтауларды үлкендердің өзі үйретіп отырады. </a:t>
            </a:r>
          </a:p>
          <a:p>
            <a:pPr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    Бұл жағдайда балаға өтірік айтуды үйретіп отырғанын аңғармай да қалуы мүмкін.</a:t>
            </a:r>
          </a:p>
          <a:p>
            <a:pPr>
              <a:buNone/>
            </a:pPr>
            <a:r>
              <a:rPr lang="ru-RU" b="1" u="sng" smtClean="0">
                <a:latin typeface="Times New Roman" pitchFamily="18" charset="0"/>
                <a:cs typeface="Times New Roman" pitchFamily="18" charset="0"/>
              </a:rPr>
              <a:t>Сондықтан</a:t>
            </a:r>
          </a:p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Баланың бойына барлық жақсы қасиеттерді дарыту, </a:t>
            </a:r>
          </a:p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тіпті жанында жүрген достарына дейін мән беру, </a:t>
            </a:r>
          </a:p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табиғат сыйлаған дарыны болса дамыту,</a:t>
            </a:r>
          </a:p>
          <a:p>
            <a:r>
              <a:rPr lang="kk-KZ" smtClean="0">
                <a:latin typeface="Times New Roman" pitchFamily="18" charset="0"/>
                <a:cs typeface="Times New Roman" pitchFamily="18" charset="0"/>
              </a:rPr>
              <a:t>сүйікті ісімен айналысуға мүмкіндік беру</a:t>
            </a: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 дұрыс білім алуына жағдай жасау 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Бұзақылықтың басы </a:t>
            </a:r>
            <a:br>
              <a:rPr lang="ru-RU" smtClean="0">
                <a:latin typeface="Times New Roman" pitchFamily="18" charset="0"/>
                <a:cs typeface="Times New Roman" pitchFamily="18" charset="0"/>
              </a:rPr>
            </a:br>
            <a:r>
              <a:rPr lang="ru-RU" smtClean="0">
                <a:latin typeface="Times New Roman" pitchFamily="18" charset="0"/>
                <a:cs typeface="Times New Roman" pitchFamily="18" charset="0"/>
              </a:rPr>
              <a:t>бос жүруден басталады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24128" indent="-914400">
              <a:buClr>
                <a:schemeClr val="bg1"/>
              </a:buClr>
              <a:buFont typeface="+mj-lt"/>
              <a:buAutoNum type="arabicPeriod"/>
            </a:pPr>
            <a:r>
              <a:rPr lang="ru-RU" sz="4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Әмірлі (авторитарлық) </a:t>
            </a:r>
          </a:p>
          <a:p>
            <a:pPr marL="852678" lvl="0" indent="-742950">
              <a:buClr>
                <a:schemeClr val="bg1"/>
              </a:buClr>
              <a:buFont typeface="+mj-lt"/>
              <a:buAutoNum type="arabicPeriod"/>
            </a:pPr>
            <a:r>
              <a:rPr lang="ru-RU" sz="4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Демократиялық (егемендік) </a:t>
            </a:r>
          </a:p>
          <a:p>
            <a:pPr marL="852678" lvl="0" indent="-742950">
              <a:buClr>
                <a:schemeClr val="bg1"/>
              </a:buClr>
              <a:buFont typeface="+mj-lt"/>
              <a:buAutoNum type="arabicPeriod"/>
            </a:pPr>
            <a:r>
              <a:rPr lang="ru-RU" sz="4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Бетімен жіберушілік </a:t>
            </a:r>
          </a:p>
          <a:p>
            <a:pPr marL="852678" lvl="0" indent="-742950">
              <a:buClr>
                <a:schemeClr val="bg1"/>
              </a:buClr>
              <a:buFont typeface="+mj-lt"/>
              <a:buAutoNum type="arabicPeriod"/>
            </a:pPr>
            <a:r>
              <a:rPr lang="ru-RU" sz="4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Рақымшыл жанұя</a:t>
            </a:r>
          </a:p>
          <a:p>
            <a:pPr>
              <a:buNone/>
            </a:pPr>
            <a:endParaRPr lang="ru-RU" sz="40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mtClean="0">
                <a:latin typeface="Times New Roman" pitchFamily="18" charset="0"/>
                <a:cs typeface="Times New Roman" pitchFamily="18" charset="0"/>
              </a:rPr>
            </a:br>
            <a:r>
              <a:rPr lang="ru-RU" sz="530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Жанұя  типтері:</a:t>
            </a:r>
            <a:br>
              <a:rPr lang="ru-RU" sz="530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530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444</TotalTime>
  <Words>696</Words>
  <PresentationFormat>Экран (4:3)</PresentationFormat>
  <Paragraphs>120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Открытая</vt:lpstr>
      <vt:lpstr>Бала тәрбиесіндегі  ата-ананың рөлі және мектеппен байланысы</vt:lpstr>
      <vt:lpstr>Отбасы- шағын мемлекет</vt:lpstr>
      <vt:lpstr>Слайд 3</vt:lpstr>
      <vt:lpstr>Бала тәрбиесіндегі  алғашқы  ұстаз — ата-ана.</vt:lpstr>
      <vt:lpstr>Еңбекпен тәрбиелеу</vt:lpstr>
      <vt:lpstr>Бала тәрбиесіндегі басты тұлға-  әке мен шеше</vt:lpstr>
      <vt:lpstr>Балаға теріс әсер етеді</vt:lpstr>
      <vt:lpstr>Бұзақылықтың басы  бос жүруден басталады</vt:lpstr>
      <vt:lpstr> Жанұя  типтері: </vt:lpstr>
      <vt:lpstr>“Біреулер құдайдан бала тілейді...”</vt:lpstr>
      <vt:lpstr>Үш байланыс</vt:lpstr>
      <vt:lpstr>  </vt:lpstr>
      <vt:lpstr>Ата-аналарға арналған тест тақырыптары</vt:lpstr>
      <vt:lpstr>Балаларға арналған тест,  шығарма тақырыптары</vt:lpstr>
      <vt:lpstr>Ата-анаға ұсыныс:</vt:lpstr>
      <vt:lpstr>Ата-анаға берілетін кеңес:</vt:lpstr>
      <vt:lpstr>Ой толғанысы ...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206</cp:lastModifiedBy>
  <cp:revision>45</cp:revision>
  <dcterms:modified xsi:type="dcterms:W3CDTF">2012-04-24T04:47:06Z</dcterms:modified>
</cp:coreProperties>
</file>