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69" r:id="rId3"/>
    <p:sldId id="270" r:id="rId4"/>
    <p:sldId id="271" r:id="rId5"/>
    <p:sldId id="259" r:id="rId6"/>
    <p:sldId id="265" r:id="rId7"/>
    <p:sldId id="277" r:id="rId8"/>
    <p:sldId id="258" r:id="rId9"/>
    <p:sldId id="260" r:id="rId10"/>
    <p:sldId id="262" r:id="rId11"/>
    <p:sldId id="261" r:id="rId12"/>
    <p:sldId id="263" r:id="rId13"/>
    <p:sldId id="266" r:id="rId14"/>
    <p:sldId id="267" r:id="rId15"/>
    <p:sldId id="268" r:id="rId16"/>
    <p:sldId id="264" r:id="rId17"/>
    <p:sldId id="272" r:id="rId18"/>
    <p:sldId id="273" r:id="rId19"/>
    <p:sldId id="274"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392"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560E66-F3D5-44BF-A014-BEDCE1BEC386}" type="datetimeFigureOut">
              <a:rPr lang="ru-RU" smtClean="0"/>
              <a:t>16.03.2012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257A16-91B6-4363-93C9-1CC02B4A607B}" type="slidenum">
              <a:rPr lang="ru-RU" smtClean="0"/>
              <a:t>‹#›</a:t>
            </a:fld>
            <a:endParaRPr lang="ru-RU"/>
          </a:p>
        </p:txBody>
      </p:sp>
    </p:spTree>
    <p:extLst>
      <p:ext uri="{BB962C8B-B14F-4D97-AF65-F5344CB8AC3E}">
        <p14:creationId xmlns:p14="http://schemas.microsoft.com/office/powerpoint/2010/main" val="3232722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7257A16-91B6-4363-93C9-1CC02B4A607B}" type="slidenum">
              <a:rPr lang="ru-RU" smtClean="0"/>
              <a:t>9</a:t>
            </a:fld>
            <a:endParaRPr lang="ru-RU"/>
          </a:p>
        </p:txBody>
      </p:sp>
    </p:spTree>
    <p:extLst>
      <p:ext uri="{BB962C8B-B14F-4D97-AF65-F5344CB8AC3E}">
        <p14:creationId xmlns:p14="http://schemas.microsoft.com/office/powerpoint/2010/main" val="4125004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611A7DF-5D42-4E2F-84CC-ACDBA6C07D44}" type="datetimeFigureOut">
              <a:rPr lang="ru-RU" smtClean="0"/>
              <a:t>16.03.2012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968AF9-2A21-4A58-9760-DA41F4D9D075}" type="slidenum">
              <a:rPr lang="ru-RU" smtClean="0"/>
              <a:t>‹#›</a:t>
            </a:fld>
            <a:endParaRPr lang="ru-RU"/>
          </a:p>
        </p:txBody>
      </p:sp>
    </p:spTree>
    <p:extLst>
      <p:ext uri="{BB962C8B-B14F-4D97-AF65-F5344CB8AC3E}">
        <p14:creationId xmlns:p14="http://schemas.microsoft.com/office/powerpoint/2010/main" val="190951504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11A7DF-5D42-4E2F-84CC-ACDBA6C07D44}" type="datetimeFigureOut">
              <a:rPr lang="ru-RU" smtClean="0"/>
              <a:t>16.03.2012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968AF9-2A21-4A58-9760-DA41F4D9D075}" type="slidenum">
              <a:rPr lang="ru-RU" smtClean="0"/>
              <a:t>‹#›</a:t>
            </a:fld>
            <a:endParaRPr lang="ru-RU"/>
          </a:p>
        </p:txBody>
      </p:sp>
    </p:spTree>
    <p:extLst>
      <p:ext uri="{BB962C8B-B14F-4D97-AF65-F5344CB8AC3E}">
        <p14:creationId xmlns:p14="http://schemas.microsoft.com/office/powerpoint/2010/main" val="236098391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11A7DF-5D42-4E2F-84CC-ACDBA6C07D44}" type="datetimeFigureOut">
              <a:rPr lang="ru-RU" smtClean="0"/>
              <a:t>16.03.2012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968AF9-2A21-4A58-9760-DA41F4D9D075}" type="slidenum">
              <a:rPr lang="ru-RU" smtClean="0"/>
              <a:t>‹#›</a:t>
            </a:fld>
            <a:endParaRPr lang="ru-RU"/>
          </a:p>
        </p:txBody>
      </p:sp>
    </p:spTree>
    <p:extLst>
      <p:ext uri="{BB962C8B-B14F-4D97-AF65-F5344CB8AC3E}">
        <p14:creationId xmlns:p14="http://schemas.microsoft.com/office/powerpoint/2010/main" val="121868542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11A7DF-5D42-4E2F-84CC-ACDBA6C07D44}" type="datetimeFigureOut">
              <a:rPr lang="ru-RU" smtClean="0"/>
              <a:t>16.03.2012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968AF9-2A21-4A58-9760-DA41F4D9D075}" type="slidenum">
              <a:rPr lang="ru-RU" smtClean="0"/>
              <a:t>‹#›</a:t>
            </a:fld>
            <a:endParaRPr lang="ru-RU"/>
          </a:p>
        </p:txBody>
      </p:sp>
    </p:spTree>
    <p:extLst>
      <p:ext uri="{BB962C8B-B14F-4D97-AF65-F5344CB8AC3E}">
        <p14:creationId xmlns:p14="http://schemas.microsoft.com/office/powerpoint/2010/main" val="311499988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611A7DF-5D42-4E2F-84CC-ACDBA6C07D44}" type="datetimeFigureOut">
              <a:rPr lang="ru-RU" smtClean="0"/>
              <a:t>16.03.2012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968AF9-2A21-4A58-9760-DA41F4D9D075}" type="slidenum">
              <a:rPr lang="ru-RU" smtClean="0"/>
              <a:t>‹#›</a:t>
            </a:fld>
            <a:endParaRPr lang="ru-RU"/>
          </a:p>
        </p:txBody>
      </p:sp>
    </p:spTree>
    <p:extLst>
      <p:ext uri="{BB962C8B-B14F-4D97-AF65-F5344CB8AC3E}">
        <p14:creationId xmlns:p14="http://schemas.microsoft.com/office/powerpoint/2010/main" val="15610767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611A7DF-5D42-4E2F-84CC-ACDBA6C07D44}" type="datetimeFigureOut">
              <a:rPr lang="ru-RU" smtClean="0"/>
              <a:t>16.03.2012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6968AF9-2A21-4A58-9760-DA41F4D9D075}" type="slidenum">
              <a:rPr lang="ru-RU" smtClean="0"/>
              <a:t>‹#›</a:t>
            </a:fld>
            <a:endParaRPr lang="ru-RU"/>
          </a:p>
        </p:txBody>
      </p:sp>
    </p:spTree>
    <p:extLst>
      <p:ext uri="{BB962C8B-B14F-4D97-AF65-F5344CB8AC3E}">
        <p14:creationId xmlns:p14="http://schemas.microsoft.com/office/powerpoint/2010/main" val="181828387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611A7DF-5D42-4E2F-84CC-ACDBA6C07D44}" type="datetimeFigureOut">
              <a:rPr lang="ru-RU" smtClean="0"/>
              <a:t>16.03.2012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6968AF9-2A21-4A58-9760-DA41F4D9D075}" type="slidenum">
              <a:rPr lang="ru-RU" smtClean="0"/>
              <a:t>‹#›</a:t>
            </a:fld>
            <a:endParaRPr lang="ru-RU"/>
          </a:p>
        </p:txBody>
      </p:sp>
    </p:spTree>
    <p:extLst>
      <p:ext uri="{BB962C8B-B14F-4D97-AF65-F5344CB8AC3E}">
        <p14:creationId xmlns:p14="http://schemas.microsoft.com/office/powerpoint/2010/main" val="122725003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611A7DF-5D42-4E2F-84CC-ACDBA6C07D44}" type="datetimeFigureOut">
              <a:rPr lang="ru-RU" smtClean="0"/>
              <a:t>16.03.2012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6968AF9-2A21-4A58-9760-DA41F4D9D075}" type="slidenum">
              <a:rPr lang="ru-RU" smtClean="0"/>
              <a:t>‹#›</a:t>
            </a:fld>
            <a:endParaRPr lang="ru-RU"/>
          </a:p>
        </p:txBody>
      </p:sp>
    </p:spTree>
    <p:extLst>
      <p:ext uri="{BB962C8B-B14F-4D97-AF65-F5344CB8AC3E}">
        <p14:creationId xmlns:p14="http://schemas.microsoft.com/office/powerpoint/2010/main" val="294412625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611A7DF-5D42-4E2F-84CC-ACDBA6C07D44}" type="datetimeFigureOut">
              <a:rPr lang="ru-RU" smtClean="0"/>
              <a:t>16.03.2012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6968AF9-2A21-4A58-9760-DA41F4D9D075}" type="slidenum">
              <a:rPr lang="ru-RU" smtClean="0"/>
              <a:t>‹#›</a:t>
            </a:fld>
            <a:endParaRPr lang="ru-RU"/>
          </a:p>
        </p:txBody>
      </p:sp>
    </p:spTree>
    <p:extLst>
      <p:ext uri="{BB962C8B-B14F-4D97-AF65-F5344CB8AC3E}">
        <p14:creationId xmlns:p14="http://schemas.microsoft.com/office/powerpoint/2010/main" val="277494606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611A7DF-5D42-4E2F-84CC-ACDBA6C07D44}" type="datetimeFigureOut">
              <a:rPr lang="ru-RU" smtClean="0"/>
              <a:t>16.03.2012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6968AF9-2A21-4A58-9760-DA41F4D9D075}" type="slidenum">
              <a:rPr lang="ru-RU" smtClean="0"/>
              <a:t>‹#›</a:t>
            </a:fld>
            <a:endParaRPr lang="ru-RU"/>
          </a:p>
        </p:txBody>
      </p:sp>
    </p:spTree>
    <p:extLst>
      <p:ext uri="{BB962C8B-B14F-4D97-AF65-F5344CB8AC3E}">
        <p14:creationId xmlns:p14="http://schemas.microsoft.com/office/powerpoint/2010/main" val="102414133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611A7DF-5D42-4E2F-84CC-ACDBA6C07D44}" type="datetimeFigureOut">
              <a:rPr lang="ru-RU" smtClean="0"/>
              <a:t>16.03.2012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6968AF9-2A21-4A58-9760-DA41F4D9D075}" type="slidenum">
              <a:rPr lang="ru-RU" smtClean="0"/>
              <a:t>‹#›</a:t>
            </a:fld>
            <a:endParaRPr lang="ru-RU"/>
          </a:p>
        </p:txBody>
      </p:sp>
    </p:spTree>
    <p:extLst>
      <p:ext uri="{BB962C8B-B14F-4D97-AF65-F5344CB8AC3E}">
        <p14:creationId xmlns:p14="http://schemas.microsoft.com/office/powerpoint/2010/main" val="134399052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1A7DF-5D42-4E2F-84CC-ACDBA6C07D44}" type="datetimeFigureOut">
              <a:rPr lang="ru-RU" smtClean="0"/>
              <a:t>16.03.2012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968AF9-2A21-4A58-9760-DA41F4D9D075}" type="slidenum">
              <a:rPr lang="ru-RU" smtClean="0"/>
              <a:t>‹#›</a:t>
            </a:fld>
            <a:endParaRPr lang="ru-RU"/>
          </a:p>
        </p:txBody>
      </p:sp>
    </p:spTree>
    <p:extLst>
      <p:ext uri="{BB962C8B-B14F-4D97-AF65-F5344CB8AC3E}">
        <p14:creationId xmlns:p14="http://schemas.microsoft.com/office/powerpoint/2010/main" val="15081755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http://bits.wikimedia.org/skins-1.18/common/images/magnify-clip.png"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0" y="0"/>
            <a:ext cx="9144000" cy="769441"/>
          </a:xfrm>
          <a:prstGeom prst="rect">
            <a:avLst/>
          </a:prstGeom>
        </p:spPr>
        <p:txBody>
          <a:bodyPr wrap="square">
            <a:spAutoFit/>
          </a:bodyPr>
          <a:lstStyle/>
          <a:p>
            <a:r>
              <a:rPr lang="ru-RU" sz="4400" b="1" i="1" smtClean="0">
                <a:solidFill>
                  <a:schemeClr val="bg1"/>
                </a:solidFill>
                <a:latin typeface="Times New Roman" pitchFamily="18" charset="0"/>
                <a:cs typeface="Times New Roman" pitchFamily="18" charset="0"/>
              </a:rPr>
              <a:t>“Ел боламын десең – бесігінді түзе” </a:t>
            </a:r>
            <a:endParaRPr lang="ru-RU" sz="4400">
              <a:solidFill>
                <a:schemeClr val="bg1"/>
              </a:solidFill>
            </a:endParaRPr>
          </a:p>
        </p:txBody>
      </p:sp>
    </p:spTree>
    <p:extLst>
      <p:ext uri="{BB962C8B-B14F-4D97-AF65-F5344CB8AC3E}">
        <p14:creationId xmlns:p14="http://schemas.microsoft.com/office/powerpoint/2010/main" val="113206001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i="1" smtClean="0">
                <a:latin typeface="Times New Roman" pitchFamily="18" charset="0"/>
                <a:cs typeface="Times New Roman" pitchFamily="18" charset="0"/>
              </a:rPr>
              <a:t>Қазақ халқының бесігі</a:t>
            </a:r>
            <a:endParaRPr lang="ru-RU" b="1" i="1">
              <a:latin typeface="Times New Roman" pitchFamily="18" charset="0"/>
              <a:cs typeface="Times New Roman" pitchFamily="18" charset="0"/>
            </a:endParaRPr>
          </a:p>
        </p:txBody>
      </p:sp>
    </p:spTree>
    <p:extLst>
      <p:ext uri="{BB962C8B-B14F-4D97-AF65-F5344CB8AC3E}">
        <p14:creationId xmlns:p14="http://schemas.microsoft.com/office/powerpoint/2010/main" val="300614575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kk-KZ" b="1" i="1" smtClean="0">
                <a:solidFill>
                  <a:schemeClr val="bg1"/>
                </a:solidFill>
                <a:latin typeface="Times New Roman" pitchFamily="18" charset="0"/>
                <a:cs typeface="Times New Roman" pitchFamily="18" charset="0"/>
              </a:rPr>
              <a:t>Ұйғыр халқының бесігі</a:t>
            </a:r>
            <a:endParaRPr lang="ru-RU" b="1" i="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128598606"/>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988840"/>
            <a:ext cx="8229600" cy="2016224"/>
          </a:xfrm>
        </p:spPr>
        <p:txBody>
          <a:bodyPr/>
          <a:lstStyle/>
          <a:p>
            <a:r>
              <a:rPr lang="kk-KZ" b="1" i="1" smtClean="0">
                <a:latin typeface="Times New Roman" pitchFamily="18" charset="0"/>
                <a:cs typeface="Times New Roman" pitchFamily="18" charset="0"/>
              </a:rPr>
              <a:t>Бесікке салу</a:t>
            </a:r>
            <a:endParaRPr lang="ru-RU" b="1" i="1">
              <a:latin typeface="Times New Roman" pitchFamily="18" charset="0"/>
              <a:cs typeface="Times New Roman" pitchFamily="18" charset="0"/>
            </a:endParaRPr>
          </a:p>
        </p:txBody>
      </p:sp>
    </p:spTree>
    <p:extLst>
      <p:ext uri="{BB962C8B-B14F-4D97-AF65-F5344CB8AC3E}">
        <p14:creationId xmlns:p14="http://schemas.microsoft.com/office/powerpoint/2010/main" val="3932565613"/>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245331"/>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8592388"/>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50">
            <a:alpha val="53000"/>
          </a:srgb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116632"/>
            <a:ext cx="8229600" cy="864096"/>
          </a:xfrm>
        </p:spPr>
        <p:txBody>
          <a:bodyPr/>
          <a:lstStyle/>
          <a:p>
            <a:r>
              <a:rPr lang="kk-KZ" b="1" i="1" smtClean="0">
                <a:latin typeface="Times New Roman" pitchFamily="18" charset="0"/>
                <a:cs typeface="Times New Roman" pitchFamily="18" charset="0"/>
              </a:rPr>
              <a:t>Бесік той</a:t>
            </a:r>
            <a:endParaRPr lang="ru-RU" b="1" i="1">
              <a:latin typeface="Times New Roman" pitchFamily="18" charset="0"/>
              <a:cs typeface="Times New Roman" pitchFamily="18" charset="0"/>
            </a:endParaRPr>
          </a:p>
        </p:txBody>
      </p:sp>
      <p:sp>
        <p:nvSpPr>
          <p:cNvPr id="3" name="Объект 2"/>
          <p:cNvSpPr>
            <a:spLocks noGrp="1"/>
          </p:cNvSpPr>
          <p:nvPr>
            <p:ph idx="1"/>
          </p:nvPr>
        </p:nvSpPr>
        <p:spPr>
          <a:xfrm>
            <a:off x="611560" y="1052736"/>
            <a:ext cx="8229600" cy="5328592"/>
          </a:xfrm>
        </p:spPr>
        <p:txBody>
          <a:bodyPr>
            <a:noAutofit/>
          </a:bodyPr>
          <a:lstStyle/>
          <a:p>
            <a:pPr marL="0" indent="0">
              <a:buNone/>
            </a:pPr>
            <a:r>
              <a:rPr lang="kk-KZ" sz="2400" b="1" i="1">
                <a:latin typeface="Times New Roman" pitchFamily="18" charset="0"/>
                <a:cs typeface="Times New Roman" pitchFamily="18" charset="0"/>
              </a:rPr>
              <a:t>Шілдехана өткеннен кейін баланың әке-шешесі бесік тойын жасайды. Ағаштан жасалған бесікті баланың нағашылары немесе жасы үлкен қадірлі аналардың бірі әкеліп, сыйға береді. Ең алдымен бесікке салушы әйел бесіктің өзін жын-шайтандарды қуу үшін, түрлі иістерден арылту үшін отпен аластап шығады. Содан кейін көрпешелер мен жастықшаларды баптап салады. Баланы жатқызып, бөлейді. Қолбау, белбеу және аяқбаумен тартып байлап қояды. Әйел тілектерін айта отырып бесіктің үстіне алдымен көрпе жабады. Бала халықшыл болсын деп тон, шапан жабады,ат жалын тартып мінсін деп қамшы іледі,көз тимесін деп тұмар тағады, қырандай көреген болсын деп бүркіттің тұяғын байлайды</a:t>
            </a:r>
            <a:r>
              <a:rPr lang="kk-KZ" sz="2400" b="1" i="1" smtClean="0">
                <a:latin typeface="Times New Roman" pitchFamily="18" charset="0"/>
                <a:cs typeface="Times New Roman" pitchFamily="18" charset="0"/>
              </a:rPr>
              <a:t>.</a:t>
            </a:r>
            <a:endParaRPr lang="ru-RU" sz="2400" b="1" i="1">
              <a:latin typeface="Times New Roman" pitchFamily="18" charset="0"/>
              <a:cs typeface="Times New Roman" pitchFamily="18" charset="0"/>
            </a:endParaRPr>
          </a:p>
        </p:txBody>
      </p:sp>
    </p:spTree>
    <p:extLst>
      <p:ext uri="{BB962C8B-B14F-4D97-AF65-F5344CB8AC3E}">
        <p14:creationId xmlns:p14="http://schemas.microsoft.com/office/powerpoint/2010/main" val="161673092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5481916"/>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7085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628800"/>
            <a:ext cx="8280920" cy="2304256"/>
          </a:xfrm>
        </p:spPr>
        <p:txBody>
          <a:bodyPr>
            <a:normAutofit fontScale="90000"/>
          </a:bodyPr>
          <a:lstStyle/>
          <a:p>
            <a:r>
              <a:rPr lang="kk-KZ" i="1" smtClean="0">
                <a:latin typeface="Times New Roman" pitchFamily="18" charset="0"/>
                <a:cs typeface="Times New Roman" pitchFamily="18" charset="0"/>
              </a:rPr>
              <a:t>Бесікке салу дәстүрін құрметтеп, атақты суретшілердің салған картиналары</a:t>
            </a:r>
            <a:endParaRPr lang="ru-RU" i="1">
              <a:latin typeface="Times New Roman" pitchFamily="18" charset="0"/>
              <a:cs typeface="Times New Roman" pitchFamily="18" charset="0"/>
            </a:endParaRPr>
          </a:p>
        </p:txBody>
      </p:sp>
    </p:spTree>
    <p:extLst>
      <p:ext uri="{BB962C8B-B14F-4D97-AF65-F5344CB8AC3E}">
        <p14:creationId xmlns:p14="http://schemas.microsoft.com/office/powerpoint/2010/main" val="2883224728"/>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869160"/>
            <a:ext cx="8229600" cy="1143000"/>
          </a:xfrm>
        </p:spPr>
        <p:txBody>
          <a:bodyPr/>
          <a:lstStyle/>
          <a:p>
            <a:r>
              <a:rPr lang="kk-KZ" i="1" smtClean="0">
                <a:solidFill>
                  <a:schemeClr val="bg1"/>
                </a:solidFill>
                <a:latin typeface="Times New Roman" pitchFamily="18" charset="0"/>
                <a:cs typeface="Times New Roman" pitchFamily="18" charset="0"/>
              </a:rPr>
              <a:t>Қасым Телжанов «Бесікке бөлеу»</a:t>
            </a:r>
            <a:endParaRPr lang="ru-RU" i="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25708402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2000">
              <a:srgbClr val="FF3399"/>
            </a:gs>
            <a:gs pos="38000">
              <a:srgbClr val="FF6633"/>
            </a:gs>
            <a:gs pos="26000">
              <a:srgbClr val="92D050"/>
            </a:gs>
            <a:gs pos="75000">
              <a:srgbClr val="01A78F"/>
            </a:gs>
            <a:gs pos="38000">
              <a:srgbClr val="3366FF"/>
            </a:gs>
          </a:gsLst>
          <a:lin ang="5400000" scaled="0"/>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251520" y="116632"/>
            <a:ext cx="8784976" cy="6624736"/>
          </a:xfrm>
        </p:spPr>
        <p:txBody>
          <a:bodyPr>
            <a:noAutofit/>
          </a:bodyPr>
          <a:lstStyle/>
          <a:p>
            <a:r>
              <a:rPr lang="ru-RU" b="1" i="1" smtClean="0">
                <a:latin typeface="Times New Roman" pitchFamily="18" charset="0"/>
                <a:cs typeface="Times New Roman" pitchFamily="18" charset="0"/>
              </a:rPr>
              <a:t>Наурыз- «наурыз» сөзі «жаңа күн» деген мағынаны білдіреді. Бұл ежелгі түркі халықтарының жаңа жыл мейрамы. Парсы тілінен аударғанда түркі халықтары: қазақтар, қырғыздар, өзбектер, тәжіктер және т.б. атап өтеді. </a:t>
            </a:r>
          </a:p>
          <a:p>
            <a:r>
              <a:rPr lang="ru-RU" b="1" i="1" smtClean="0">
                <a:latin typeface="Times New Roman" pitchFamily="18" charset="0"/>
                <a:cs typeface="Times New Roman" pitchFamily="18" charset="0"/>
              </a:rPr>
              <a:t>Бұл мейрам күн мен түннің теңелген мерзімі 22 наурыз күні не сәйкес келеді.  </a:t>
            </a:r>
          </a:p>
          <a:p>
            <a:r>
              <a:rPr lang="ru-RU" b="1" i="1" smtClean="0">
                <a:latin typeface="Times New Roman" pitchFamily="18" charset="0"/>
                <a:cs typeface="Times New Roman" pitchFamily="18" charset="0"/>
              </a:rPr>
              <a:t>Наурыз кезінде наурыз-көже дайындалады. Көже жеті тағамның қосындысынан тұрады: арпа, бидай, күріш, қара бидай, сүт, ет , май. Наурыз-көже – мейрамның, көктем келгендігінің белгісі.</a:t>
            </a:r>
          </a:p>
          <a:p>
            <a:endParaRPr lang="ru-RU" b="1" i="1">
              <a:latin typeface="Times New Roman" pitchFamily="18" charset="0"/>
              <a:cs typeface="Times New Roman" pitchFamily="18" charset="0"/>
            </a:endParaRPr>
          </a:p>
        </p:txBody>
      </p:sp>
    </p:spTree>
    <p:extLst>
      <p:ext uri="{BB962C8B-B14F-4D97-AF65-F5344CB8AC3E}">
        <p14:creationId xmlns:p14="http://schemas.microsoft.com/office/powerpoint/2010/main" val="1272831725"/>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5" name="Picture 1" descr="http://bits.wikimedia.org/skins-1.18/common/images/magnify-clip.pn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3946525"/>
            <a:ext cx="144463" cy="1063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Rectangle 4"/>
          <p:cNvSpPr>
            <a:spLocks noChangeArrowheads="1"/>
          </p:cNvSpPr>
          <p:nvPr/>
        </p:nvSpPr>
        <p:spPr bwMode="auto">
          <a:xfrm>
            <a:off x="0" y="354250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Rectangle 5"/>
          <p:cNvSpPr>
            <a:spLocks noChangeArrowheads="1"/>
          </p:cNvSpPr>
          <p:nvPr/>
        </p:nvSpPr>
        <p:spPr bwMode="auto">
          <a:xfrm>
            <a:off x="149080" y="116632"/>
            <a:ext cx="9144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400" b="0" i="1" u="none" strike="noStrike" cap="none" normalizeH="0" baseline="0" smtClean="0">
                <a:ln>
                  <a:noFill/>
                </a:ln>
                <a:solidFill>
                  <a:schemeClr val="bg1"/>
                </a:solidFill>
                <a:effectLst/>
                <a:latin typeface="Times New Roman" pitchFamily="18" charset="0"/>
                <a:ea typeface="Times New Roman" pitchFamily="18" charset="0"/>
                <a:cs typeface="Times New Roman" pitchFamily="18" charset="0"/>
              </a:rPr>
              <a:t>А.Бурго,</a:t>
            </a:r>
            <a:r>
              <a:rPr kumimoji="0" lang="ru-RU" sz="5400" b="0" i="1" u="none" strike="noStrike" cap="none" normalizeH="0" smtClean="0">
                <a:ln>
                  <a:noFill/>
                </a:ln>
                <a:solidFill>
                  <a:schemeClr val="bg1"/>
                </a:solidFill>
                <a:effectLst/>
                <a:latin typeface="Times New Roman" pitchFamily="18" charset="0"/>
                <a:ea typeface="Times New Roman" pitchFamily="18" charset="0"/>
                <a:cs typeface="Times New Roman" pitchFamily="18" charset="0"/>
              </a:rPr>
              <a:t> «бесік жыры»</a:t>
            </a:r>
            <a:r>
              <a:rPr kumimoji="0" lang="ru-RU" sz="5400" b="0" i="0" u="none" strike="noStrike" cap="none" normalizeH="0" baseline="0" smtClean="0">
                <a:ln>
                  <a:noFill/>
                </a:ln>
                <a:solidFill>
                  <a:schemeClr val="bg1"/>
                </a:solidFill>
                <a:effectLst/>
                <a:latin typeface="Times New Roman" pitchFamily="18" charset="0"/>
                <a:ea typeface="Times New Roman" pitchFamily="18" charset="0"/>
                <a:cs typeface="Times New Roman" pitchFamily="18" charset="0"/>
              </a:rPr>
              <a:t>.</a:t>
            </a:r>
            <a:endParaRPr kumimoji="0" lang="ru-RU" sz="5400" b="0" i="0" u="none" strike="noStrike" cap="none" normalizeH="0" baseline="0" smtClean="0">
              <a:ln>
                <a:noFill/>
              </a:ln>
              <a:solidFill>
                <a:schemeClr val="bg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33221776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5157192"/>
            <a:ext cx="6480720" cy="1584176"/>
          </a:xfrm>
        </p:spPr>
        <p:txBody>
          <a:bodyPr>
            <a:normAutofit fontScale="90000"/>
          </a:bodyPr>
          <a:lstStyle/>
          <a:p>
            <a:r>
              <a:rPr lang="kk-KZ" b="1" i="1" smtClean="0">
                <a:solidFill>
                  <a:schemeClr val="bg1"/>
                </a:solidFill>
                <a:latin typeface="Times New Roman" pitchFamily="18" charset="0"/>
                <a:cs typeface="Times New Roman" pitchFamily="18" charset="0"/>
              </a:rPr>
              <a:t>«Алып ана» кинокартинасы,</a:t>
            </a:r>
            <a:br>
              <a:rPr lang="kk-KZ" b="1" i="1" smtClean="0">
                <a:solidFill>
                  <a:schemeClr val="bg1"/>
                </a:solidFill>
                <a:latin typeface="Times New Roman" pitchFamily="18" charset="0"/>
                <a:cs typeface="Times New Roman" pitchFamily="18" charset="0"/>
              </a:rPr>
            </a:br>
            <a:r>
              <a:rPr lang="kk-KZ" b="1" i="1" smtClean="0">
                <a:solidFill>
                  <a:schemeClr val="bg1"/>
                </a:solidFill>
                <a:latin typeface="Times New Roman" pitchFamily="18" charset="0"/>
                <a:cs typeface="Times New Roman" pitchFamily="18" charset="0"/>
              </a:rPr>
              <a:t>1978 жыл</a:t>
            </a:r>
            <a:endParaRPr lang="ru-RU" b="1" i="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8544851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alpha val="29000"/>
          </a:srgbClr>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07504" y="33950"/>
            <a:ext cx="8928992" cy="6624736"/>
          </a:xfrm>
        </p:spPr>
        <p:txBody>
          <a:bodyPr>
            <a:noAutofit/>
          </a:bodyPr>
          <a:lstStyle/>
          <a:p>
            <a:pPr marL="0" indent="0" algn="ctr">
              <a:buNone/>
            </a:pPr>
            <a:r>
              <a:rPr lang="ru-RU" sz="4400" i="1">
                <a:latin typeface="Times New Roman" pitchFamily="18" charset="0"/>
                <a:cs typeface="Times New Roman" pitchFamily="18" charset="0"/>
              </a:rPr>
              <a:t> Қазақ халқы шаңырақты, бесікті, табалдырықты қасиет тұтқан. Соның ішінде бесік- киелі мүлік. Дүниеге сәби келгенде бала мен періштенің аты қатар аталады, сондықтан да қазақ бесікті таза ұстаған. Халқымызда «бесікке салар» деген жоралғы бар. Ол баланы бесікке бөлеу рәсімі.</a:t>
            </a:r>
          </a:p>
          <a:p>
            <a:pPr algn="ctr"/>
            <a:endParaRPr lang="ru-RU" sz="4400" i="1">
              <a:latin typeface="Times New Roman" pitchFamily="18" charset="0"/>
              <a:cs typeface="Times New Roman" pitchFamily="18" charset="0"/>
            </a:endParaRPr>
          </a:p>
        </p:txBody>
      </p:sp>
    </p:spTree>
    <p:extLst>
      <p:ext uri="{BB962C8B-B14F-4D97-AF65-F5344CB8AC3E}">
        <p14:creationId xmlns:p14="http://schemas.microsoft.com/office/powerpoint/2010/main" val="80918280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856984" cy="6525344"/>
          </a:xfrm>
        </p:spPr>
        <p:txBody>
          <a:bodyPr>
            <a:noAutofit/>
          </a:bodyPr>
          <a:lstStyle/>
          <a:p>
            <a:r>
              <a:rPr lang="ru-RU" sz="2800" b="1" i="1" smtClean="0">
                <a:latin typeface="Times New Roman" pitchFamily="18" charset="0"/>
                <a:cs typeface="Times New Roman" pitchFamily="18" charset="0"/>
              </a:rPr>
              <a:t>Баланы алғашқы бөлеу үлгісі өнегелі ұрпақ өсірген, қадірменді, жасы үлкен әйелге тапсырылады. Сәбиді бесікке бөлемес бұрын қарт аналардың бірі шымшуырды отқа қыздырып, сонымен бесікті айналдыра аластап шығады. Бұл - от пен оның иісінен жын-шайтан қашады деген сенімнен туындаған рәсім. Содан кейін тағы бір-екі келіншектің көмегімен бесікті жабдықтайды, сәбидің анасы түбектің тесігінен балаларға тәтті үлестіреді. Яғни, бұл үрдіс «тыштырма» деп аталады. Бесік үстіне жеті түрлі қадірлі, таза заттар қойылады. Бесікке салған әйелдерге «бесікке салар» кәдесі сыйға беріледі. Үлкендер батасын беріп, анасы мен баласының аман-есен болуына тілектестік білдіреді. </a:t>
            </a:r>
            <a:endParaRPr lang="ru-RU" sz="2800" b="1" i="1">
              <a:latin typeface="Times New Roman" pitchFamily="18" charset="0"/>
              <a:cs typeface="Times New Roman" pitchFamily="18" charset="0"/>
            </a:endParaRPr>
          </a:p>
        </p:txBody>
      </p:sp>
    </p:spTree>
    <p:extLst>
      <p:ext uri="{BB962C8B-B14F-4D97-AF65-F5344CB8AC3E}">
        <p14:creationId xmlns:p14="http://schemas.microsoft.com/office/powerpoint/2010/main" val="248356086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i="1" smtClean="0">
                <a:solidFill>
                  <a:schemeClr val="bg1"/>
                </a:solidFill>
                <a:latin typeface="Times New Roman" pitchFamily="18" charset="0"/>
                <a:cs typeface="Times New Roman" pitchFamily="18" charset="0"/>
              </a:rPr>
              <a:t>Бесікке салу</a:t>
            </a:r>
            <a:endParaRPr lang="ru-RU" b="1" i="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59782030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52218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753715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4624"/>
            <a:ext cx="8229600" cy="778098"/>
          </a:xfrm>
        </p:spPr>
        <p:txBody>
          <a:bodyPr/>
          <a:lstStyle/>
          <a:p>
            <a:r>
              <a:rPr lang="kk-KZ" b="1" i="1" smtClean="0">
                <a:latin typeface="Times New Roman" pitchFamily="18" charset="0"/>
                <a:cs typeface="Times New Roman" pitchFamily="18" charset="0"/>
              </a:rPr>
              <a:t>  Бесік жыры</a:t>
            </a:r>
            <a:endParaRPr lang="ru-RU" b="1" i="1">
              <a:latin typeface="Times New Roman" pitchFamily="18" charset="0"/>
              <a:cs typeface="Times New Roman" pitchFamily="18" charset="0"/>
            </a:endParaRPr>
          </a:p>
        </p:txBody>
      </p:sp>
      <p:sp>
        <p:nvSpPr>
          <p:cNvPr id="3" name="Объект 2"/>
          <p:cNvSpPr>
            <a:spLocks noGrp="1"/>
          </p:cNvSpPr>
          <p:nvPr>
            <p:ph idx="1"/>
          </p:nvPr>
        </p:nvSpPr>
        <p:spPr>
          <a:xfrm>
            <a:off x="683568" y="764704"/>
            <a:ext cx="8229600" cy="5688632"/>
          </a:xfrm>
        </p:spPr>
        <p:txBody>
          <a:bodyPr>
            <a:noAutofit/>
          </a:bodyPr>
          <a:lstStyle/>
          <a:p>
            <a:pPr marL="0" indent="0" algn="ctr">
              <a:buNone/>
            </a:pPr>
            <a:r>
              <a:rPr lang="ru-RU" sz="2400">
                <a:latin typeface="Times New Roman" pitchFamily="18" charset="0"/>
                <a:cs typeface="Times New Roman" pitchFamily="18" charset="0"/>
              </a:rPr>
              <a:t>“...Айыр қалпақ киісіп,</a:t>
            </a:r>
          </a:p>
          <a:p>
            <a:pPr marL="0" indent="0" algn="ctr">
              <a:buNone/>
            </a:pPr>
            <a:r>
              <a:rPr lang="ru-RU" sz="2400">
                <a:latin typeface="Times New Roman" pitchFamily="18" charset="0"/>
                <a:cs typeface="Times New Roman" pitchFamily="18" charset="0"/>
              </a:rPr>
              <a:t>Ақырып жауға тиісіп,</a:t>
            </a:r>
          </a:p>
          <a:p>
            <a:pPr marL="0" indent="0" algn="ctr">
              <a:buNone/>
            </a:pPr>
            <a:r>
              <a:rPr lang="ru-RU" sz="2400">
                <a:latin typeface="Times New Roman" pitchFamily="18" charset="0"/>
                <a:cs typeface="Times New Roman" pitchFamily="18" charset="0"/>
              </a:rPr>
              <a:t>Батыр болар ма екенсің!</a:t>
            </a:r>
          </a:p>
          <a:p>
            <a:pPr marL="0" indent="0" algn="ctr">
              <a:buNone/>
            </a:pPr>
            <a:r>
              <a:rPr lang="ru-RU" sz="2400">
                <a:latin typeface="Times New Roman" pitchFamily="18" charset="0"/>
                <a:cs typeface="Times New Roman" pitchFamily="18" charset="0"/>
              </a:rPr>
              <a:t>Бармақтары майысып,</a:t>
            </a:r>
          </a:p>
          <a:p>
            <a:pPr marL="0" indent="0" algn="ctr">
              <a:buNone/>
            </a:pPr>
            <a:r>
              <a:rPr lang="ru-RU" sz="2400">
                <a:latin typeface="Times New Roman" pitchFamily="18" charset="0"/>
                <a:cs typeface="Times New Roman" pitchFamily="18" charset="0"/>
              </a:rPr>
              <a:t>Ою-өрнек ойысып,</a:t>
            </a:r>
          </a:p>
          <a:p>
            <a:pPr marL="0" indent="0" algn="ctr">
              <a:buNone/>
            </a:pPr>
            <a:r>
              <a:rPr lang="ru-RU" sz="2400">
                <a:latin typeface="Times New Roman" pitchFamily="18" charset="0"/>
                <a:cs typeface="Times New Roman" pitchFamily="18" charset="0"/>
              </a:rPr>
              <a:t>Ұста болар ма екенсің!</a:t>
            </a:r>
          </a:p>
          <a:p>
            <a:pPr marL="0" indent="0" algn="ctr">
              <a:buNone/>
            </a:pPr>
            <a:r>
              <a:rPr lang="ru-RU" sz="2400">
                <a:latin typeface="Times New Roman" pitchFamily="18" charset="0"/>
                <a:cs typeface="Times New Roman" pitchFamily="18" charset="0"/>
              </a:rPr>
              <a:t>Таңдайларың тақылдап,</a:t>
            </a:r>
          </a:p>
          <a:p>
            <a:pPr marL="0" indent="0" algn="ctr">
              <a:buNone/>
            </a:pPr>
            <a:r>
              <a:rPr lang="ru-RU" sz="2400">
                <a:latin typeface="Times New Roman" pitchFamily="18" charset="0"/>
                <a:cs typeface="Times New Roman" pitchFamily="18" charset="0"/>
              </a:rPr>
              <a:t>Шешен болар ма екенсің!</a:t>
            </a:r>
          </a:p>
          <a:p>
            <a:pPr marL="0" indent="0" algn="ctr">
              <a:buNone/>
            </a:pPr>
            <a:r>
              <a:rPr lang="ru-RU" sz="2400">
                <a:latin typeface="Times New Roman" pitchFamily="18" charset="0"/>
                <a:cs typeface="Times New Roman" pitchFamily="18" charset="0"/>
              </a:rPr>
              <a:t>...Құрығыңды майырып,</a:t>
            </a:r>
          </a:p>
          <a:p>
            <a:pPr marL="0" indent="0" algn="ctr">
              <a:buNone/>
            </a:pPr>
            <a:r>
              <a:rPr lang="ru-RU" sz="2400">
                <a:latin typeface="Times New Roman" pitchFamily="18" charset="0"/>
                <a:cs typeface="Times New Roman" pitchFamily="18" charset="0"/>
              </a:rPr>
              <a:t>Түнде жылқы қайырып,</a:t>
            </a:r>
          </a:p>
          <a:p>
            <a:pPr marL="0" indent="0" algn="ctr">
              <a:buNone/>
            </a:pPr>
            <a:r>
              <a:rPr lang="ru-RU" sz="2400">
                <a:latin typeface="Times New Roman" pitchFamily="18" charset="0"/>
                <a:cs typeface="Times New Roman" pitchFamily="18" charset="0"/>
              </a:rPr>
              <a:t>Қызмет қылар ма екенсің?!</a:t>
            </a:r>
          </a:p>
          <a:p>
            <a:pPr marL="0" indent="0" algn="ctr">
              <a:buNone/>
            </a:pPr>
            <a:r>
              <a:rPr lang="ru-RU" sz="2400">
                <a:latin typeface="Times New Roman" pitchFamily="18" charset="0"/>
                <a:cs typeface="Times New Roman" pitchFamily="18" charset="0"/>
              </a:rPr>
              <a:t>Қолымыздан іс алып,</a:t>
            </a:r>
          </a:p>
          <a:p>
            <a:pPr marL="0" indent="0" algn="ctr">
              <a:buNone/>
            </a:pPr>
            <a:r>
              <a:rPr lang="ru-RU" sz="2400">
                <a:latin typeface="Times New Roman" pitchFamily="18" charset="0"/>
                <a:cs typeface="Times New Roman" pitchFamily="18" charset="0"/>
              </a:rPr>
              <a:t>Бақытымызға жан балам,</a:t>
            </a:r>
          </a:p>
          <a:p>
            <a:pPr algn="ctr"/>
            <a:endParaRPr lang="ru-RU" sz="2400">
              <a:latin typeface="Times New Roman" pitchFamily="18" charset="0"/>
              <a:cs typeface="Times New Roman" pitchFamily="18" charset="0"/>
            </a:endParaRPr>
          </a:p>
        </p:txBody>
      </p:sp>
    </p:spTree>
    <p:extLst>
      <p:ext uri="{BB962C8B-B14F-4D97-AF65-F5344CB8AC3E}">
        <p14:creationId xmlns:p14="http://schemas.microsoft.com/office/powerpoint/2010/main" val="2006264821"/>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484784"/>
            <a:ext cx="8229600" cy="1944216"/>
          </a:xfrm>
        </p:spPr>
        <p:txBody>
          <a:bodyPr/>
          <a:lstStyle/>
          <a:p>
            <a:r>
              <a:rPr lang="kk-KZ" b="1" i="1" smtClean="0">
                <a:latin typeface="Times New Roman" pitchFamily="18" charset="0"/>
                <a:cs typeface="Times New Roman" pitchFamily="18" charset="0"/>
              </a:rPr>
              <a:t>Бесік түрлері</a:t>
            </a:r>
            <a:endParaRPr lang="ru-RU" b="1" i="1">
              <a:latin typeface="Times New Roman" pitchFamily="18" charset="0"/>
              <a:cs typeface="Times New Roman" pitchFamily="18" charset="0"/>
            </a:endParaRPr>
          </a:p>
        </p:txBody>
      </p:sp>
    </p:spTree>
    <p:extLst>
      <p:ext uri="{BB962C8B-B14F-4D97-AF65-F5344CB8AC3E}">
        <p14:creationId xmlns:p14="http://schemas.microsoft.com/office/powerpoint/2010/main" val="377492684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TotalTime>
  <Words>403</Words>
  <Application>Microsoft Office PowerPoint</Application>
  <PresentationFormat>Экран (4:3)</PresentationFormat>
  <Paragraphs>32</Paragraphs>
  <Slides>21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Презентация PowerPoint</vt:lpstr>
      <vt:lpstr>Презентация PowerPoint</vt:lpstr>
      <vt:lpstr>Презентация PowerPoint</vt:lpstr>
      <vt:lpstr>Презентация PowerPoint</vt:lpstr>
      <vt:lpstr>Бесікке салу</vt:lpstr>
      <vt:lpstr>Презентация PowerPoint</vt:lpstr>
      <vt:lpstr>Презентация PowerPoint</vt:lpstr>
      <vt:lpstr>  Бесік жыры</vt:lpstr>
      <vt:lpstr>Бесік түрлері</vt:lpstr>
      <vt:lpstr>Қазақ халқының бесігі</vt:lpstr>
      <vt:lpstr>Ұйғыр халқының бесігі</vt:lpstr>
      <vt:lpstr>Бесікке салу</vt:lpstr>
      <vt:lpstr>Презентация PowerPoint</vt:lpstr>
      <vt:lpstr>Презентация PowerPoint</vt:lpstr>
      <vt:lpstr>Бесік той</vt:lpstr>
      <vt:lpstr>Презентация PowerPoint</vt:lpstr>
      <vt:lpstr>Презентация PowerPoint</vt:lpstr>
      <vt:lpstr>Бесікке салу дәстүрін құрметтеп, атақты суретшілердің салған картиналары</vt:lpstr>
      <vt:lpstr>Қасым Телжанов «Бесікке бөлеу»</vt:lpstr>
      <vt:lpstr>Презентация PowerPoint</vt:lpstr>
      <vt:lpstr>«Алып ана» кинокартинасы, 1978 жыл</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Айка</dc:creator>
  <cp:lastModifiedBy>Айка</cp:lastModifiedBy>
  <cp:revision>21</cp:revision>
  <dcterms:created xsi:type="dcterms:W3CDTF">2012-03-16T15:10:48Z</dcterms:created>
  <dcterms:modified xsi:type="dcterms:W3CDTF">2012-03-16T15:46:14Z</dcterms:modified>
</cp:coreProperties>
</file>