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4"/>
  </p:notesMasterIdLst>
  <p:sldIdLst>
    <p:sldId id="256" r:id="rId3"/>
    <p:sldId id="257" r:id="rId4"/>
    <p:sldId id="264" r:id="rId5"/>
    <p:sldId id="267" r:id="rId6"/>
    <p:sldId id="270" r:id="rId7"/>
    <p:sldId id="268" r:id="rId8"/>
    <p:sldId id="258" r:id="rId9"/>
    <p:sldId id="271" r:id="rId10"/>
    <p:sldId id="269" r:id="rId11"/>
    <p:sldId id="265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71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C1C8F8-DF68-4700-A4F2-13C5B5DA1313}" type="datetimeFigureOut">
              <a:rPr lang="en-US"/>
              <a:pPr>
                <a:defRPr/>
              </a:pPr>
              <a:t>12/14/2013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0E31D-F685-444D-8EF8-68A6EEE4B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7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CEC081D2-24AE-4D59-AEAD-BB9B482DB010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Место для вопросов и обсуждений.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1DFEB84C-7B50-49F6-BE4B-CC63DF10C602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10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Начальные сведения о курсе, пособия и материалы, необходимые для занятий или проекта.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564BE98-274F-4FDE-9C32-7D8445E42A6F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Задачи курса, ожидаемые результаты и навыки, которые должны быть получены в ходе обучения.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D3F6DC86-A2AE-4AB5-901B-1247E367B516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6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Перечень словарных терминов.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AD45056-8E17-4354-A390-123037D8F74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7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Заключение по итогам курса, лекции и т. д.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1E4D6A6-06DB-481A-AF35-756887B63B73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730A6F-D859-4599-BD85-D3B46B9E3960}" type="datetime8">
              <a:rPr lang="en-US"/>
              <a:pPr>
                <a:defRPr/>
              </a:pPr>
              <a:t>12/14/2013 9:08 AM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A399C3-E61C-4EAA-82EE-7C6930347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8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5A89-AD26-4637-A55C-4AF51946829B}" type="datetime8">
              <a:rPr lang="en-US"/>
              <a:pPr>
                <a:defRPr/>
              </a:pPr>
              <a:t>12/14/2013 9:08 AM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3856-77BD-4DB3-850E-42DDFBFA615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02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B3EF-4939-4BA6-9F76-BE18DC201107}" type="datetime8">
              <a:rPr lang="en-US"/>
              <a:pPr>
                <a:defRPr/>
              </a:pPr>
              <a:t>12/14/2013 9:08 AM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37525-C99F-45F8-BCD6-A23BD19FDB2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59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D9A4-377A-48FB-8B6E-708277834682}" type="datetime8">
              <a:rPr lang="en-US"/>
              <a:pPr>
                <a:defRPr/>
              </a:pPr>
              <a:t>12/14/2013 9:08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AF31E5-90FB-4748-AA02-1832F863A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68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A28F-7BAA-4979-ACB2-657B9A16C0E9}" type="datetime8">
              <a:rPr lang="en-US"/>
              <a:pPr>
                <a:defRPr/>
              </a:pPr>
              <a:t>12/14/2013 9:08 AM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50DC4B-AFC8-4C8B-B50E-63C74BE0A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07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3796AD-1FBE-4746-A9D1-51006446B9BB}" type="datetime8">
              <a:rPr lang="en-US"/>
              <a:pPr>
                <a:defRPr/>
              </a:pPr>
              <a:t>12/14/2013 9:08 AM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487E39-B90D-4E7F-B007-87E5A9D9B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35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F580E6-9B90-4C5A-B742-66F832680966}" type="datetime8">
              <a:rPr lang="en-US"/>
              <a:pPr>
                <a:defRPr/>
              </a:pPr>
              <a:t>12/14/2013 9:08 AM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A1EBF-F951-486B-8D2A-E5BBF0A73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71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15B6-2866-4988-A375-DA3B30A24652}" type="datetime8">
              <a:rPr lang="en-US"/>
              <a:pPr>
                <a:defRPr/>
              </a:pPr>
              <a:t>12/14/2013 9:08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3D9562-C15B-401A-B5E8-98285CADB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984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598E-51C8-4EBF-99E4-7E9D97DDB595}" type="datetime8">
              <a:rPr lang="en-US"/>
              <a:pPr>
                <a:defRPr/>
              </a:pPr>
              <a:t>12/14/2013 9:08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BA06C2-5B02-4996-B425-1E9A29B4D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225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/>
              <a:pPr>
                <a:defRPr/>
              </a:pPr>
              <a:t>12/14/2013 9:08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82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243932-47F8-4FA8-A300-43F4C0F567B1}" type="datetime8">
              <a:rPr lang="en-US"/>
              <a:pPr>
                <a:defRPr/>
              </a:pPr>
              <a:t>12/14/2013 9:08 AM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AEC403-95ED-4CB3-A050-A071737CA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97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49DFD-C07A-4E74-B3AF-1050F0791C74}" type="datetime8">
              <a:rPr lang="en-US"/>
              <a:pPr>
                <a:defRPr/>
              </a:pPr>
              <a:t>12/14/2013 9:08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89A17-E658-43C5-B831-F2760E47AF2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16" r:id="rId10"/>
    <p:sldLayoutId id="21474837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477000" cy="1447800"/>
          </a:xfrm>
        </p:spPr>
        <p:txBody>
          <a:bodyPr>
            <a:noAutofit/>
          </a:bodyPr>
          <a:lstStyle/>
          <a:p>
            <a:endParaRPr lang="ru-RU" sz="2800" cap="none" dirty="0" smtClean="0">
              <a:solidFill>
                <a:srgbClr val="7D9263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algn="r">
              <a:lnSpc>
                <a:spcPct val="80000"/>
              </a:lnSpc>
              <a:spcBef>
                <a:spcPts val="713"/>
              </a:spcBef>
              <a:buClrTx/>
              <a:buFont typeface="Tw Cen MT" pitchFamily="34" charset="0"/>
              <a:buNone/>
            </a:pPr>
            <a:r>
              <a:rPr lang="ru-RU" sz="2400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          </a:t>
            </a:r>
            <a:r>
              <a:rPr lang="ru-RU" sz="2400" dirty="0" smtClean="0">
                <a:solidFill>
                  <a:srgbClr val="00B05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Педагог-психолог   Рахимбаева </a:t>
            </a:r>
            <a:r>
              <a:rPr lang="ru-RU" sz="2400" dirty="0" smtClean="0">
                <a:solidFill>
                  <a:srgbClr val="00B05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Д.А.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cs typeface="Arial"/>
              </a:rPr>
              <a:t>Психологические аспекты  свойств личности   при формировании функциональной грамотности</a:t>
            </a:r>
            <a:endParaRPr lang="ru-RU" sz="6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ct val="100000"/>
            </a:pPr>
            <a:r>
              <a:rPr lang="ru-RU" dirty="0" smtClean="0">
                <a:solidFill>
                  <a:srgbClr val="4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w Cen MT" pitchFamily="34" charset="0"/>
                <a:cs typeface="Tw Cen MT" pitchFamily="34" charset="0"/>
                <a:sym typeface="Tw Cen MT" pitchFamily="34" charset="0"/>
              </a:rPr>
              <a:t>Формула</a:t>
            </a: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 </a:t>
            </a:r>
            <a:r>
              <a:rPr lang="ru-RU" dirty="0" smtClean="0">
                <a:solidFill>
                  <a:srgbClr val="4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w Cen MT" pitchFamily="34" charset="0"/>
                <a:cs typeface="Tw Cen MT" pitchFamily="34" charset="0"/>
                <a:sym typeface="Tw Cen MT" pitchFamily="34" charset="0"/>
              </a:rPr>
              <a:t>микроуспеха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endParaRPr lang="ru-RU" dirty="0">
              <a:sym typeface="Tw Cen MT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2571744"/>
            <a:ext cx="285752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4500570"/>
            <a:ext cx="292895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достижения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43504" y="2643182"/>
            <a:ext cx="3500462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Микроуспех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714744" y="2786058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786182" y="4857760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ситуации микроуспеха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548718" cy="507209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Анонсирование</a:t>
            </a:r>
            <a:r>
              <a:rPr lang="ru-RU" sz="2400" dirty="0" smtClean="0"/>
              <a:t>. учитель заранее предупреждает школьника о предстоящей самостоятельной, контрольной работе, о предстоящей проверке знаний. Устраняется синдром «внезапного нападения». 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«Даю шанс». </a:t>
            </a:r>
            <a:r>
              <a:rPr lang="ru-RU" sz="2400" dirty="0" smtClean="0"/>
              <a:t>заранее подготовленная педагогами ситуация, при которой ребёнок получает возможность неожиданно, может быть, впервые, раскрыть для себя собственные возможности, скрытой до сих пор способности. 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«Заражение». </a:t>
            </a:r>
            <a:r>
              <a:rPr lang="ru-RU" sz="2400" dirty="0" smtClean="0"/>
              <a:t>может быть очень эффективным и полезным средством оздоровления атмосферы коллектива, источником успеха и общей радости. Здесь «львиная» доля успеха зависит от зоркости учителя при выборе гносионосителя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ct val="100000"/>
            </a:pPr>
            <a:r>
              <a:rPr lang="ru-RU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П</a:t>
            </a:r>
            <a:r>
              <a:rPr lang="ru-RU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сихологические    составляющие при     формировании    ФГ</a:t>
            </a: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 bwMode="auto">
          <a:xfrm>
            <a:off x="642910" y="2071678"/>
            <a:ext cx="7891490" cy="11250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93192" indent="-393192" algn="ctr">
              <a:buClr>
                <a:srgbClr val="FFFFFF"/>
              </a:buClr>
              <a:buNone/>
            </a:pPr>
            <a:r>
              <a:rPr lang="ru-RU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Особенности свойств памяти и восприятия информации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00034" y="3500438"/>
            <a:ext cx="8215370" cy="107157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Самоорганизация и саморегуляция в деятельности учащихся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42910" y="4857760"/>
            <a:ext cx="8001056" cy="107157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Достижения учащихся</a:t>
            </a:r>
          </a:p>
          <a:p>
            <a:pPr algn="ctr"/>
            <a:r>
              <a:rPr lang="ru-RU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ситуции</a:t>
            </a:r>
            <a:r>
              <a:rPr lang="ru-RU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микроуспеха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29717" cy="990600"/>
          </a:xfrm>
        </p:spPr>
        <p:txBody>
          <a:bodyPr/>
          <a:lstStyle/>
          <a:p>
            <a:pPr algn="ctr">
              <a:buSzPct val="100000"/>
            </a:pPr>
            <a:r>
              <a:rPr lang="ru-RU" sz="4000" dirty="0" smtClean="0">
                <a:solidFill>
                  <a:srgbClr val="4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w Cen MT" pitchFamily="34" charset="0"/>
                <a:cs typeface="Tw Cen MT" pitchFamily="34" charset="0"/>
                <a:sym typeface="Tw Cen MT" pitchFamily="34" charset="0"/>
              </a:rPr>
              <a:t>Виды информации</a:t>
            </a:r>
            <a:br>
              <a:rPr lang="ru-RU" sz="4000" dirty="0" smtClean="0">
                <a:solidFill>
                  <a:srgbClr val="4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r>
              <a:rPr lang="ru-RU" sz="4000" dirty="0" smtClean="0">
                <a:solidFill>
                  <a:srgbClr val="4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w Cen MT" pitchFamily="34" charset="0"/>
                <a:cs typeface="Tw Cen MT" pitchFamily="34" charset="0"/>
                <a:sym typeface="Tw Cen MT" pitchFamily="34" charset="0"/>
              </a:rPr>
              <a:t> по способу восприятия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3" y="1600200"/>
          <a:ext cx="8031192" cy="4543445"/>
        </p:xfrm>
        <a:graphic>
          <a:graphicData uri="http://schemas.openxmlformats.org/drawingml/2006/table">
            <a:tbl>
              <a:tblPr/>
              <a:tblGrid>
                <a:gridCol w="2677064"/>
                <a:gridCol w="2677064"/>
                <a:gridCol w="2677064"/>
              </a:tblGrid>
              <a:tr h="1223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w Cen MT" pitchFamily="34" charset="0"/>
                          <a:cs typeface="Times New Roman" pitchFamily="18" charset="0"/>
                          <a:sym typeface="Tw Cen MT" pitchFamily="34" charset="0"/>
                        </a:rPr>
                        <a:t>Органы чувств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w Cen MT" pitchFamily="34" charset="0"/>
                          <a:cs typeface="Times New Roman" pitchFamily="18" charset="0"/>
                          <a:sym typeface="Tw Cen MT" pitchFamily="34" charset="0"/>
                        </a:rPr>
                        <a:t>Виды информации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w Cen MT" pitchFamily="34" charset="0"/>
                          <a:cs typeface="Times New Roman" pitchFamily="18" charset="0"/>
                          <a:sym typeface="Tw Cen MT" pitchFamily="34" charset="0"/>
                        </a:rPr>
                        <a:t>% соотношение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640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w Cen MT" pitchFamily="34" charset="0"/>
                          <a:cs typeface="Times New Roman" pitchFamily="18" charset="0"/>
                          <a:sym typeface="Tw Cen MT" pitchFamily="34" charset="0"/>
                        </a:rPr>
                        <a:t>Зрение 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w Cen MT" pitchFamily="34" charset="0"/>
                          <a:cs typeface="Times New Roman" pitchFamily="18" charset="0"/>
                          <a:sym typeface="Tw Cen MT" pitchFamily="34" charset="0"/>
                        </a:rPr>
                        <a:t>Визуальная 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w Cen MT" pitchFamily="34" charset="0"/>
                          <a:cs typeface="Times New Roman" pitchFamily="18" charset="0"/>
                          <a:sym typeface="Tw Cen MT" pitchFamily="34" charset="0"/>
                        </a:rPr>
                        <a:t>90%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6640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w Cen MT" pitchFamily="34" charset="0"/>
                          <a:cs typeface="Times New Roman" pitchFamily="18" charset="0"/>
                          <a:sym typeface="Tw Cen MT" pitchFamily="34" charset="0"/>
                        </a:rPr>
                        <a:t>Слух 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w Cen MT" pitchFamily="34" charset="0"/>
                          <a:cs typeface="Times New Roman" pitchFamily="18" charset="0"/>
                          <a:sym typeface="Tw Cen MT" pitchFamily="34" charset="0"/>
                        </a:rPr>
                        <a:t>Аудиальная 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w Cen MT" pitchFamily="34" charset="0"/>
                          <a:cs typeface="Times New Roman" pitchFamily="18" charset="0"/>
                          <a:sym typeface="Tw Cen MT" pitchFamily="34" charset="0"/>
                        </a:rPr>
                        <a:t>9%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6640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w Cen MT" pitchFamily="34" charset="0"/>
                          <a:cs typeface="Times New Roman" pitchFamily="18" charset="0"/>
                          <a:sym typeface="Tw Cen MT" pitchFamily="34" charset="0"/>
                        </a:rPr>
                        <a:t>Обоняние 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w Cen MT" pitchFamily="34" charset="0"/>
                          <a:cs typeface="Times New Roman" pitchFamily="18" charset="0"/>
                          <a:sym typeface="Tw Cen MT" pitchFamily="34" charset="0"/>
                        </a:rPr>
                        <a:t>Обонятельная 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w Cen MT" pitchFamily="34" charset="0"/>
                        <a:cs typeface="Times New Roman" pitchFamily="18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664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Вкус 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Вкусовая 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664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Осязание 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Тактильная 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  <p:sp>
        <p:nvSpPr>
          <p:cNvPr id="7" name="Правая фигурная скобка 6"/>
          <p:cNvSpPr/>
          <p:nvPr/>
        </p:nvSpPr>
        <p:spPr>
          <a:xfrm>
            <a:off x="6215074" y="4429132"/>
            <a:ext cx="571504" cy="1500198"/>
          </a:xfrm>
          <a:prstGeom prst="rightBrace">
            <a:avLst>
              <a:gd name="adj1" fmla="val 8333"/>
              <a:gd name="adj2" fmla="val 435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ct val="100000"/>
            </a:pPr>
            <a:r>
              <a:rPr lang="ru-RU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w Cen MT" pitchFamily="34" charset="0"/>
                <a:cs typeface="Tw Cen MT" pitchFamily="34" charset="0"/>
                <a:sym typeface="Tw Cen MT" pitchFamily="34" charset="0"/>
              </a:rPr>
              <a:t>Память</a:t>
            </a:r>
            <a:r>
              <a:rPr lang="ru-RU" sz="9600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</a:t>
            </a:r>
          </a:p>
        </p:txBody>
      </p:sp>
      <p:sp>
        <p:nvSpPr>
          <p:cNvPr id="15363" name="Rectangle 2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4429156" cy="44196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>
                <a:sym typeface="Tw Cen MT" pitchFamily="34" charset="0"/>
              </a:rPr>
              <a:t>    </a:t>
            </a:r>
          </a:p>
          <a:p>
            <a:pPr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>
                <a:sym typeface="Tw Cen MT" pitchFamily="34" charset="0"/>
              </a:rPr>
              <a:t>Динамическое сохранение </a:t>
            </a:r>
          </a:p>
          <a:p>
            <a:pPr marL="8890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>
                <a:sym typeface="Tw Cen MT" pitchFamily="34" charset="0"/>
              </a:rPr>
              <a:t>(оперативная память)</a:t>
            </a:r>
          </a:p>
          <a:p>
            <a:pPr>
              <a:spcBef>
                <a:spcPts val="713"/>
              </a:spcBef>
              <a:buClr>
                <a:srgbClr val="F3A447"/>
              </a:buClr>
              <a:buNone/>
            </a:pPr>
            <a:endParaRPr lang="ru-RU" dirty="0" smtClean="0">
              <a:sym typeface="Tw Cen MT" pitchFamily="34" charset="0"/>
            </a:endParaRPr>
          </a:p>
          <a:p>
            <a:pPr marL="349250" indent="4763">
              <a:spcBef>
                <a:spcPts val="713"/>
              </a:spcBef>
              <a:buClr>
                <a:srgbClr val="F3A447"/>
              </a:buClr>
              <a:buNone/>
            </a:pPr>
            <a:endParaRPr lang="ru-RU" dirty="0" smtClean="0">
              <a:sym typeface="Tw Cen MT" pitchFamily="34" charset="0"/>
            </a:endParaRPr>
          </a:p>
          <a:p>
            <a:pPr marL="349250" indent="4763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>
                <a:sym typeface="Tw Cen MT" pitchFamily="34" charset="0"/>
              </a:rPr>
              <a:t>Извлечение из промежуточного хранилища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4643438" y="1785926"/>
            <a:ext cx="45005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ct val="0"/>
              </a:spcAft>
              <a:buClr>
                <a:srgbClr val="F3A447"/>
              </a:buClr>
              <a:buSzPct val="60000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pitchFamily="34" charset="0"/>
              </a:rPr>
              <a:t>   </a:t>
            </a:r>
          </a:p>
          <a:p>
            <a:pPr marL="171450" marR="0" lvl="0" indent="-53975" algn="l" defTabSz="914400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ct val="0"/>
              </a:spcAft>
              <a:buClr>
                <a:srgbClr val="F3A447"/>
              </a:buClr>
              <a:buSzPct val="60000"/>
              <a:tabLst/>
              <a:defRPr/>
            </a:pPr>
            <a:r>
              <a:rPr lang="ru-RU" sz="2900" dirty="0" smtClean="0">
                <a:latin typeface="+mn-lt"/>
                <a:cs typeface="+mn-cs"/>
                <a:sym typeface="Tw Cen MT" pitchFamily="34" charset="0"/>
              </a:rPr>
              <a:t>   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pitchFamily="34" charset="0"/>
              </a:rPr>
              <a:t>Статическое сохранение (долговременная память )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ct val="0"/>
              </a:spcAft>
              <a:buClr>
                <a:srgbClr val="F3A447"/>
              </a:buClr>
              <a:buSzPct val="60000"/>
              <a:tabLst/>
              <a:defRPr/>
            </a:pPr>
            <a:endParaRPr lang="ru-RU" sz="2900" dirty="0" smtClean="0">
              <a:latin typeface="+mn-lt"/>
              <a:cs typeface="+mn-cs"/>
              <a:sym typeface="Tw Cen MT" pitchFamily="34" charset="0"/>
            </a:endParaRPr>
          </a:p>
          <a:p>
            <a:pPr marL="354013" marR="0" lvl="0" algn="l" defTabSz="914400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ct val="0"/>
              </a:spcAft>
              <a:buClr>
                <a:srgbClr val="F3A447"/>
              </a:buClr>
              <a:buSzPct val="60000"/>
              <a:tabLst/>
              <a:defRPr/>
            </a:pP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Tw Cen MT" pitchFamily="34" charset="0"/>
            </a:endParaRPr>
          </a:p>
          <a:p>
            <a:pPr marL="354013" marR="0" lvl="0" algn="l" defTabSz="914400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ct val="0"/>
              </a:spcAft>
              <a:buClr>
                <a:srgbClr val="F3A447"/>
              </a:buClr>
              <a:buSzPct val="60000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pitchFamily="34" charset="0"/>
              </a:rPr>
              <a:t>Извлечение из постоянного  </a:t>
            </a:r>
          </a:p>
          <a:p>
            <a:pPr marL="354013" marR="0" lvl="0" algn="l" defTabSz="914400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ct val="0"/>
              </a:spcAft>
              <a:buClr>
                <a:srgbClr val="F3A447"/>
              </a:buClr>
              <a:buSzPct val="60000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pitchFamily="34" charset="0"/>
              </a:rPr>
              <a:t>хранилища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Tw Cen MT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357422" y="1500174"/>
            <a:ext cx="121444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357818" y="1500174"/>
            <a:ext cx="135732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572132" y="3286124"/>
            <a:ext cx="1643074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571604" y="3357562"/>
            <a:ext cx="1643074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ct val="100000"/>
            </a:pPr>
            <a:r>
              <a:rPr lang="ru-RU" dirty="0" smtClean="0">
                <a:solidFill>
                  <a:schemeClr val="tx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Организация самостоятельной деятельности учащихся </a:t>
            </a:r>
          </a:p>
        </p:txBody>
      </p:sp>
      <p:sp>
        <p:nvSpPr>
          <p:cNvPr id="15363" name="Rectangle 2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8358246" cy="44196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>
                <a:sym typeface="Tw Cen MT" pitchFamily="34" charset="0"/>
              </a:rPr>
              <a:t>    </a:t>
            </a:r>
          </a:p>
          <a:p>
            <a:pPr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>
                <a:sym typeface="Tw Cen MT" pitchFamily="34" charset="0"/>
              </a:rPr>
              <a:t>        самоорганизация </a:t>
            </a:r>
          </a:p>
          <a:p>
            <a:pPr>
              <a:spcBef>
                <a:spcPts val="713"/>
              </a:spcBef>
              <a:buClr>
                <a:srgbClr val="F3A447"/>
              </a:buClr>
              <a:buNone/>
            </a:pPr>
            <a:endParaRPr lang="ru-RU" dirty="0" smtClean="0">
              <a:sym typeface="Tw Cen MT" pitchFamily="34" charset="0"/>
            </a:endParaRPr>
          </a:p>
          <a:p>
            <a:pPr marL="349250" indent="4763">
              <a:spcBef>
                <a:spcPts val="713"/>
              </a:spcBef>
              <a:buClr>
                <a:srgbClr val="F3A447"/>
              </a:buClr>
              <a:buNone/>
            </a:pPr>
            <a:endParaRPr lang="ru-RU" dirty="0" smtClean="0">
              <a:sym typeface="Tw Cen MT" pitchFamily="34" charset="0"/>
            </a:endParaRPr>
          </a:p>
          <a:p>
            <a:pPr marL="349250" indent="4763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>
                <a:sym typeface="Tw Cen MT" pitchFamily="34" charset="0"/>
              </a:rPr>
              <a:t>Овладение способностью принимать и сохранять цели и задачи УД, формирование умения планировать, контролировать и оценивать учебные действия, определять наиболее эффективные способы достижения результата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4929190" y="1785926"/>
            <a:ext cx="307183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ct val="0"/>
              </a:spcAft>
              <a:buClr>
                <a:srgbClr val="F3A447"/>
              </a:buClr>
              <a:buSzPct val="60000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pitchFamily="34" charset="0"/>
              </a:rPr>
              <a:t>   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ct val="0"/>
              </a:spcAft>
              <a:buClr>
                <a:srgbClr val="F3A447"/>
              </a:buClr>
              <a:buSzPct val="60000"/>
              <a:tabLst/>
              <a:defRPr/>
            </a:pPr>
            <a:r>
              <a:rPr lang="ru-RU" sz="2900" dirty="0" smtClean="0">
                <a:latin typeface="+mn-lt"/>
                <a:cs typeface="+mn-cs"/>
                <a:sym typeface="Tw Cen MT" pitchFamily="34" charset="0"/>
              </a:rPr>
              <a:t>     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pitchFamily="34" charset="0"/>
              </a:rPr>
              <a:t> саморегуляция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ct val="0"/>
              </a:spcAft>
              <a:buClr>
                <a:srgbClr val="F3A447"/>
              </a:buClr>
              <a:buSzPct val="60000"/>
              <a:tabLst/>
              <a:defRPr/>
            </a:pPr>
            <a:endParaRPr lang="ru-RU" sz="2900" dirty="0" smtClean="0">
              <a:latin typeface="+mn-lt"/>
              <a:cs typeface="+mn-cs"/>
              <a:sym typeface="Tw Cen MT" pitchFamily="34" charset="0"/>
            </a:endParaRPr>
          </a:p>
          <a:p>
            <a:pPr marL="354013" marR="0" lvl="0" algn="l" defTabSz="914400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ct val="0"/>
              </a:spcAft>
              <a:buClr>
                <a:srgbClr val="F3A447"/>
              </a:buClr>
              <a:buSzPct val="60000"/>
              <a:tabLst/>
              <a:defRPr/>
            </a:pP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Tw Cen MT" pitchFamily="34" charset="0"/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285720" y="1500174"/>
            <a:ext cx="714380" cy="1285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929586" y="1500174"/>
            <a:ext cx="714380" cy="12144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Тройная стрелка влево/вправо/вверх 16"/>
          <p:cNvSpPr/>
          <p:nvPr/>
        </p:nvSpPr>
        <p:spPr>
          <a:xfrm rot="10800000">
            <a:off x="3929058" y="2428868"/>
            <a:ext cx="1500198" cy="150019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w Cen MT" pitchFamily="34" charset="0"/>
                <a:cs typeface="Tw Cen MT" pitchFamily="34" charset="0"/>
                <a:sym typeface="Tw Cen MT" pitchFamily="34" charset="0"/>
              </a:rPr>
              <a:t>Компоненты самоорганизации</a:t>
            </a:r>
          </a:p>
        </p:txBody>
      </p:sp>
      <p:sp>
        <p:nvSpPr>
          <p:cNvPr id="16387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pPr marL="640080" lvl="1" indent="-274320">
              <a:buNone/>
            </a:pPr>
            <a:r>
              <a:rPr lang="ru-RU" sz="4000" dirty="0" smtClean="0">
                <a:sym typeface="Tw Cen MT" pitchFamily="34" charset="0"/>
              </a:rPr>
              <a:t>Целеполагание</a:t>
            </a:r>
          </a:p>
          <a:p>
            <a:pPr marL="640080" lvl="1" indent="-274320">
              <a:buNone/>
            </a:pPr>
            <a:r>
              <a:rPr lang="ru-RU" sz="4000" dirty="0" smtClean="0">
                <a:sym typeface="Tw Cen MT" pitchFamily="34" charset="0"/>
              </a:rPr>
              <a:t>       Анализ ситуации</a:t>
            </a:r>
          </a:p>
          <a:p>
            <a:pPr marL="640080" lvl="1" indent="-274320">
              <a:buNone/>
            </a:pPr>
            <a:r>
              <a:rPr lang="ru-RU" sz="4000" dirty="0" smtClean="0">
                <a:sym typeface="Tw Cen MT" pitchFamily="34" charset="0"/>
              </a:rPr>
              <a:t>			Планирование</a:t>
            </a:r>
          </a:p>
          <a:p>
            <a:pPr marL="640080" lvl="1" indent="-274320">
              <a:buNone/>
            </a:pPr>
            <a:r>
              <a:rPr lang="ru-RU" sz="4000" dirty="0" smtClean="0">
                <a:sym typeface="Tw Cen MT" pitchFamily="34" charset="0"/>
              </a:rPr>
              <a:t>			     Самоконтроль</a:t>
            </a:r>
          </a:p>
          <a:p>
            <a:pPr marL="640080" lvl="1" indent="-274320">
              <a:buNone/>
            </a:pPr>
            <a:r>
              <a:rPr lang="ru-RU" sz="4000" dirty="0" smtClean="0">
                <a:sym typeface="Tw Cen MT" pitchFamily="34" charset="0"/>
              </a:rPr>
              <a:t>				  Коррекция</a:t>
            </a:r>
          </a:p>
          <a:p>
            <a:pPr marL="640080" lvl="1" indent="-274320">
              <a:buNone/>
            </a:pPr>
            <a:r>
              <a:rPr lang="ru-RU" sz="4000" dirty="0" smtClean="0">
                <a:sym typeface="Tw Cen MT" pitchFamily="34" charset="0"/>
              </a:rPr>
              <a:t>				     Волевые качества </a:t>
            </a:r>
            <a:endParaRPr lang="ru-RU" sz="4000" dirty="0">
              <a:sym typeface="Tw Cen MT" pitchFamily="34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1571604" y="3143248"/>
            <a:ext cx="785818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214282" y="1785926"/>
            <a:ext cx="785818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928662" y="2428868"/>
            <a:ext cx="785818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2214546" y="3786190"/>
            <a:ext cx="785818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2786050" y="4500570"/>
            <a:ext cx="785818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3143240" y="5214950"/>
            <a:ext cx="785818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>
              <a:buSzPct val="100000"/>
            </a:pPr>
            <a:r>
              <a:rPr lang="ru-RU" sz="6000" dirty="0" smtClean="0">
                <a:solidFill>
                  <a:srgbClr val="4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w Cen MT" pitchFamily="34" charset="0"/>
                <a:cs typeface="Tw Cen MT" pitchFamily="34" charset="0"/>
                <a:sym typeface="Tw Cen MT" pitchFamily="34" charset="0"/>
              </a:rPr>
              <a:t>Взаимодействие </a:t>
            </a:r>
            <a:br>
              <a:rPr lang="ru-RU" sz="6000" dirty="0" smtClean="0">
                <a:solidFill>
                  <a:srgbClr val="4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r>
              <a:rPr lang="ru-RU" sz="6000" dirty="0" smtClean="0">
                <a:solidFill>
                  <a:srgbClr val="4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w Cen MT" pitchFamily="34" charset="0"/>
                <a:cs typeface="Tw Cen MT" pitchFamily="34" charset="0"/>
                <a:sym typeface="Tw Cen MT" pitchFamily="34" charset="0"/>
              </a:rPr>
              <a:t>учителя и ученика</a:t>
            </a:r>
          </a:p>
        </p:txBody>
      </p:sp>
      <p:sp>
        <p:nvSpPr>
          <p:cNvPr id="17411" name="Rectangle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3200" dirty="0" smtClean="0"/>
              <a:t>инициации внутренних мотивов учения школьника</a:t>
            </a:r>
            <a:endParaRPr lang="ru-RU" sz="3200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3200" dirty="0" smtClean="0"/>
              <a:t>поощрения действий самоорганизации и делегирования их учащемуся при сохранении учителем за собой функции постановки общей учебной цели и оказания помощи в случае необходимости</a:t>
            </a:r>
            <a:endParaRPr lang="ru-RU" sz="3200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3200" dirty="0" smtClean="0"/>
              <a:t>использования групповых форм работы</a:t>
            </a:r>
            <a:endParaRPr lang="ru-RU" sz="3200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ct val="100000"/>
            </a:pPr>
            <a:r>
              <a:rPr lang="ru-RU" dirty="0" smtClean="0">
                <a:solidFill>
                  <a:srgbClr val="4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w Cen MT" pitchFamily="34" charset="0"/>
                <a:cs typeface="Tw Cen MT" pitchFamily="34" charset="0"/>
                <a:sym typeface="Tw Cen MT" pitchFamily="34" charset="0"/>
              </a:rPr>
              <a:t>Развитие</a:t>
            </a: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</a:t>
            </a:r>
            <a:r>
              <a:rPr lang="ru-RU" dirty="0" smtClean="0">
                <a:solidFill>
                  <a:srgbClr val="4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w Cen MT" pitchFamily="34" charset="0"/>
                <a:cs typeface="Tw Cen MT" pitchFamily="34" charset="0"/>
                <a:sym typeface="Tw Cen MT" pitchFamily="34" charset="0"/>
              </a:rPr>
              <a:t>саморегуляции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8320118" cy="5054622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Самостоятельность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Инициативность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Ответственность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Относительная независимость и  устойчивость в отношении воздействия среды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endParaRPr lang="ru-RU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algn="ctr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sz="4800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Самоэффективность</a:t>
            </a:r>
          </a:p>
          <a:p>
            <a:pPr algn="ctr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sz="2800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Убеждение  личности в своей способности успешно реализовать поведение, необходимое для достижения ожидаемых результатов</a:t>
            </a:r>
          </a:p>
          <a:p>
            <a:pPr algn="ctr">
              <a:spcBef>
                <a:spcPts val="713"/>
              </a:spcBef>
              <a:buClr>
                <a:srgbClr val="F3A447"/>
              </a:buClr>
              <a:buNone/>
            </a:pPr>
            <a:endParaRPr lang="ru-RU" sz="4800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6118234" y="1285860"/>
            <a:ext cx="3025766" cy="1926199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Стрелка вниз 5"/>
          <p:cNvSpPr/>
          <p:nvPr/>
        </p:nvSpPr>
        <p:spPr>
          <a:xfrm>
            <a:off x="4429124" y="4143380"/>
            <a:ext cx="64294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/>
          </p:cNvSpPr>
          <p:nvPr>
            <p:ph type="title"/>
          </p:nvPr>
        </p:nvSpPr>
        <p:spPr>
          <a:xfrm>
            <a:off x="612775" y="0"/>
            <a:ext cx="8153400" cy="1071546"/>
          </a:xfrm>
        </p:spPr>
        <p:txBody>
          <a:bodyPr/>
          <a:lstStyle/>
          <a:p>
            <a:pPr algn="ctr"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Микроуспех  в учении</a:t>
            </a:r>
          </a:p>
        </p:txBody>
      </p:sp>
      <p:sp>
        <p:nvSpPr>
          <p:cNvPr id="21507" name="Rectangle 2"/>
          <p:cNvSpPr>
            <a:spLocks noGrp="1"/>
          </p:cNvSpPr>
          <p:nvPr>
            <p:ph sz="quarter" idx="1"/>
          </p:nvPr>
        </p:nvSpPr>
        <p:spPr>
          <a:xfrm>
            <a:off x="214283" y="1600200"/>
            <a:ext cx="4214842" cy="4495800"/>
          </a:xfrm>
        </p:spPr>
        <p:txBody>
          <a:bodyPr/>
          <a:lstStyle/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sz="2800" dirty="0" smtClean="0"/>
              <a:t>Переживание состояния радости, удовлетворения оттого, что результат, к которому личность стремилась в своей деятельности, либо совпал с её ожиданиями, надеждами, либо превзошёл их</a:t>
            </a:r>
            <a:endParaRPr lang="ru-RU" sz="2800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4929190" y="1571612"/>
            <a:ext cx="381634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ct val="0"/>
              </a:spcAft>
              <a:buClr>
                <a:srgbClr val="F3A447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5072066" y="1571612"/>
            <a:ext cx="385765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713"/>
              </a:spcBef>
              <a:buClr>
                <a:srgbClr val="F3A447"/>
              </a:buClr>
              <a:buSzPct val="60000"/>
            </a:pPr>
            <a:r>
              <a:rPr lang="ru-RU" sz="2800" dirty="0" smtClean="0">
                <a:latin typeface="+mn-lt"/>
                <a:ea typeface="Times New Roman" pitchFamily="18" charset="0"/>
                <a:cs typeface="Times New Roman" pitchFamily="18" charset="0"/>
              </a:rPr>
              <a:t>Такое целенаправленное,</a:t>
            </a:r>
          </a:p>
          <a:p>
            <a:pPr lvl="0">
              <a:spcBef>
                <a:spcPts val="713"/>
              </a:spcBef>
              <a:buClr>
                <a:srgbClr val="F3A447"/>
              </a:buClr>
              <a:buSzPct val="60000"/>
            </a:pPr>
            <a:r>
              <a:rPr lang="ru-RU" sz="2800" dirty="0" smtClean="0">
                <a:latin typeface="+mn-lt"/>
                <a:ea typeface="Times New Roman" pitchFamily="18" charset="0"/>
                <a:cs typeface="Times New Roman" pitchFamily="18" charset="0"/>
              </a:rPr>
              <a:t> организованное сочетание условий, при которых создаётся возможность достичь значительных результатов в деятельности личности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ct val="0"/>
              </a:spcAft>
              <a:buClr>
                <a:srgbClr val="F3A447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405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285984" y="1000108"/>
            <a:ext cx="71438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500826" y="1071546"/>
            <a:ext cx="71438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714744" y="3357562"/>
            <a:ext cx="1285884" cy="5000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г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D50839-5819-4DC3-97AB-406CC58463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фг</Template>
  <TotalTime>0</TotalTime>
  <Words>428</Words>
  <Application>Microsoft Office PowerPoint</Application>
  <PresentationFormat>Экран (4:3)</PresentationFormat>
  <Paragraphs>96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фг</vt:lpstr>
      <vt:lpstr>Слайд 1</vt:lpstr>
      <vt:lpstr>Психологические    составляющие при     формировании    ФГ</vt:lpstr>
      <vt:lpstr>Виды информации  по способу восприятия</vt:lpstr>
      <vt:lpstr>Память </vt:lpstr>
      <vt:lpstr>Организация самостоятельной деятельности учащихся </vt:lpstr>
      <vt:lpstr>Компоненты самоорганизации</vt:lpstr>
      <vt:lpstr>Взаимодействие  учителя и ученика</vt:lpstr>
      <vt:lpstr>Развитие саморегуляции</vt:lpstr>
      <vt:lpstr>Микроуспех  в учении</vt:lpstr>
      <vt:lpstr>Формула  микроуспеха</vt:lpstr>
      <vt:lpstr>Создание ситуации микроуспеха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2013-11-07T03:06:30Z</dcterms:created>
  <dcterms:modified xsi:type="dcterms:W3CDTF">2013-12-14T03:08:41Z</dcterms:modified>
  <cp:version/>
</cp:coreProperties>
</file>