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958" autoAdjust="0"/>
    <p:restoredTop sz="94660"/>
  </p:normalViewPr>
  <p:slideViewPr>
    <p:cSldViewPr>
      <p:cViewPr varScale="1">
        <p:scale>
          <a:sx n="58" d="100"/>
          <a:sy n="58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ИстКаз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Cпицина</c:v>
                </c:pt>
                <c:pt idx="1">
                  <c:v>Солтанбек</c:v>
                </c:pt>
                <c:pt idx="2">
                  <c:v>Юлдашев</c:v>
                </c:pt>
                <c:pt idx="3">
                  <c:v>История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67</c:v>
                </c:pt>
                <c:pt idx="2">
                  <c:v>58</c:v>
                </c:pt>
                <c:pt idx="3">
                  <c:v>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 Истор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Cпицина</c:v>
                </c:pt>
                <c:pt idx="1">
                  <c:v>Солтанбек</c:v>
                </c:pt>
                <c:pt idx="2">
                  <c:v>Юлдашев</c:v>
                </c:pt>
                <c:pt idx="3">
                  <c:v>История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64</c:v>
                </c:pt>
                <c:pt idx="1">
                  <c:v>63</c:v>
                </c:pt>
                <c:pt idx="2">
                  <c:v>66</c:v>
                </c:pt>
                <c:pt idx="3">
                  <c:v>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Обществ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Cпицина</c:v>
                </c:pt>
                <c:pt idx="1">
                  <c:v>Солтанбек</c:v>
                </c:pt>
                <c:pt idx="2">
                  <c:v>Юлдашев</c:v>
                </c:pt>
                <c:pt idx="3">
                  <c:v>История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71</c:v>
                </c:pt>
                <c:pt idx="1">
                  <c:v>80</c:v>
                </c:pt>
                <c:pt idx="2">
                  <c:v>81</c:v>
                </c:pt>
                <c:pt idx="3">
                  <c:v>78</c:v>
                </c:pt>
              </c:numCache>
            </c:numRef>
          </c:val>
        </c:ser>
        <c:shape val="pyramid"/>
        <c:axId val="73347456"/>
        <c:axId val="73348992"/>
        <c:axId val="0"/>
      </c:bar3DChart>
      <c:catAx>
        <c:axId val="73347456"/>
        <c:scaling>
          <c:orientation val="minMax"/>
        </c:scaling>
        <c:axPos val="b"/>
        <c:tickLblPos val="nextTo"/>
        <c:crossAx val="73348992"/>
        <c:crosses val="autoZero"/>
        <c:auto val="1"/>
        <c:lblAlgn val="ctr"/>
        <c:lblOffset val="100"/>
      </c:catAx>
      <c:valAx>
        <c:axId val="73348992"/>
        <c:scaling>
          <c:orientation val="minMax"/>
        </c:scaling>
        <c:axPos val="l"/>
        <c:majorGridlines/>
        <c:numFmt formatCode="General" sourceLinked="1"/>
        <c:tickLblPos val="nextTo"/>
        <c:crossAx val="7334745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 знан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Рус язык</c:v>
                </c:pt>
                <c:pt idx="1">
                  <c:v>Рус  литер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</c:v>
                </c:pt>
                <c:pt idx="1">
                  <c:v>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Рус язык</c:v>
                </c:pt>
                <c:pt idx="1">
                  <c:v>Рус  литер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Успеваем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Рус язык</c:v>
                </c:pt>
                <c:pt idx="1">
                  <c:v>Рус  литер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</c:numCache>
            </c:numRef>
          </c:val>
        </c:ser>
        <c:axId val="78920320"/>
        <c:axId val="79004032"/>
      </c:barChart>
      <c:catAx>
        <c:axId val="78920320"/>
        <c:scaling>
          <c:orientation val="minMax"/>
        </c:scaling>
        <c:axPos val="b"/>
        <c:tickLblPos val="nextTo"/>
        <c:crossAx val="79004032"/>
        <c:crosses val="autoZero"/>
        <c:auto val="1"/>
        <c:lblAlgn val="ctr"/>
        <c:lblOffset val="100"/>
      </c:catAx>
      <c:valAx>
        <c:axId val="79004032"/>
        <c:scaling>
          <c:orientation val="minMax"/>
        </c:scaling>
        <c:axPos val="l"/>
        <c:majorGridlines/>
        <c:numFmt formatCode="General" sourceLinked="1"/>
        <c:tickLblPos val="nextTo"/>
        <c:crossAx val="78920320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 кач.знан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</c:v>
                </c:pt>
                <c:pt idx="1">
                  <c:v>65</c:v>
                </c:pt>
                <c:pt idx="2">
                  <c:v>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успев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D548-3736-42FE-B8B3-E8FE7E3516E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ABB1-E665-45A3-90FE-600D54856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D548-3736-42FE-B8B3-E8FE7E3516E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ABB1-E665-45A3-90FE-600D54856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D548-3736-42FE-B8B3-E8FE7E3516E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ABB1-E665-45A3-90FE-600D54856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D548-3736-42FE-B8B3-E8FE7E3516E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ABB1-E665-45A3-90FE-600D54856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D548-3736-42FE-B8B3-E8FE7E3516E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ABB1-E665-45A3-90FE-600D54856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D548-3736-42FE-B8B3-E8FE7E3516E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ABB1-E665-45A3-90FE-600D54856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D548-3736-42FE-B8B3-E8FE7E3516E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ABB1-E665-45A3-90FE-600D54856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D548-3736-42FE-B8B3-E8FE7E3516E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ABB1-E665-45A3-90FE-600D54856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D548-3736-42FE-B8B3-E8FE7E3516E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ABB1-E665-45A3-90FE-600D54856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D548-3736-42FE-B8B3-E8FE7E3516E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ABB1-E665-45A3-90FE-600D54856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D548-3736-42FE-B8B3-E8FE7E3516E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ABB1-E665-45A3-90FE-600D54856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4D548-3736-42FE-B8B3-E8FE7E3516E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AABB1-E665-45A3-90FE-600D54856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8925" y="650695"/>
            <a:ext cx="7846250" cy="5207197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Me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тодическое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объединение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гуманитарного цикла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Задачи учителей английского языка на 2012-2013 учебный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v"/>
            </a:pPr>
            <a:r>
              <a:rPr lang="ru-RU" sz="1800" dirty="0" smtClean="0"/>
              <a:t> Продолжать внедрять в практику работы учителей МО</a:t>
            </a:r>
          </a:p>
          <a:p>
            <a:pPr>
              <a:buNone/>
            </a:pPr>
            <a:r>
              <a:rPr lang="ru-RU" sz="1800" dirty="0" smtClean="0"/>
              <a:t>       современные образовательные  технологии: развитие критического мышления, коммуникативно-информационные технологии, модульную технологию, </a:t>
            </a:r>
            <a:r>
              <a:rPr lang="ru-RU" sz="1800" dirty="0" err="1" smtClean="0"/>
              <a:t>дебатные</a:t>
            </a:r>
            <a:r>
              <a:rPr lang="ru-RU" sz="1800" dirty="0" smtClean="0"/>
              <a:t> технологии, игровые технологии.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 Способствовать повышению теоретического, методического, профессионального мастерства учителей через  обмен опытом, </a:t>
            </a:r>
            <a:r>
              <a:rPr lang="ru-RU" sz="1800" dirty="0" err="1" smtClean="0"/>
              <a:t>взаимопосещение</a:t>
            </a:r>
            <a:r>
              <a:rPr lang="ru-RU" sz="1800" dirty="0" smtClean="0"/>
              <a:t>  уроков, изучение специальной и методической литературы, посещение городских семинаров, участие в школьных и городских  мероприятиях. 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 Изучать достижения передового педагогического опыта учителей города, области способствующих развитию мастерства учителя.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Совершенствовать систему раннего выявления и поддержки способных и одаренных детей через индивидуальную работу, дифференцированный подход: тесное сотрудничество с классными руководителями, родителями учащихся,  составление прогностических и диагностических  планов работы для данных учащихся.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6" descr="2410de7bc98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14488"/>
            <a:ext cx="3714776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ФОТО\фото АД\Фото02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71734" y="0"/>
            <a:ext cx="102013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ФОТО\фото АД\Фото03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001155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ФОТО\фото АД\Фото03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000131" y="-714404"/>
            <a:ext cx="6572269" cy="8572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ФОТО\фото АД\IMG0045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ФОТО\фото АД\Фото03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5911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F:\Алтын Даулетовна\семинар англичан январь 2012\DSC00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572560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Алтын Даулетовна\семинар англичан январь 2012\DSC009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8072493" cy="584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F:\Алтын Даулетовна\семинар англичан январь 2012\DSC009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7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15286" cy="15716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dirty="0" smtClean="0"/>
              <a:t>В методическое объединение гуманитарного цикла</a:t>
            </a:r>
            <a:br>
              <a:rPr lang="ru-RU" sz="4000" dirty="0" smtClean="0"/>
            </a:br>
            <a:r>
              <a:rPr lang="ru-RU" sz="4000" dirty="0" smtClean="0"/>
              <a:t>входят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71488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Учителя Истории: Спицына А. В.; </a:t>
            </a:r>
          </a:p>
          <a:p>
            <a:pPr>
              <a:buNone/>
            </a:pPr>
            <a:r>
              <a:rPr lang="ru-RU" sz="2800" dirty="0" smtClean="0"/>
              <a:t>Юлдашев А.Э; </a:t>
            </a:r>
            <a:r>
              <a:rPr lang="ru-RU" sz="2800" dirty="0" err="1" smtClean="0"/>
              <a:t>Солтанбеков</a:t>
            </a:r>
            <a:r>
              <a:rPr lang="ru-RU" sz="2800" dirty="0" smtClean="0"/>
              <a:t> Ж.М.</a:t>
            </a:r>
          </a:p>
          <a:p>
            <a:pPr>
              <a:buNone/>
            </a:pPr>
            <a:r>
              <a:rPr lang="ru-RU" sz="2800" dirty="0" smtClean="0"/>
              <a:t>Учителя Русского языка  и Литературы русской и казахской школы: Кириллова </a:t>
            </a:r>
            <a:r>
              <a:rPr lang="ru-RU" sz="2800" dirty="0" err="1" smtClean="0"/>
              <a:t>О.П.,Илимбаева</a:t>
            </a:r>
            <a:r>
              <a:rPr lang="ru-RU" sz="2800" dirty="0" smtClean="0"/>
              <a:t> А.А., Турсунова Г.М., </a:t>
            </a:r>
            <a:r>
              <a:rPr lang="ru-RU" sz="2800" dirty="0" err="1" smtClean="0"/>
              <a:t>Тулеуова</a:t>
            </a:r>
            <a:r>
              <a:rPr lang="ru-RU" sz="2800" dirty="0" smtClean="0"/>
              <a:t> А.Т.</a:t>
            </a:r>
          </a:p>
          <a:p>
            <a:pPr>
              <a:buNone/>
            </a:pPr>
            <a:r>
              <a:rPr lang="ru-RU" sz="2800" dirty="0" smtClean="0"/>
              <a:t>Учителя английского языка: Есимканова А.Д.,</a:t>
            </a:r>
          </a:p>
          <a:p>
            <a:pPr>
              <a:buNone/>
            </a:pPr>
            <a:r>
              <a:rPr lang="ru-RU" sz="2800" dirty="0" smtClean="0"/>
              <a:t>Галинская Е.В., </a:t>
            </a:r>
            <a:r>
              <a:rPr lang="ru-RU" sz="2800" dirty="0" err="1" smtClean="0"/>
              <a:t>Тохметова</a:t>
            </a:r>
            <a:r>
              <a:rPr lang="ru-RU" sz="2800" dirty="0" smtClean="0"/>
              <a:t> А.Е.</a:t>
            </a:r>
          </a:p>
          <a:p>
            <a:pPr>
              <a:buNone/>
            </a:pPr>
            <a:r>
              <a:rPr lang="ru-RU" sz="2800" dirty="0" smtClean="0"/>
              <a:t>Учителя самопознания: Беспалова В.Г.,</a:t>
            </a:r>
          </a:p>
          <a:p>
            <a:pPr>
              <a:buNone/>
            </a:pPr>
            <a:r>
              <a:rPr lang="ru-RU" sz="2800" dirty="0" smtClean="0"/>
              <a:t>Жакан Ж.Ж.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ТЕМА М.О. : Современные педагогические технологии на основе личностно-ориентированного обучения и индивидуальной работы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16" descr="2410de7bc98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00372"/>
            <a:ext cx="307183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Цель Методического Объединения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«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Совершенствовать уровень методической подготовки учителей и профессиональной компетенции для повышения качества проведения учебных занятий  в условиях современной школы». </a:t>
            </a:r>
            <a:r>
              <a:rPr lang="ru-RU" dirty="0"/>
              <a:t>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5400" dirty="0" smtClean="0"/>
              <a:t>Задачи  М.О.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329642" cy="564357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ru-RU" sz="2000" dirty="0" smtClean="0"/>
              <a:t>Продолжать  работу  </a:t>
            </a:r>
            <a:r>
              <a:rPr lang="ru-RU" sz="2000" dirty="0"/>
              <a:t>по повышению  качества обучения не </a:t>
            </a:r>
            <a:r>
              <a:rPr lang="ru-RU" sz="2000" dirty="0" smtClean="0"/>
              <a:t>допускать  снижения  </a:t>
            </a:r>
            <a:r>
              <a:rPr lang="ru-RU" sz="2000" dirty="0"/>
              <a:t>качества </a:t>
            </a:r>
            <a:r>
              <a:rPr lang="ru-RU" sz="2000" dirty="0" smtClean="0"/>
              <a:t>обучения, использовать </a:t>
            </a:r>
            <a:r>
              <a:rPr lang="ru-RU" sz="2000" dirty="0"/>
              <a:t>информационно- </a:t>
            </a:r>
            <a:r>
              <a:rPr lang="ru-RU" sz="2000" dirty="0" smtClean="0"/>
              <a:t>коммуникативные технологии, </a:t>
            </a:r>
            <a:r>
              <a:rPr lang="ru-RU" sz="2000" dirty="0"/>
              <a:t>РКМ ( развитие критического мышления через чтение и письмо) , </a:t>
            </a:r>
            <a:r>
              <a:rPr lang="ru-RU" sz="2000" dirty="0" smtClean="0"/>
              <a:t>использовать  </a:t>
            </a:r>
            <a:r>
              <a:rPr lang="ru-RU" sz="2000" dirty="0"/>
              <a:t>разные  формы  и  методы работы ( </a:t>
            </a:r>
            <a:r>
              <a:rPr lang="ru-RU" sz="2000" dirty="0" smtClean="0"/>
              <a:t>групповую, фронтальную, </a:t>
            </a:r>
            <a:r>
              <a:rPr lang="ru-RU" sz="2000" dirty="0"/>
              <a:t>нетрадиционные уроки, уроки лекции, уроки круглый стол и т.д.)</a:t>
            </a:r>
          </a:p>
          <a:p>
            <a:pPr lvl="0"/>
            <a:r>
              <a:rPr lang="ru-RU" sz="2000" dirty="0"/>
              <a:t>  </a:t>
            </a:r>
            <a:r>
              <a:rPr lang="ru-RU" sz="2000" dirty="0" smtClean="0"/>
              <a:t>Активизировать работу  </a:t>
            </a:r>
            <a:r>
              <a:rPr lang="ru-RU" sz="2000" dirty="0"/>
              <a:t>с одаренными детьми на уроках и во внеурочное время</a:t>
            </a:r>
          </a:p>
          <a:p>
            <a:pPr lvl="0"/>
            <a:r>
              <a:rPr lang="ru-RU" sz="2000" dirty="0"/>
              <a:t> Систематически </a:t>
            </a:r>
            <a:r>
              <a:rPr lang="ru-RU" sz="2000" dirty="0" smtClean="0"/>
              <a:t>проводить </a:t>
            </a:r>
            <a:r>
              <a:rPr lang="ru-RU" sz="2000" dirty="0"/>
              <a:t>мониторинги качества знаний и успеваемости обучающихся.</a:t>
            </a:r>
          </a:p>
          <a:p>
            <a:pPr lvl="0"/>
            <a:r>
              <a:rPr lang="ru-RU" sz="2000" dirty="0"/>
              <a:t> </a:t>
            </a:r>
            <a:r>
              <a:rPr lang="ru-RU" sz="2000" dirty="0" smtClean="0"/>
              <a:t>Совершенствовать </a:t>
            </a:r>
            <a:r>
              <a:rPr lang="ru-RU" sz="2000" dirty="0"/>
              <a:t>качество уроков,  </a:t>
            </a:r>
            <a:r>
              <a:rPr lang="ru-RU" sz="2000" dirty="0" smtClean="0"/>
              <a:t>повышать </a:t>
            </a:r>
            <a:r>
              <a:rPr lang="ru-RU" sz="2000" dirty="0"/>
              <a:t>методический уровень учителя,  мастерство  и  их  </a:t>
            </a:r>
            <a:r>
              <a:rPr lang="ru-RU" sz="2000" dirty="0" smtClean="0"/>
              <a:t>компетенцию  </a:t>
            </a:r>
            <a:r>
              <a:rPr lang="ru-RU" sz="2000" dirty="0"/>
              <a:t>в области преподавания своего предмета через самообразовательную работу и обмен опытом;   </a:t>
            </a:r>
            <a:r>
              <a:rPr lang="ru-RU" sz="2000" dirty="0" smtClean="0"/>
              <a:t>руководителю </a:t>
            </a:r>
            <a:r>
              <a:rPr lang="ru-RU" sz="2000" dirty="0"/>
              <a:t>МО </a:t>
            </a:r>
            <a:r>
              <a:rPr lang="ru-RU" sz="2000" dirty="0" smtClean="0"/>
              <a:t>посещать  </a:t>
            </a:r>
            <a:r>
              <a:rPr lang="ru-RU" sz="2000" dirty="0"/>
              <a:t>уроки учителей- предметников,  </a:t>
            </a:r>
            <a:r>
              <a:rPr lang="ru-RU" sz="2000" dirty="0" smtClean="0"/>
              <a:t> организовать работу по </a:t>
            </a:r>
            <a:r>
              <a:rPr lang="ru-RU" sz="2000" dirty="0"/>
              <a:t>взаимному посещению  уроков учителями- предметниками одного МО и  внеклассных открытых  мероприятий учителями и руководителями  всех МО.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ru-RU" dirty="0" smtClean="0"/>
              <a:t>Качество знаний по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endParaRPr lang="ru-RU" sz="4300" dirty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00034" y="1428737"/>
          <a:ext cx="814393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Качество знаний по русскому языку и русской литературе в казахских и русских классах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Задачи на 2012-2013 учебный год</a:t>
            </a:r>
            <a:br>
              <a:rPr lang="ru-RU" dirty="0" smtClean="0"/>
            </a:br>
            <a:r>
              <a:rPr lang="ru-RU" dirty="0" smtClean="0"/>
              <a:t>русский язык и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    </a:t>
            </a:r>
            <a:r>
              <a:rPr lang="ru-RU" dirty="0" smtClean="0"/>
              <a:t> повысить </a:t>
            </a:r>
            <a:r>
              <a:rPr lang="ru-RU" dirty="0"/>
              <a:t>качества знаний учащихся, используя современные методы и технологии, а также личностно-ориентированный подход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 </a:t>
            </a:r>
            <a:r>
              <a:rPr lang="ru-RU" dirty="0"/>
              <a:t>усилить работу по формированию и развитию орфографической и пунктуационной грамотности, монологической речи, использовать </a:t>
            </a:r>
            <a:r>
              <a:rPr lang="ru-RU" dirty="0" smtClean="0"/>
              <a:t>разно-уровневые </a:t>
            </a:r>
            <a:r>
              <a:rPr lang="ru-RU" dirty="0"/>
              <a:t>тестовые задания, помогающие при подготовке и сдаче экзаменов и ЕНТ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      улучшить работу  с одаренными учащимися, включая школьников в активную познавательную исследовательскую  деятельность,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171451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ru-RU" sz="8600" b="1" dirty="0" smtClean="0"/>
              <a:t>Предмет                   Английский язык</a:t>
            </a:r>
          </a:p>
          <a:p>
            <a:pPr>
              <a:buNone/>
            </a:pPr>
            <a:r>
              <a:rPr lang="ru-RU" sz="8600" b="1" dirty="0" smtClean="0"/>
              <a:t>                                       % </a:t>
            </a:r>
            <a:r>
              <a:rPr lang="ru-RU" sz="8600" b="1" dirty="0" err="1" smtClean="0"/>
              <a:t>кач</a:t>
            </a:r>
            <a:r>
              <a:rPr lang="ru-RU" sz="8600" b="1" dirty="0" smtClean="0"/>
              <a:t>. </a:t>
            </a:r>
            <a:r>
              <a:rPr lang="ru-RU" sz="8600" b="1" dirty="0" err="1" smtClean="0"/>
              <a:t>знан</a:t>
            </a:r>
            <a:r>
              <a:rPr lang="ru-RU" sz="8600" b="1" dirty="0" smtClean="0"/>
              <a:t>.   %  успев.</a:t>
            </a:r>
          </a:p>
          <a:p>
            <a:r>
              <a:rPr lang="ru-RU" sz="8600" b="1" dirty="0" smtClean="0"/>
              <a:t> 2009-2010 </a:t>
            </a:r>
            <a:r>
              <a:rPr lang="ru-RU" sz="8600" b="1" dirty="0" err="1" smtClean="0"/>
              <a:t>уч</a:t>
            </a:r>
            <a:r>
              <a:rPr lang="ru-RU" sz="8600" b="1" dirty="0" smtClean="0"/>
              <a:t>. г.             68                    100</a:t>
            </a:r>
            <a:endParaRPr lang="ru-RU" sz="8600" dirty="0" smtClean="0"/>
          </a:p>
          <a:p>
            <a:r>
              <a:rPr lang="ru-RU" sz="8600" b="1" dirty="0" smtClean="0"/>
              <a:t>2010-2011 </a:t>
            </a:r>
            <a:r>
              <a:rPr lang="ru-RU" sz="8600" b="1" dirty="0" err="1" smtClean="0"/>
              <a:t>уч</a:t>
            </a:r>
            <a:r>
              <a:rPr lang="ru-RU" sz="8600" b="1" dirty="0" smtClean="0"/>
              <a:t>. г.             65                    100</a:t>
            </a:r>
            <a:endParaRPr lang="ru-RU" sz="8600" dirty="0" smtClean="0"/>
          </a:p>
          <a:p>
            <a:r>
              <a:rPr lang="ru-RU" sz="8600" b="1" dirty="0" smtClean="0"/>
              <a:t>2011-2012 </a:t>
            </a:r>
            <a:r>
              <a:rPr lang="ru-RU" sz="8600" b="1" dirty="0" err="1" smtClean="0"/>
              <a:t>уч</a:t>
            </a:r>
            <a:r>
              <a:rPr lang="ru-RU" sz="8600" b="1" dirty="0" smtClean="0"/>
              <a:t>. г.             65                   100</a:t>
            </a:r>
            <a:endParaRPr lang="ru-RU" sz="8600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42910" y="2143116"/>
          <a:ext cx="7858180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327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Meтодическое объединение  гуманитарного цикла</vt:lpstr>
      <vt:lpstr>В методическое объединение гуманитарного цикла входят:</vt:lpstr>
      <vt:lpstr>ТЕМА М.О. : Современные педагогические технологии на основе личностно-ориентированного обучения и индивидуальной работы</vt:lpstr>
      <vt:lpstr>Цель Методического Объединения</vt:lpstr>
      <vt:lpstr>Задачи  М.О.</vt:lpstr>
      <vt:lpstr>Качество знаний по Истории</vt:lpstr>
      <vt:lpstr>Качество знаний по русскому языку и русской литературе в казахских и русских классах</vt:lpstr>
      <vt:lpstr>Задачи на 2012-2013 учебный год русский язык и литература</vt:lpstr>
      <vt:lpstr>Слайд 9</vt:lpstr>
      <vt:lpstr>Задачи учителей английского языка на 2012-2013 учебный год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Meтодическое объединение  гуманитарного цикла</dc:title>
  <dc:creator>Admin</dc:creator>
  <cp:lastModifiedBy>Райхан</cp:lastModifiedBy>
  <cp:revision>22</cp:revision>
  <dcterms:created xsi:type="dcterms:W3CDTF">2012-10-22T17:02:32Z</dcterms:created>
  <dcterms:modified xsi:type="dcterms:W3CDTF">2012-10-31T05:03:04Z</dcterms:modified>
</cp:coreProperties>
</file>