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270" r:id="rId2"/>
    <p:sldId id="271" r:id="rId3"/>
    <p:sldId id="256" r:id="rId4"/>
    <p:sldId id="269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24749-F556-4861-A9B0-1FF1F2E869AF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77AD9-32A5-4C58-9902-9C6791B131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77AD9-32A5-4C58-9902-9C6791B131F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3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E9449-1368-4FEB-ADEA-88EB671AF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C0224-5D75-4505-9159-2C78FB161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06A78-7460-48C3-83E7-4FAAEB2EF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9950-6401-4B69-BC0E-0B1CA391A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E111E-571B-45AA-A58D-30F849654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55508-E07C-452A-B6C0-D2951BDB1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4695C-9D8B-4473-A5C8-837522053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A6C19-5265-4CB0-81CF-A833FB583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9D41-A931-4886-AAC9-05E1685B1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D2F6F-41AE-4022-8C8A-4DAFFB078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23ECB-9835-46CD-BEEF-96E8796E3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492C4-C236-4A95-860D-CF9A1E809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6F42F072-33E3-419A-87AA-83ACAE9ED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4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3" Type="http://schemas.openxmlformats.org/officeDocument/2006/relationships/image" Target="../media/image2.png"/><Relationship Id="rId7" Type="http://schemas.openxmlformats.org/officeDocument/2006/relationships/slide" Target="slide10.xml"/><Relationship Id="rId12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9.xml"/><Relationship Id="rId4" Type="http://schemas.openxmlformats.org/officeDocument/2006/relationships/slide" Target="slide4.xml"/><Relationship Id="rId9" Type="http://schemas.openxmlformats.org/officeDocument/2006/relationships/slide" Target="slide8.xml"/><Relationship Id="rId1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2435870"/>
          </a:xfrm>
        </p:spPr>
        <p:txBody>
          <a:bodyPr/>
          <a:lstStyle/>
          <a:p>
            <a:r>
              <a:rPr lang="ru-RU" sz="3200" dirty="0" smtClean="0"/>
              <a:t>Урок-игра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Организация урока:</a:t>
            </a:r>
          </a:p>
          <a:p>
            <a:r>
              <a:rPr lang="ru-RU" dirty="0" smtClean="0"/>
              <a:t>Класс делится на  группы по 4-5 </a:t>
            </a:r>
            <a:r>
              <a:rPr lang="ru-RU" dirty="0" smtClean="0"/>
              <a:t>человек</a:t>
            </a:r>
          </a:p>
          <a:p>
            <a:r>
              <a:rPr lang="ru-RU" dirty="0" smtClean="0"/>
              <a:t>На обдумывание вопроса дается 1 минута.</a:t>
            </a:r>
          </a:p>
          <a:p>
            <a:r>
              <a:rPr lang="ru-RU" dirty="0" smtClean="0"/>
              <a:t>При неправильном ответе право отвечать переходит в другую команду</a:t>
            </a:r>
            <a:endParaRPr lang="ru-RU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861048"/>
            <a:ext cx="3008313" cy="2664296"/>
          </a:xfrm>
        </p:spPr>
        <p:txBody>
          <a:bodyPr/>
          <a:lstStyle/>
          <a:p>
            <a:pPr algn="ctr"/>
            <a:r>
              <a:rPr lang="ru-RU" sz="2800" dirty="0" smtClean="0"/>
              <a:t>составила учитель биологии Омарова Б.Б.</a:t>
            </a:r>
            <a:br>
              <a:rPr lang="ru-RU" sz="2800" dirty="0" smtClean="0"/>
            </a:br>
            <a:r>
              <a:rPr lang="ru-RU" sz="2800" dirty="0" smtClean="0"/>
              <a:t>2014 г.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/>
              <a:t>Что такое стабилизирующий отбор? Кто впервые обратил на него внимание?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026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6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7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8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24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025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025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5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25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683568" y="2708920"/>
            <a:ext cx="5616624" cy="2664296"/>
          </a:xfrm>
          <a:prstGeom prst="wedgeRectCallout">
            <a:avLst>
              <a:gd name="adj1" fmla="val -41419"/>
              <a:gd name="adj2" fmla="val 8385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Стабилизирующий отбор</a:t>
            </a:r>
            <a:r>
              <a:rPr lang="ru-RU" sz="2000" dirty="0" smtClean="0">
                <a:solidFill>
                  <a:schemeClr val="bg1"/>
                </a:solidFill>
              </a:rPr>
              <a:t> — форма естественного отбора, при которой его действие направлено против особей, имеющих крайние отклонения от средней нормы, в пользу особей со средней выраженностью признака. Понятие стабилизирующего отбора ввел в науку и проанализировал И. И. Шмальгаузен.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8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b="1" dirty="0" smtClean="0"/>
              <a:t>Что такое индустриальный </a:t>
            </a:r>
            <a:r>
              <a:rPr lang="ru-RU" b="1" dirty="0" err="1" smtClean="0"/>
              <a:t>меланизм</a:t>
            </a:r>
            <a:r>
              <a:rPr lang="ru-RU" b="1" dirty="0" smtClean="0"/>
              <a:t>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128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70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1277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1282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3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278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9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0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576" y="3429000"/>
            <a:ext cx="5759450" cy="2232248"/>
          </a:xfrm>
          <a:prstGeom prst="wedgeRectCallout">
            <a:avLst>
              <a:gd name="adj1" fmla="val -47273"/>
              <a:gd name="adj2" fmla="val 8056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Индустриальный </a:t>
            </a:r>
            <a:r>
              <a:rPr lang="ru-RU" sz="2400" b="1" dirty="0" err="1" smtClean="0">
                <a:solidFill>
                  <a:schemeClr val="bg1"/>
                </a:solidFill>
              </a:rPr>
              <a:t>меланизм</a:t>
            </a:r>
            <a:r>
              <a:rPr lang="ru-RU" sz="2400" dirty="0" smtClean="0">
                <a:solidFill>
                  <a:schemeClr val="bg1"/>
                </a:solidFill>
              </a:rPr>
              <a:t> - это изменение преобладающего в популяции типа окраски под воздействием промышленного загрязнения окружающей среды человеком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9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980728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/>
              <a:t>Что такое покровительственная окраска?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2308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9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0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1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2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3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4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5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6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7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8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9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0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1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2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3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4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5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7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28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294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2301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2306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07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02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3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4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650" y="3645025"/>
            <a:ext cx="5759450" cy="2304256"/>
          </a:xfrm>
          <a:prstGeom prst="wedgeRectCallout">
            <a:avLst>
              <a:gd name="adj1" fmla="val -43745"/>
              <a:gd name="adj2" fmla="val 7425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Любая окраска покровов тел организмов, которая обеспечивает им победу в борьбе за существование и выживание в процессе естественного отбора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Вопрос 10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endParaRPr lang="ru-RU" sz="2400" b="1" dirty="0" smtClean="0"/>
          </a:p>
          <a:p>
            <a:pPr>
              <a:defRPr/>
            </a:pPr>
            <a:endParaRPr lang="ru-RU" sz="2400" b="1" dirty="0" smtClean="0"/>
          </a:p>
          <a:p>
            <a:pPr>
              <a:defRPr/>
            </a:pPr>
            <a:r>
              <a:rPr lang="ru-RU" sz="2400" b="1" dirty="0" smtClean="0"/>
              <a:t>Назовите пример предостерегающей окраски.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333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3318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332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3330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331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32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650" y="5300663"/>
            <a:ext cx="5759450" cy="1008062"/>
          </a:xfrm>
          <a:prstGeom prst="wedgeRectCallout">
            <a:avLst>
              <a:gd name="adj1" fmla="val -43745"/>
              <a:gd name="adj2" fmla="val 7425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Окраска ядовитых змей, пчел.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11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endParaRPr lang="ru-RU" sz="2400" b="1" dirty="0" smtClean="0"/>
          </a:p>
          <a:p>
            <a:pPr>
              <a:defRPr/>
            </a:pPr>
            <a:r>
              <a:rPr lang="ru-RU" sz="2400" b="1" dirty="0" smtClean="0"/>
              <a:t>Назовите причины популяционных волн.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4356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7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8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9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0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1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2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3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4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5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6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7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8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9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0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1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2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3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4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5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76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34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4349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4354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355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4350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1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2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611560" y="3933056"/>
            <a:ext cx="5759450" cy="2232248"/>
          </a:xfrm>
          <a:prstGeom prst="wedgeRectCallout">
            <a:avLst>
              <a:gd name="adj1" fmla="val -43745"/>
              <a:gd name="adj2" fmla="val 6543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Периодические изменения экологических факторов среды (колебания температуры, влажности)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12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sz="2900" b="1" dirty="0" smtClean="0"/>
              <a:t>Что возникает при этологической репродуктивной изоляции?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1538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0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36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1537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1537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7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37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683568" y="3717032"/>
            <a:ext cx="5759450" cy="2016224"/>
          </a:xfrm>
          <a:prstGeom prst="wedgeRectCallout">
            <a:avLst>
              <a:gd name="adj1" fmla="val -43745"/>
              <a:gd name="adj2" fmla="val 7831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Снижается вероятность оплодотворения ввиду различий в образе жизни и поведении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959499"/>
          </a:xfrm>
        </p:spPr>
        <p:txBody>
          <a:bodyPr/>
          <a:lstStyle/>
          <a:p>
            <a:pPr marL="514350" indent="-514350">
              <a:buFont typeface="Arial" pitchFamily="34" charset="0"/>
              <a:buChar char="•"/>
            </a:pPr>
            <a:r>
              <a:rPr lang="ru-RU" sz="2800" dirty="0" smtClean="0"/>
              <a:t>Цели урока: </a:t>
            </a:r>
            <a:br>
              <a:rPr lang="ru-RU" sz="2800" dirty="0" smtClean="0"/>
            </a:br>
            <a:r>
              <a:rPr lang="ru-RU" sz="2800" dirty="0" smtClean="0"/>
              <a:t>Повторение основных законов генетики.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Закрепление полученных знаний по генетике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Повышение интереса к изучаемому материалу.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Повышение творческой активности учащихся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2" descr="Рисунок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5973763" cy="59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31" name="Picture 83" descr="Рисунок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412875"/>
            <a:ext cx="4164012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2" name="AutoShape 84"/>
          <p:cNvSpPr>
            <a:spLocks noChangeArrowheads="1"/>
          </p:cNvSpPr>
          <p:nvPr/>
        </p:nvSpPr>
        <p:spPr bwMode="auto">
          <a:xfrm>
            <a:off x="2339975" y="55165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3" name="AutoShape 85"/>
          <p:cNvSpPr>
            <a:spLocks noChangeArrowheads="1"/>
          </p:cNvSpPr>
          <p:nvPr/>
        </p:nvSpPr>
        <p:spPr bwMode="auto">
          <a:xfrm>
            <a:off x="4716463" y="14128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4" name="AutoShape 86"/>
          <p:cNvSpPr>
            <a:spLocks noChangeArrowheads="1"/>
          </p:cNvSpPr>
          <p:nvPr/>
        </p:nvSpPr>
        <p:spPr bwMode="auto">
          <a:xfrm>
            <a:off x="1187450" y="479742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5" name="AutoShape 87"/>
          <p:cNvSpPr>
            <a:spLocks noChangeArrowheads="1"/>
          </p:cNvSpPr>
          <p:nvPr/>
        </p:nvSpPr>
        <p:spPr bwMode="auto">
          <a:xfrm>
            <a:off x="5364163" y="3716338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6" name="AutoShape 88"/>
          <p:cNvSpPr>
            <a:spLocks noChangeArrowheads="1"/>
          </p:cNvSpPr>
          <p:nvPr/>
        </p:nvSpPr>
        <p:spPr bwMode="auto">
          <a:xfrm>
            <a:off x="3635375" y="7651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7" name="AutoShape 89"/>
          <p:cNvSpPr>
            <a:spLocks noChangeArrowheads="1"/>
          </p:cNvSpPr>
          <p:nvPr/>
        </p:nvSpPr>
        <p:spPr bwMode="auto">
          <a:xfrm>
            <a:off x="611188" y="24923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8" name="AutoShape 90"/>
          <p:cNvSpPr>
            <a:spLocks noChangeArrowheads="1"/>
          </p:cNvSpPr>
          <p:nvPr/>
        </p:nvSpPr>
        <p:spPr bwMode="auto">
          <a:xfrm>
            <a:off x="4787900" y="479742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39" name="AutoShape 91"/>
          <p:cNvSpPr>
            <a:spLocks noChangeArrowheads="1"/>
          </p:cNvSpPr>
          <p:nvPr/>
        </p:nvSpPr>
        <p:spPr bwMode="auto">
          <a:xfrm>
            <a:off x="611188" y="37893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0" name="AutoShape 92"/>
          <p:cNvSpPr>
            <a:spLocks noChangeArrowheads="1"/>
          </p:cNvSpPr>
          <p:nvPr/>
        </p:nvSpPr>
        <p:spPr bwMode="auto">
          <a:xfrm>
            <a:off x="1331913" y="14128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1" name="AutoShape 93"/>
          <p:cNvSpPr>
            <a:spLocks noChangeArrowheads="1"/>
          </p:cNvSpPr>
          <p:nvPr/>
        </p:nvSpPr>
        <p:spPr bwMode="auto">
          <a:xfrm>
            <a:off x="2339975" y="765175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2" name="AutoShape 94"/>
          <p:cNvSpPr>
            <a:spLocks noChangeArrowheads="1"/>
          </p:cNvSpPr>
          <p:nvPr/>
        </p:nvSpPr>
        <p:spPr bwMode="auto">
          <a:xfrm>
            <a:off x="5364163" y="2565400"/>
            <a:ext cx="647700" cy="649288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3" name="AutoShape 95"/>
          <p:cNvSpPr>
            <a:spLocks noChangeArrowheads="1"/>
          </p:cNvSpPr>
          <p:nvPr/>
        </p:nvSpPr>
        <p:spPr bwMode="auto">
          <a:xfrm>
            <a:off x="3708400" y="5516563"/>
            <a:ext cx="647700" cy="649287"/>
          </a:xfrm>
          <a:prstGeom prst="flowChartSummingJunction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95" name="Group 147"/>
          <p:cNvGraphicFramePr>
            <a:graphicFrameLocks noGrp="1"/>
          </p:cNvGraphicFramePr>
          <p:nvPr/>
        </p:nvGraphicFramePr>
        <p:xfrm>
          <a:off x="6877050" y="333375"/>
          <a:ext cx="2051050" cy="6048378"/>
        </p:xfrm>
        <a:graphic>
          <a:graphicData uri="http://schemas.openxmlformats.org/drawingml/2006/table">
            <a:tbl>
              <a:tblPr/>
              <a:tblGrid>
                <a:gridCol w="1025525"/>
                <a:gridCol w="1025525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2190" name="Text Box 142"/>
          <p:cNvSpPr txBox="1">
            <a:spLocks noChangeArrowheads="1"/>
          </p:cNvSpPr>
          <p:nvPr/>
        </p:nvSpPr>
        <p:spPr bwMode="auto">
          <a:xfrm>
            <a:off x="6877050" y="333375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4" action="ppaction://hlinksldjump"/>
              </a:rPr>
              <a:t>1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2" name="Text Box 144"/>
          <p:cNvSpPr txBox="1">
            <a:spLocks noChangeArrowheads="1"/>
          </p:cNvSpPr>
          <p:nvPr/>
        </p:nvSpPr>
        <p:spPr bwMode="auto">
          <a:xfrm>
            <a:off x="6877050" y="1341438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5" action="ppaction://hlinksldjump"/>
              </a:rPr>
              <a:t>2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3" name="Text Box 145"/>
          <p:cNvSpPr txBox="1">
            <a:spLocks noChangeArrowheads="1"/>
          </p:cNvSpPr>
          <p:nvPr/>
        </p:nvSpPr>
        <p:spPr bwMode="auto">
          <a:xfrm>
            <a:off x="6877050" y="2349500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6" action="ppaction://hlinksldjump"/>
              </a:rPr>
              <a:t>3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7" name="Text Box 149"/>
          <p:cNvSpPr txBox="1">
            <a:spLocks noChangeArrowheads="1"/>
          </p:cNvSpPr>
          <p:nvPr/>
        </p:nvSpPr>
        <p:spPr bwMode="auto">
          <a:xfrm>
            <a:off x="7885113" y="333375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7" action="ppaction://hlinksldjump"/>
              </a:rPr>
              <a:t>7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8" name="Text Box 150"/>
          <p:cNvSpPr txBox="1">
            <a:spLocks noChangeArrowheads="1"/>
          </p:cNvSpPr>
          <p:nvPr/>
        </p:nvSpPr>
        <p:spPr bwMode="auto">
          <a:xfrm>
            <a:off x="6877050" y="3357563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8" action="ppaction://hlinksldjump"/>
              </a:rPr>
              <a:t>4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199" name="Text Box 151"/>
          <p:cNvSpPr txBox="1">
            <a:spLocks noChangeArrowheads="1"/>
          </p:cNvSpPr>
          <p:nvPr/>
        </p:nvSpPr>
        <p:spPr bwMode="auto">
          <a:xfrm>
            <a:off x="6877050" y="4365625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9" action="ppaction://hlinksldjump"/>
              </a:rPr>
              <a:t>5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6877050" y="5373688"/>
            <a:ext cx="100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0" action="ppaction://hlinksldjump"/>
              </a:rPr>
              <a:t>6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7885113" y="1341438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1" action="ppaction://hlinksldjump"/>
              </a:rPr>
              <a:t>8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2" name="Text Box 154"/>
          <p:cNvSpPr txBox="1">
            <a:spLocks noChangeArrowheads="1"/>
          </p:cNvSpPr>
          <p:nvPr/>
        </p:nvSpPr>
        <p:spPr bwMode="auto">
          <a:xfrm>
            <a:off x="7885113" y="2349500"/>
            <a:ext cx="1008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bg1"/>
                </a:solidFill>
                <a:hlinkClick r:id="rId12" action="ppaction://hlinksldjump"/>
              </a:rPr>
              <a:t>9</a:t>
            </a:r>
            <a:endParaRPr lang="ru-RU" sz="6000" b="1">
              <a:solidFill>
                <a:schemeClr val="bg1"/>
              </a:solidFill>
            </a:endParaRPr>
          </a:p>
        </p:txBody>
      </p:sp>
      <p:sp>
        <p:nvSpPr>
          <p:cNvPr id="2203" name="Text Box 155"/>
          <p:cNvSpPr txBox="1">
            <a:spLocks noChangeArrowheads="1"/>
          </p:cNvSpPr>
          <p:nvPr/>
        </p:nvSpPr>
        <p:spPr bwMode="auto">
          <a:xfrm>
            <a:off x="7885113" y="3357563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3" action="ppaction://hlinksldjump"/>
              </a:rPr>
              <a:t>10</a:t>
            </a:r>
            <a:endParaRPr lang="ru-RU" sz="5400" b="1">
              <a:solidFill>
                <a:schemeClr val="bg1"/>
              </a:solidFill>
            </a:endParaRP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7885113" y="4365625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4" action="ppaction://hlinksldjump"/>
              </a:rPr>
              <a:t>11</a:t>
            </a:r>
            <a:endParaRPr lang="ru-RU" sz="5400" b="1">
              <a:solidFill>
                <a:schemeClr val="bg1"/>
              </a:solidFill>
            </a:endParaRPr>
          </a:p>
        </p:txBody>
      </p:sp>
      <p:sp>
        <p:nvSpPr>
          <p:cNvPr id="2205" name="Text Box 157"/>
          <p:cNvSpPr txBox="1">
            <a:spLocks noChangeArrowheads="1"/>
          </p:cNvSpPr>
          <p:nvPr/>
        </p:nvSpPr>
        <p:spPr bwMode="auto">
          <a:xfrm>
            <a:off x="7885113" y="5373688"/>
            <a:ext cx="10080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  <a:hlinkClick r:id="rId15" action="ppaction://hlinksldjump"/>
              </a:rPr>
              <a:t>12</a:t>
            </a:r>
            <a:endParaRPr lang="ru-RU" sz="5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800000">
                                      <p:cBhvr>
                                        <p:cTn id="1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700000">
                                      <p:cBhvr>
                                        <p:cTn id="22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6700000">
                                      <p:cBhvr>
                                        <p:cTn id="30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9400000">
                                      <p:cBhvr>
                                        <p:cTn id="38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0">
                                      <p:cBhvr>
                                        <p:cTn id="4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2400000">
                                      <p:cBhvr>
                                        <p:cTn id="5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9200000">
                                      <p:cBhvr>
                                        <p:cTn id="62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5800000">
                                      <p:cBhvr>
                                        <p:cTn id="70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3600000">
                                      <p:cBhvr>
                                        <p:cTn id="78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0">
                                      <p:cBhvr>
                                        <p:cTn id="86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94" dur="2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3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autoRev="1" fill="hold"/>
                                        <p:tgtEl>
                                          <p:spTgt spid="2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0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autoRev="1" fill="hold"/>
                                        <p:tgtEl>
                                          <p:spTgt spid="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7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autoRev="1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2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4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5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6" dur="500" autoRev="1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3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1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2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autoRev="1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8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9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autoRev="1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5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7" dur="500" autoRev="1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2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3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4" dur="500" autoRev="1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59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0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1" dur="500" autoRev="1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6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7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8" dur="500" autoRev="1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3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2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3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4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5" dur="500" autoRev="1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4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0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1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2" dur="500" autoRev="1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5"/>
                  </p:tgtEl>
                </p:cond>
              </p:nextCondLst>
            </p:seq>
          </p:childTnLst>
        </p:cTn>
      </p:par>
    </p:tnLst>
    <p:bldLst>
      <p:bldP spid="2132" grpId="0" animBg="1"/>
      <p:bldP spid="2133" grpId="0" animBg="1"/>
      <p:bldP spid="2134" grpId="0" animBg="1"/>
      <p:bldP spid="2135" grpId="0" animBg="1"/>
      <p:bldP spid="2136" grpId="0" animBg="1"/>
      <p:bldP spid="2137" grpId="0" animBg="1"/>
      <p:bldP spid="2138" grpId="0" animBg="1"/>
      <p:bldP spid="2139" grpId="0" animBg="1"/>
      <p:bldP spid="2140" grpId="0" animBg="1"/>
      <p:bldP spid="2141" grpId="0" animBg="1"/>
      <p:bldP spid="2142" grpId="0" animBg="1"/>
      <p:bldP spid="2143" grpId="0" animBg="1"/>
      <p:bldP spid="2192" grpId="0"/>
      <p:bldP spid="2193" grpId="0"/>
      <p:bldP spid="2198" grpId="0"/>
      <p:bldP spid="2199" grpId="0"/>
      <p:bldP spid="2200" grpId="0"/>
      <p:bldP spid="2201" grpId="0"/>
      <p:bldP spid="2202" grpId="0"/>
      <p:bldP spid="2203" grpId="0"/>
      <p:bldP spid="2204" grpId="0"/>
      <p:bldP spid="22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Вопрос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 smtClean="0"/>
              <a:t>Чем обусловлена изоляция?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4117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8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9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0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2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3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4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5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6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7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8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9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0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2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3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4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7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411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411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11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683568" y="4077072"/>
            <a:ext cx="5759450" cy="1871663"/>
          </a:xfrm>
          <a:prstGeom prst="wedgeRectCallout">
            <a:avLst>
              <a:gd name="adj1" fmla="val -43745"/>
              <a:gd name="adj2" fmla="val 5534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Возникновением разнообразных факторов, препятствующих свободному  скрещиванию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025227"/>
            <a:ext cx="6463605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Кто и как доказал дрейф генов?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            </a:t>
            </a:r>
            <a:endParaRPr lang="ru-RU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5140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1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2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3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4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5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6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7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8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9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0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1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2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3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4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5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6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7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8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9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0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126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5133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5138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39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34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6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611560" y="1772816"/>
            <a:ext cx="6120606" cy="3816423"/>
          </a:xfrm>
          <a:prstGeom prst="wedgeRectCallout">
            <a:avLst>
              <a:gd name="adj1" fmla="val -43745"/>
              <a:gd name="adj2" fmla="val 7831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Дрейф генов доказан в лабораторных условиях. Например, в одном из С. Райта опытов с дрозофилой было заложено 108 </a:t>
            </a:r>
            <a:r>
              <a:rPr lang="ru-RU" dirty="0" err="1" smtClean="0">
                <a:solidFill>
                  <a:schemeClr val="bg1"/>
                </a:solidFill>
              </a:rPr>
              <a:t>микропопуляций</a:t>
            </a:r>
            <a:r>
              <a:rPr lang="ru-RU" dirty="0" smtClean="0">
                <a:solidFill>
                  <a:schemeClr val="bg1"/>
                </a:solidFill>
              </a:rPr>
              <a:t> – по 8 пар мушек в пробирке. Начальные частоты нормального и мутантного аллелей были равны 0,5. В течение 17 поколений случайным образом в каждой </a:t>
            </a:r>
            <a:r>
              <a:rPr lang="ru-RU" dirty="0" err="1" smtClean="0">
                <a:solidFill>
                  <a:schemeClr val="bg1"/>
                </a:solidFill>
              </a:rPr>
              <a:t>микропопуляции</a:t>
            </a:r>
            <a:r>
              <a:rPr lang="ru-RU" dirty="0" smtClean="0">
                <a:solidFill>
                  <a:schemeClr val="bg1"/>
                </a:solidFill>
              </a:rPr>
              <a:t> оставляли 8 пар мушек. По окончании эксперимента оказалось, что в большинстве пробирок сохранился только нормальный аллель, в 10 пробирках – оба </a:t>
            </a:r>
            <a:r>
              <a:rPr lang="ru-RU" dirty="0" err="1" smtClean="0">
                <a:solidFill>
                  <a:schemeClr val="bg1"/>
                </a:solidFill>
              </a:rPr>
              <a:t>аллеля</a:t>
            </a:r>
            <a:r>
              <a:rPr lang="ru-RU" dirty="0" smtClean="0">
                <a:solidFill>
                  <a:schemeClr val="bg1"/>
                </a:solidFill>
              </a:rPr>
              <a:t>, а в 3 пробирках произошла фиксация мутантного </a:t>
            </a:r>
            <a:r>
              <a:rPr lang="ru-RU" dirty="0" err="1" smtClean="0">
                <a:solidFill>
                  <a:schemeClr val="bg1"/>
                </a:solidFill>
              </a:rPr>
              <a:t>аллеля</a:t>
            </a:r>
            <a:r>
              <a:rPr lang="ru-RU" sz="2400" dirty="0" smtClean="0"/>
              <a:t>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/>
              <a:t>Назовите эволюционную суть изоляции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6164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5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6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7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8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9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0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1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2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3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4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5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6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7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8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9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0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1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2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3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4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150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6157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6162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3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8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9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0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650" y="2348880"/>
            <a:ext cx="5759450" cy="3672508"/>
          </a:xfrm>
          <a:prstGeom prst="wedgeRectCallout">
            <a:avLst>
              <a:gd name="adj1" fmla="val -43745"/>
              <a:gd name="adj2" fmla="val 6521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Эволюционная суть изоляции — это разрыв единого генофонда вида на два и более изолированных друг от друга генофондов, т. е. прекращение обмена между ними генетическим материалом. Разделенные части популяции уже самостоятельно подвергаются действию естественного отбора.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Конечным результатом изоляции является образование новых подвидов, а затем и видов.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23528" y="1000125"/>
            <a:ext cx="6552728" cy="5572125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Определите черты приспособленности чертополоха , крапивы жгучей, полыни горькой к защите от поедания.</a:t>
            </a:r>
            <a:endParaRPr lang="ru-RU" sz="2000" b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7187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8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9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0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2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4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5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6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8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9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0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1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2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3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4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5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6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7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174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7180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7185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6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81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2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7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576" y="4797152"/>
            <a:ext cx="5759450" cy="1510928"/>
          </a:xfrm>
          <a:prstGeom prst="wedgeRectCallout">
            <a:avLst>
              <a:gd name="adj1" fmla="val -43745"/>
              <a:gd name="adj2" fmla="val 6132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Чертополох - покрыт колючками;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Крапива жгучая - ворсинки с крапивной жидкостью, вызывающей жжение;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Полынь горькая - содержит горький гликозид;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</p:txBody>
      </p:sp>
      <p:pic>
        <p:nvPicPr>
          <p:cNvPr id="9218" name="Picture 2" descr="http://img1.liveinternet.ru/images/attach/c/0/46/802/46802750_Carduus_acant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132856"/>
            <a:ext cx="2857500" cy="2447926"/>
          </a:xfrm>
          <a:prstGeom prst="rect">
            <a:avLst/>
          </a:prstGeom>
          <a:noFill/>
        </p:spPr>
      </p:pic>
      <p:pic>
        <p:nvPicPr>
          <p:cNvPr id="9220" name="Picture 4" descr="http://img1.liveinternet.ru/images/attach/c/3/76/647/76647827_lek_polyu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1" y="1809120"/>
            <a:ext cx="1728192" cy="2914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/>
              <a:t>Какова роль движущих сил эволюции в формировании приспособленности организмов ?</a:t>
            </a:r>
            <a:endParaRPr lang="ru-RU" sz="2400" b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8212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3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4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6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7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8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9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0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1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2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3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4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5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6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7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8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9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0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1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2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198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8205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8210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211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06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7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8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650" y="2492896"/>
            <a:ext cx="5759450" cy="3815829"/>
          </a:xfrm>
          <a:prstGeom prst="wedgeRectCallout">
            <a:avLst>
              <a:gd name="adj1" fmla="val -47525"/>
              <a:gd name="adj2" fmla="val 5929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1)Благодаря мутациям и размножению популяция становится неоднородной.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2)В популяции происходит борьба за существование, которая обостряет взаимоотношения особей.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3)На популяцию действует естественный отбор, который способствует сохранению особи с полезными наследственными изменениями к жизни в определенных условиях, обеспечивая их приспособленность к среде.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7813"/>
            <a:ext cx="8186737" cy="579437"/>
          </a:xfrm>
        </p:spPr>
        <p:txBody>
          <a:bodyPr/>
          <a:lstStyle/>
          <a:p>
            <a:pPr>
              <a:defRPr/>
            </a:pPr>
            <a:r>
              <a:rPr lang="ru-RU" smtClean="0"/>
              <a:t>Вопрос 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57200" y="1000125"/>
            <a:ext cx="6257925" cy="5572125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/>
              <a:t>Почему  приспособленность относительна?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715125" y="1600200"/>
            <a:ext cx="1971675" cy="4530725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             </a:t>
            </a:r>
            <a:endParaRPr lang="ru-RU" sz="2800" dirty="0"/>
          </a:p>
        </p:txBody>
      </p: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669213" y="4652963"/>
            <a:ext cx="215900" cy="844550"/>
            <a:chOff x="1338" y="2160"/>
            <a:chExt cx="125" cy="578"/>
          </a:xfrm>
        </p:grpSpPr>
        <p:sp>
          <p:nvSpPr>
            <p:cNvPr id="9235" name="AutoShape 106" descr="Песок"/>
            <p:cNvSpPr>
              <a:spLocks noChangeAspect="1" noChangeArrowheads="1"/>
            </p:cNvSpPr>
            <p:nvPr/>
          </p:nvSpPr>
          <p:spPr bwMode="auto">
            <a:xfrm>
              <a:off x="133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6" name="AutoShape 107" descr="Песок"/>
            <p:cNvSpPr>
              <a:spLocks noChangeAspect="1" noChangeArrowheads="1"/>
            </p:cNvSpPr>
            <p:nvPr/>
          </p:nvSpPr>
          <p:spPr bwMode="auto">
            <a:xfrm>
              <a:off x="1383" y="225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AutoShape 108" descr="Песок"/>
            <p:cNvSpPr>
              <a:spLocks noChangeAspect="1" noChangeArrowheads="1"/>
            </p:cNvSpPr>
            <p:nvPr/>
          </p:nvSpPr>
          <p:spPr bwMode="auto">
            <a:xfrm>
              <a:off x="133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8" name="AutoShape 109" descr="Песок"/>
            <p:cNvSpPr>
              <a:spLocks noChangeAspect="1" noChangeArrowheads="1"/>
            </p:cNvSpPr>
            <p:nvPr/>
          </p:nvSpPr>
          <p:spPr bwMode="auto">
            <a:xfrm>
              <a:off x="1383" y="2341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9" name="AutoShape 110" descr="Песок"/>
            <p:cNvSpPr>
              <a:spLocks noChangeAspect="1" noChangeArrowheads="1"/>
            </p:cNvSpPr>
            <p:nvPr/>
          </p:nvSpPr>
          <p:spPr bwMode="auto">
            <a:xfrm>
              <a:off x="1428" y="2296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0" name="AutoShape 111" descr="Песок"/>
            <p:cNvSpPr>
              <a:spLocks noChangeAspect="1" noChangeArrowheads="1"/>
            </p:cNvSpPr>
            <p:nvPr/>
          </p:nvSpPr>
          <p:spPr bwMode="auto">
            <a:xfrm>
              <a:off x="1428" y="2205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1" name="AutoShape 112" descr="Песок"/>
            <p:cNvSpPr>
              <a:spLocks noChangeAspect="1" noChangeArrowheads="1"/>
            </p:cNvSpPr>
            <p:nvPr/>
          </p:nvSpPr>
          <p:spPr bwMode="auto">
            <a:xfrm>
              <a:off x="1383" y="2160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2" name="AutoShape 113" descr="Песок"/>
            <p:cNvSpPr>
              <a:spLocks noChangeAspect="1" noChangeArrowheads="1"/>
            </p:cNvSpPr>
            <p:nvPr/>
          </p:nvSpPr>
          <p:spPr bwMode="auto">
            <a:xfrm>
              <a:off x="1429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3" name="AutoShape 114" descr="Песок"/>
            <p:cNvSpPr>
              <a:spLocks noChangeAspect="1" noChangeArrowheads="1"/>
            </p:cNvSpPr>
            <p:nvPr/>
          </p:nvSpPr>
          <p:spPr bwMode="auto">
            <a:xfrm>
              <a:off x="1338" y="2387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4" name="AutoShape 115" descr="Песок"/>
            <p:cNvSpPr>
              <a:spLocks noChangeAspect="1" noChangeArrowheads="1"/>
            </p:cNvSpPr>
            <p:nvPr/>
          </p:nvSpPr>
          <p:spPr bwMode="auto">
            <a:xfrm>
              <a:off x="1429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5" name="AutoShape 116" descr="Песок"/>
            <p:cNvSpPr>
              <a:spLocks noChangeAspect="1" noChangeArrowheads="1"/>
            </p:cNvSpPr>
            <p:nvPr/>
          </p:nvSpPr>
          <p:spPr bwMode="auto">
            <a:xfrm>
              <a:off x="1383" y="2432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6" name="AutoShape 117" descr="Песок"/>
            <p:cNvSpPr>
              <a:spLocks noChangeAspect="1" noChangeArrowheads="1"/>
            </p:cNvSpPr>
            <p:nvPr/>
          </p:nvSpPr>
          <p:spPr bwMode="auto">
            <a:xfrm>
              <a:off x="1338" y="247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7" name="AutoShape 118" descr="Песок"/>
            <p:cNvSpPr>
              <a:spLocks noChangeAspect="1" noChangeArrowheads="1"/>
            </p:cNvSpPr>
            <p:nvPr/>
          </p:nvSpPr>
          <p:spPr bwMode="auto">
            <a:xfrm>
              <a:off x="1429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8" name="AutoShape 119" descr="Песок"/>
            <p:cNvSpPr>
              <a:spLocks noChangeAspect="1" noChangeArrowheads="1"/>
            </p:cNvSpPr>
            <p:nvPr/>
          </p:nvSpPr>
          <p:spPr bwMode="auto">
            <a:xfrm>
              <a:off x="1383" y="2523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9" name="AutoShape 120" descr="Песок"/>
            <p:cNvSpPr>
              <a:spLocks noChangeAspect="1" noChangeArrowheads="1"/>
            </p:cNvSpPr>
            <p:nvPr/>
          </p:nvSpPr>
          <p:spPr bwMode="auto">
            <a:xfrm>
              <a:off x="1383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0" name="AutoShape 121" descr="Песок"/>
            <p:cNvSpPr>
              <a:spLocks noChangeAspect="1" noChangeArrowheads="1"/>
            </p:cNvSpPr>
            <p:nvPr/>
          </p:nvSpPr>
          <p:spPr bwMode="auto">
            <a:xfrm>
              <a:off x="1338" y="2568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1" name="AutoShape 122" descr="Песок"/>
            <p:cNvSpPr>
              <a:spLocks noChangeAspect="1" noChangeArrowheads="1"/>
            </p:cNvSpPr>
            <p:nvPr/>
          </p:nvSpPr>
          <p:spPr bwMode="auto">
            <a:xfrm>
              <a:off x="1429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2" name="AutoShape 123" descr="Песок"/>
            <p:cNvSpPr>
              <a:spLocks noChangeAspect="1" noChangeArrowheads="1"/>
            </p:cNvSpPr>
            <p:nvPr/>
          </p:nvSpPr>
          <p:spPr bwMode="auto">
            <a:xfrm>
              <a:off x="1383" y="2659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3" name="AutoShape 124" descr="Песок"/>
            <p:cNvSpPr>
              <a:spLocks noChangeAspect="1" noChangeArrowheads="1"/>
            </p:cNvSpPr>
            <p:nvPr/>
          </p:nvSpPr>
          <p:spPr bwMode="auto">
            <a:xfrm>
              <a:off x="1338" y="261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4" name="AutoShape 125" descr="Песок"/>
            <p:cNvSpPr>
              <a:spLocks noChangeAspect="1" noChangeArrowheads="1"/>
            </p:cNvSpPr>
            <p:nvPr/>
          </p:nvSpPr>
          <p:spPr bwMode="auto">
            <a:xfrm>
              <a:off x="1338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5" name="AutoShape 126" descr="Песок"/>
            <p:cNvSpPr>
              <a:spLocks noChangeAspect="1" noChangeArrowheads="1"/>
            </p:cNvSpPr>
            <p:nvPr/>
          </p:nvSpPr>
          <p:spPr bwMode="auto">
            <a:xfrm>
              <a:off x="1383" y="2704"/>
              <a:ext cx="34" cy="34"/>
            </a:xfrm>
            <a:prstGeom prst="flowChartConnector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222" name="Group 127"/>
          <p:cNvGrpSpPr>
            <a:grpSpLocks/>
          </p:cNvGrpSpPr>
          <p:nvPr/>
        </p:nvGrpSpPr>
        <p:grpSpPr bwMode="auto">
          <a:xfrm>
            <a:off x="6948488" y="3429000"/>
            <a:ext cx="1727200" cy="2393950"/>
            <a:chOff x="1020" y="1480"/>
            <a:chExt cx="1270" cy="1734"/>
          </a:xfrm>
        </p:grpSpPr>
        <p:grpSp>
          <p:nvGrpSpPr>
            <p:cNvPr id="9228" name="Group 128"/>
            <p:cNvGrpSpPr>
              <a:grpSpLocks/>
            </p:cNvGrpSpPr>
            <p:nvPr/>
          </p:nvGrpSpPr>
          <p:grpSpPr bwMode="auto">
            <a:xfrm>
              <a:off x="1247" y="1570"/>
              <a:ext cx="758" cy="1574"/>
              <a:chOff x="1429" y="1979"/>
              <a:chExt cx="576" cy="1165"/>
            </a:xfrm>
          </p:grpSpPr>
          <p:sp>
            <p:nvSpPr>
              <p:cNvPr id="9233" name="AutoShape 129"/>
              <p:cNvSpPr>
                <a:spLocks noChangeArrowheads="1"/>
              </p:cNvSpPr>
              <p:nvPr/>
            </p:nvSpPr>
            <p:spPr bwMode="auto">
              <a:xfrm>
                <a:off x="1429" y="2568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4" name="AutoShape 130"/>
              <p:cNvSpPr>
                <a:spLocks noChangeArrowheads="1"/>
              </p:cNvSpPr>
              <p:nvPr/>
            </p:nvSpPr>
            <p:spPr bwMode="auto">
              <a:xfrm>
                <a:off x="1429" y="1979"/>
                <a:ext cx="576" cy="576"/>
              </a:xfrm>
              <a:prstGeom prst="octagon">
                <a:avLst>
                  <a:gd name="adj" fmla="val 35069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29" name="AutoShape 131" descr="Орех"/>
            <p:cNvSpPr>
              <a:spLocks noChangeArrowheads="1"/>
            </p:cNvSpPr>
            <p:nvPr/>
          </p:nvSpPr>
          <p:spPr bwMode="auto">
            <a:xfrm>
              <a:off x="1020" y="1480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0" name="AutoShape 132" descr="Орех"/>
            <p:cNvSpPr>
              <a:spLocks noChangeArrowheads="1"/>
            </p:cNvSpPr>
            <p:nvPr/>
          </p:nvSpPr>
          <p:spPr bwMode="auto">
            <a:xfrm>
              <a:off x="1020" y="3022"/>
              <a:ext cx="1270" cy="192"/>
            </a:xfrm>
            <a:prstGeom prst="flowChartTerminator">
              <a:avLst/>
            </a:prstGeom>
            <a:blipFill dpi="0" rotWithShape="1">
              <a:blip r:embed="rId4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1" name="Line 133"/>
            <p:cNvSpPr>
              <a:spLocks noChangeShapeType="1"/>
            </p:cNvSpPr>
            <p:nvPr/>
          </p:nvSpPr>
          <p:spPr bwMode="auto">
            <a:xfrm>
              <a:off x="2154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Line 134"/>
            <p:cNvSpPr>
              <a:spLocks noChangeShapeType="1"/>
            </p:cNvSpPr>
            <p:nvPr/>
          </p:nvSpPr>
          <p:spPr bwMode="auto">
            <a:xfrm>
              <a:off x="1111" y="1661"/>
              <a:ext cx="0" cy="1361"/>
            </a:xfrm>
            <a:prstGeom prst="line">
              <a:avLst/>
            </a:prstGeom>
            <a:noFill/>
            <a:ln w="76200">
              <a:pattFill prst="pct70">
                <a:fgClr>
                  <a:srgbClr val="993300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7" name="Freeform 135" descr="Песок"/>
          <p:cNvSpPr>
            <a:spLocks/>
          </p:cNvSpPr>
          <p:nvPr/>
        </p:nvSpPr>
        <p:spPr bwMode="auto">
          <a:xfrm>
            <a:off x="7269163" y="4043363"/>
            <a:ext cx="1009650" cy="625475"/>
          </a:xfrm>
          <a:custGeom>
            <a:avLst/>
            <a:gdLst>
              <a:gd name="T0" fmla="*/ 2147483647 w 636"/>
              <a:gd name="T1" fmla="*/ 2147483647 h 394"/>
              <a:gd name="T2" fmla="*/ 2147483647 w 636"/>
              <a:gd name="T3" fmla="*/ 2147483647 h 394"/>
              <a:gd name="T4" fmla="*/ 2147483647 w 636"/>
              <a:gd name="T5" fmla="*/ 2147483647 h 394"/>
              <a:gd name="T6" fmla="*/ 2147483647 w 636"/>
              <a:gd name="T7" fmla="*/ 2147483647 h 394"/>
              <a:gd name="T8" fmla="*/ 2147483647 w 636"/>
              <a:gd name="T9" fmla="*/ 2147483647 h 394"/>
              <a:gd name="T10" fmla="*/ 2147483647 w 636"/>
              <a:gd name="T11" fmla="*/ 2147483647 h 394"/>
              <a:gd name="T12" fmla="*/ 2147483647 w 636"/>
              <a:gd name="T13" fmla="*/ 2147483647 h 394"/>
              <a:gd name="T14" fmla="*/ 2147483647 w 636"/>
              <a:gd name="T15" fmla="*/ 2147483647 h 394"/>
              <a:gd name="T16" fmla="*/ 2147483647 w 636"/>
              <a:gd name="T17" fmla="*/ 0 h 394"/>
              <a:gd name="T18" fmla="*/ 2147483647 w 636"/>
              <a:gd name="T19" fmla="*/ 2147483647 h 394"/>
              <a:gd name="T20" fmla="*/ 0 w 636"/>
              <a:gd name="T21" fmla="*/ 2147483647 h 394"/>
              <a:gd name="T22" fmla="*/ 2147483647 w 636"/>
              <a:gd name="T23" fmla="*/ 2147483647 h 39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36"/>
              <a:gd name="T37" fmla="*/ 0 h 394"/>
              <a:gd name="T38" fmla="*/ 636 w 636"/>
              <a:gd name="T39" fmla="*/ 394 h 39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36" h="394">
                <a:moveTo>
                  <a:pt x="224" y="358"/>
                </a:moveTo>
                <a:cubicBezTo>
                  <a:pt x="264" y="361"/>
                  <a:pt x="304" y="355"/>
                  <a:pt x="340" y="361"/>
                </a:cubicBezTo>
                <a:cubicBezTo>
                  <a:pt x="366" y="362"/>
                  <a:pt x="407" y="357"/>
                  <a:pt x="416" y="355"/>
                </a:cubicBezTo>
                <a:cubicBezTo>
                  <a:pt x="425" y="353"/>
                  <a:pt x="399" y="351"/>
                  <a:pt x="394" y="351"/>
                </a:cubicBezTo>
                <a:cubicBezTo>
                  <a:pt x="389" y="351"/>
                  <a:pt x="380" y="354"/>
                  <a:pt x="383" y="355"/>
                </a:cubicBezTo>
                <a:cubicBezTo>
                  <a:pt x="387" y="356"/>
                  <a:pt x="410" y="358"/>
                  <a:pt x="414" y="358"/>
                </a:cubicBezTo>
                <a:cubicBezTo>
                  <a:pt x="419" y="358"/>
                  <a:pt x="374" y="394"/>
                  <a:pt x="411" y="357"/>
                </a:cubicBezTo>
                <a:lnTo>
                  <a:pt x="633" y="133"/>
                </a:lnTo>
                <a:lnTo>
                  <a:pt x="636" y="0"/>
                </a:lnTo>
                <a:lnTo>
                  <a:pt x="4" y="11"/>
                </a:lnTo>
                <a:lnTo>
                  <a:pt x="0" y="133"/>
                </a:lnTo>
                <a:lnTo>
                  <a:pt x="224" y="358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Freeform 136" descr="Песок"/>
          <p:cNvSpPr>
            <a:spLocks/>
          </p:cNvSpPr>
          <p:nvPr/>
        </p:nvSpPr>
        <p:spPr bwMode="auto">
          <a:xfrm>
            <a:off x="7278688" y="5086350"/>
            <a:ext cx="993775" cy="471488"/>
          </a:xfrm>
          <a:custGeom>
            <a:avLst/>
            <a:gdLst>
              <a:gd name="T0" fmla="*/ 2147483647 w 626"/>
              <a:gd name="T1" fmla="*/ 2147483647 h 297"/>
              <a:gd name="T2" fmla="*/ 2147483647 w 626"/>
              <a:gd name="T3" fmla="*/ 2147483647 h 297"/>
              <a:gd name="T4" fmla="*/ 2147483647 w 626"/>
              <a:gd name="T5" fmla="*/ 2147483647 h 297"/>
              <a:gd name="T6" fmla="*/ 2147483647 w 626"/>
              <a:gd name="T7" fmla="*/ 2147483647 h 297"/>
              <a:gd name="T8" fmla="*/ 2147483647 w 626"/>
              <a:gd name="T9" fmla="*/ 2147483647 h 297"/>
              <a:gd name="T10" fmla="*/ 2147483647 w 626"/>
              <a:gd name="T11" fmla="*/ 2147483647 h 297"/>
              <a:gd name="T12" fmla="*/ 2147483647 w 626"/>
              <a:gd name="T13" fmla="*/ 2147483647 h 297"/>
              <a:gd name="T14" fmla="*/ 2147483647 w 626"/>
              <a:gd name="T15" fmla="*/ 2147483647 h 297"/>
              <a:gd name="T16" fmla="*/ 2147483647 w 626"/>
              <a:gd name="T17" fmla="*/ 2147483647 h 297"/>
              <a:gd name="T18" fmla="*/ 2147483647 w 626"/>
              <a:gd name="T19" fmla="*/ 0 h 297"/>
              <a:gd name="T20" fmla="*/ 0 w 626"/>
              <a:gd name="T21" fmla="*/ 2147483647 h 297"/>
              <a:gd name="T22" fmla="*/ 2147483647 w 626"/>
              <a:gd name="T23" fmla="*/ 2147483647 h 297"/>
              <a:gd name="T24" fmla="*/ 2147483647 w 626"/>
              <a:gd name="T25" fmla="*/ 2147483647 h 29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6"/>
              <a:gd name="T40" fmla="*/ 0 h 297"/>
              <a:gd name="T41" fmla="*/ 626 w 626"/>
              <a:gd name="T42" fmla="*/ 297 h 29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6" h="297">
                <a:moveTo>
                  <a:pt x="120" y="292"/>
                </a:moveTo>
                <a:cubicBezTo>
                  <a:pt x="161" y="294"/>
                  <a:pt x="305" y="291"/>
                  <a:pt x="342" y="296"/>
                </a:cubicBezTo>
                <a:cubicBezTo>
                  <a:pt x="367" y="297"/>
                  <a:pt x="468" y="297"/>
                  <a:pt x="494" y="296"/>
                </a:cubicBezTo>
                <a:cubicBezTo>
                  <a:pt x="520" y="295"/>
                  <a:pt x="492" y="294"/>
                  <a:pt x="496" y="292"/>
                </a:cubicBezTo>
                <a:cubicBezTo>
                  <a:pt x="500" y="290"/>
                  <a:pt x="519" y="283"/>
                  <a:pt x="520" y="282"/>
                </a:cubicBezTo>
                <a:cubicBezTo>
                  <a:pt x="521" y="281"/>
                  <a:pt x="503" y="286"/>
                  <a:pt x="504" y="284"/>
                </a:cubicBezTo>
                <a:cubicBezTo>
                  <a:pt x="505" y="282"/>
                  <a:pt x="507" y="290"/>
                  <a:pt x="526" y="272"/>
                </a:cubicBezTo>
                <a:lnTo>
                  <a:pt x="622" y="172"/>
                </a:lnTo>
                <a:lnTo>
                  <a:pt x="622" y="164"/>
                </a:lnTo>
                <a:lnTo>
                  <a:pt x="626" y="0"/>
                </a:lnTo>
                <a:lnTo>
                  <a:pt x="0" y="4"/>
                </a:lnTo>
                <a:lnTo>
                  <a:pt x="1" y="169"/>
                </a:lnTo>
                <a:lnTo>
                  <a:pt x="120" y="292"/>
                </a:ln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317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5" name="AutoShape 4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88350" y="6021388"/>
            <a:ext cx="755650" cy="83661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6786563" y="1773238"/>
            <a:ext cx="2106612" cy="935037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4136" name="AutoShape 40"/>
          <p:cNvSpPr>
            <a:spLocks noChangeArrowheads="1"/>
          </p:cNvSpPr>
          <p:nvPr/>
        </p:nvSpPr>
        <p:spPr bwMode="auto">
          <a:xfrm>
            <a:off x="755650" y="2348880"/>
            <a:ext cx="5759450" cy="3601071"/>
          </a:xfrm>
          <a:prstGeom prst="wedgeRectCallout">
            <a:avLst>
              <a:gd name="adj1" fmla="val -48281"/>
              <a:gd name="adj2" fmla="val 7110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Признаки организмов соответствуют лишь определенным условиям среды. При изменении условий они становятся бесполезными, а иногда и вредными. Например, незаметный для хищников на снегу заяц, хорошо заметен на фоне стволов деревьев. ночные бабочки собирают нектар со светлых цветков, но и летят на огонь, хотя и гибнут при этом; ядовитых змей поедают мангусты, ежи; если кактус обильно поливать – он погибнет.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6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2" presetClass="entr" presetSubtype="4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6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5"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4136" grpId="0" animBg="1"/>
    </p:bldLst>
  </p:timing>
</p:sld>
</file>

<file path=ppt/theme/theme1.xml><?xml version="1.0" encoding="utf-8"?>
<a:theme xmlns:a="http://schemas.openxmlformats.org/drawingml/2006/main" name="Презентация2">
  <a:themeElements>
    <a:clrScheme name="ЧГК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ЧГК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ЧГК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ЧГК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ЧГК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Презентация2</Template>
  <TotalTime>118</TotalTime>
  <Words>449</Words>
  <Application>Microsoft Office PowerPoint</Application>
  <PresentationFormat>Экран (4:3)</PresentationFormat>
  <Paragraphs>98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Презентация2</vt:lpstr>
      <vt:lpstr>Урок-игра </vt:lpstr>
      <vt:lpstr>Цели урока:  Повторение основных законов генетики.  Закрепление полученных знаний по генетике  Повышение интереса к изучаемому материалу.  Повышение творческой активности учащихся</vt:lpstr>
      <vt:lpstr>Слайд 3</vt:lpstr>
      <vt:lpstr>Вопрос 1</vt:lpstr>
      <vt:lpstr>Вопрос 2</vt:lpstr>
      <vt:lpstr>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Вопрос 11</vt:lpstr>
      <vt:lpstr>Вопрос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17</cp:revision>
  <dcterms:created xsi:type="dcterms:W3CDTF">2010-11-14T08:57:36Z</dcterms:created>
  <dcterms:modified xsi:type="dcterms:W3CDTF">2014-05-30T03:58:35Z</dcterms:modified>
</cp:coreProperties>
</file>