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4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71" r:id="rId14"/>
    <p:sldId id="268" r:id="rId15"/>
    <p:sldId id="275" r:id="rId16"/>
    <p:sldId id="276" r:id="rId17"/>
    <p:sldId id="269" r:id="rId18"/>
    <p:sldId id="277" r:id="rId19"/>
    <p:sldId id="272" r:id="rId20"/>
    <p:sldId id="270" r:id="rId21"/>
    <p:sldId id="27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42350-BA08-49B9-87B7-5FCCF2F4CA4A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53EC-7323-4F4F-955C-B63399A7A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1FC16-9972-4327-B466-D2444E1272D9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CF00A-8EB9-463A-B2A8-2407880FA7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1FE4E-9A25-4A72-A9EB-66AB7E3ED4AD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27357-C618-4D51-95D8-155896C16D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FAB65-0FCE-4865-BDB2-D8755AA12E41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AA570-C846-48A8-802C-5B7013FAA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00EC4-48B2-4881-8F6A-34F122BA1826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4DD8A-C22A-475D-AA39-7F2C41675E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CDE1E-9F79-4749-9A42-76E98057CB25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A2B28-B316-4AC5-839E-0AA9FDE2A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1E034-2888-44DB-8D1E-3A1D5F98A609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78140-8777-4126-99FF-12609F05F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370B1-9041-43FD-BD29-DDE64BEEE9C8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2B96A-FDA4-472E-812C-BB14A3B4A5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32DB-110C-49E1-9C81-32C393B2F6E0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45B22-80C1-4A0F-A248-092E75758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CFDAF-D0AD-48FE-A221-96FAAB9A0221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1FB0-DDFA-4C8F-A1A9-814C584F59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D597E-395E-40AA-9700-E26FE29E6356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E3FCF-581F-4B84-B4F0-BF46D1AAB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3DCD89-A014-467D-9A58-2231CE27D909}" type="datetimeFigureOut">
              <a:rPr lang="ru-RU"/>
              <a:pPr>
                <a:defRPr/>
              </a:pPr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857A24-703A-476C-9B42-A93AA0CB4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1928813"/>
            <a:ext cx="7772400" cy="18573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 русского языка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0" y="4357688"/>
            <a:ext cx="6400800" cy="12858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215312" cy="642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500438" y="1357313"/>
            <a:ext cx="2092325" cy="1106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72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7200"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1214438" y="3929063"/>
            <a:ext cx="2092325" cy="1106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2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раздельно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09" name="Rectangle 1"/>
          <p:cNvSpPr>
            <a:spLocks noChangeArrowheads="1"/>
          </p:cNvSpPr>
          <p:nvPr/>
        </p:nvSpPr>
        <p:spPr bwMode="auto">
          <a:xfrm>
            <a:off x="5857875" y="3929063"/>
            <a:ext cx="2092325" cy="1106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2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слитно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21510" name="AutoShape 4"/>
          <p:cNvCxnSpPr>
            <a:cxnSpLocks noChangeShapeType="1"/>
          </p:cNvCxnSpPr>
          <p:nvPr/>
        </p:nvCxnSpPr>
        <p:spPr bwMode="auto">
          <a:xfrm flipH="1">
            <a:off x="2214563" y="2143125"/>
            <a:ext cx="12874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511" name="AutoShape 6"/>
          <p:cNvCxnSpPr>
            <a:cxnSpLocks noChangeShapeType="1"/>
          </p:cNvCxnSpPr>
          <p:nvPr/>
        </p:nvCxnSpPr>
        <p:spPr bwMode="auto">
          <a:xfrm flipH="1">
            <a:off x="5572125" y="2143125"/>
            <a:ext cx="128746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512" name="AutoShape 5"/>
          <p:cNvCxnSpPr>
            <a:cxnSpLocks noChangeShapeType="1"/>
          </p:cNvCxnSpPr>
          <p:nvPr/>
        </p:nvCxnSpPr>
        <p:spPr bwMode="auto">
          <a:xfrm>
            <a:off x="2214563" y="2143125"/>
            <a:ext cx="0" cy="1784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1513" name="AutoShape 7"/>
          <p:cNvCxnSpPr>
            <a:cxnSpLocks noChangeShapeType="1"/>
          </p:cNvCxnSpPr>
          <p:nvPr/>
        </p:nvCxnSpPr>
        <p:spPr bwMode="auto">
          <a:xfrm>
            <a:off x="6858000" y="2143125"/>
            <a:ext cx="0" cy="1784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1514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15" name="TextBox 14"/>
          <p:cNvSpPr txBox="1">
            <a:spLocks noChangeArrowheads="1"/>
          </p:cNvSpPr>
          <p:nvPr/>
        </p:nvSpPr>
        <p:spPr bwMode="auto">
          <a:xfrm>
            <a:off x="3857625" y="1643063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    не</a:t>
            </a:r>
          </a:p>
        </p:txBody>
      </p:sp>
      <p:sp>
        <p:nvSpPr>
          <p:cNvPr id="21516" name="TextBox 15"/>
          <p:cNvSpPr txBox="1">
            <a:spLocks noChangeArrowheads="1"/>
          </p:cNvSpPr>
          <p:nvPr/>
        </p:nvSpPr>
        <p:spPr bwMode="auto">
          <a:xfrm>
            <a:off x="5500688" y="1714500"/>
            <a:ext cx="1000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</a:t>
            </a:r>
            <a:r>
              <a:rPr lang="ru-RU" sz="2800">
                <a:latin typeface="Calibri" pitchFamily="34" charset="0"/>
              </a:rPr>
              <a:t>Нет</a:t>
            </a:r>
          </a:p>
        </p:txBody>
      </p:sp>
      <p:sp>
        <p:nvSpPr>
          <p:cNvPr id="21517" name="TextBox 16"/>
          <p:cNvSpPr txBox="1">
            <a:spLocks noChangeArrowheads="1"/>
          </p:cNvSpPr>
          <p:nvPr/>
        </p:nvSpPr>
        <p:spPr bwMode="auto">
          <a:xfrm>
            <a:off x="2857500" y="1714500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Да</a:t>
            </a:r>
          </a:p>
        </p:txBody>
      </p:sp>
      <p:sp>
        <p:nvSpPr>
          <p:cNvPr id="21518" name="TextBox 17"/>
          <p:cNvSpPr txBox="1">
            <a:spLocks noChangeArrowheads="1"/>
          </p:cNvSpPr>
          <p:nvPr/>
        </p:nvSpPr>
        <p:spPr bwMode="auto">
          <a:xfrm>
            <a:off x="0" y="2214563"/>
            <a:ext cx="21431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слово в русском языке употребляется без частицы </a:t>
            </a:r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пишем раздельно</a:t>
            </a:r>
          </a:p>
        </p:txBody>
      </p:sp>
      <p:sp>
        <p:nvSpPr>
          <p:cNvPr id="21519" name="TextBox 18"/>
          <p:cNvSpPr txBox="1">
            <a:spLocks noChangeArrowheads="1"/>
          </p:cNvSpPr>
          <p:nvPr/>
        </p:nvSpPr>
        <p:spPr bwMode="auto">
          <a:xfrm>
            <a:off x="6929438" y="2286000"/>
            <a:ext cx="20002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слово в русском языке не употребляется без частицы </a:t>
            </a:r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пишем слитно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357188"/>
            <a:ext cx="8215312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500438" y="1357313"/>
            <a:ext cx="2092325" cy="1106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72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7200"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1214438" y="3929063"/>
            <a:ext cx="2092325" cy="1106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2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раздельно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3" name="Rectangle 1"/>
          <p:cNvSpPr>
            <a:spLocks noChangeArrowheads="1"/>
          </p:cNvSpPr>
          <p:nvPr/>
        </p:nvSpPr>
        <p:spPr bwMode="auto">
          <a:xfrm>
            <a:off x="5857875" y="3929063"/>
            <a:ext cx="2092325" cy="1106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слитно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22534" name="AutoShape 4"/>
          <p:cNvCxnSpPr>
            <a:cxnSpLocks noChangeShapeType="1"/>
          </p:cNvCxnSpPr>
          <p:nvPr/>
        </p:nvCxnSpPr>
        <p:spPr bwMode="auto">
          <a:xfrm flipH="1">
            <a:off x="2214563" y="2143125"/>
            <a:ext cx="12874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2535" name="AutoShape 6"/>
          <p:cNvCxnSpPr>
            <a:cxnSpLocks noChangeShapeType="1"/>
          </p:cNvCxnSpPr>
          <p:nvPr/>
        </p:nvCxnSpPr>
        <p:spPr bwMode="auto">
          <a:xfrm flipH="1">
            <a:off x="5572125" y="2143125"/>
            <a:ext cx="128746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2536" name="AutoShape 5"/>
          <p:cNvCxnSpPr>
            <a:cxnSpLocks noChangeShapeType="1"/>
          </p:cNvCxnSpPr>
          <p:nvPr/>
        </p:nvCxnSpPr>
        <p:spPr bwMode="auto">
          <a:xfrm>
            <a:off x="2214563" y="2143125"/>
            <a:ext cx="0" cy="1784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537" name="AutoShape 7"/>
          <p:cNvCxnSpPr>
            <a:cxnSpLocks noChangeShapeType="1"/>
          </p:cNvCxnSpPr>
          <p:nvPr/>
        </p:nvCxnSpPr>
        <p:spPr bwMode="auto">
          <a:xfrm>
            <a:off x="6858000" y="2143125"/>
            <a:ext cx="0" cy="1784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538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9" name="TextBox 14"/>
          <p:cNvSpPr txBox="1">
            <a:spLocks noChangeArrowheads="1"/>
          </p:cNvSpPr>
          <p:nvPr/>
        </p:nvSpPr>
        <p:spPr bwMode="auto">
          <a:xfrm>
            <a:off x="3857625" y="1643063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    не</a:t>
            </a:r>
          </a:p>
        </p:txBody>
      </p:sp>
      <p:sp>
        <p:nvSpPr>
          <p:cNvPr id="22540" name="TextBox 15"/>
          <p:cNvSpPr txBox="1">
            <a:spLocks noChangeArrowheads="1"/>
          </p:cNvSpPr>
          <p:nvPr/>
        </p:nvSpPr>
        <p:spPr bwMode="auto">
          <a:xfrm>
            <a:off x="5500688" y="1714500"/>
            <a:ext cx="1000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</a:t>
            </a:r>
            <a:r>
              <a:rPr lang="ru-RU" sz="2800">
                <a:latin typeface="Calibri" pitchFamily="34" charset="0"/>
              </a:rPr>
              <a:t>Нет</a:t>
            </a:r>
          </a:p>
        </p:txBody>
      </p:sp>
      <p:sp>
        <p:nvSpPr>
          <p:cNvPr id="22541" name="TextBox 16"/>
          <p:cNvSpPr txBox="1">
            <a:spLocks noChangeArrowheads="1"/>
          </p:cNvSpPr>
          <p:nvPr/>
        </p:nvSpPr>
        <p:spPr bwMode="auto">
          <a:xfrm>
            <a:off x="2857500" y="1714500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Да</a:t>
            </a:r>
          </a:p>
        </p:txBody>
      </p:sp>
      <p:sp>
        <p:nvSpPr>
          <p:cNvPr id="22542" name="TextBox 17"/>
          <p:cNvSpPr txBox="1">
            <a:spLocks noChangeArrowheads="1"/>
          </p:cNvSpPr>
          <p:nvPr/>
        </p:nvSpPr>
        <p:spPr bwMode="auto">
          <a:xfrm>
            <a:off x="0" y="2214563"/>
            <a:ext cx="21431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слово в русском языке употребляется без частицы </a:t>
            </a:r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пишем раздельно</a:t>
            </a:r>
          </a:p>
        </p:txBody>
      </p:sp>
      <p:sp>
        <p:nvSpPr>
          <p:cNvPr id="22543" name="TextBox 18"/>
          <p:cNvSpPr txBox="1">
            <a:spLocks noChangeArrowheads="1"/>
          </p:cNvSpPr>
          <p:nvPr/>
        </p:nvSpPr>
        <p:spPr bwMode="auto">
          <a:xfrm>
            <a:off x="6929438" y="2286000"/>
            <a:ext cx="20002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слово в русском языке не употребляется без частицы </a:t>
            </a:r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пишем слитно</a:t>
            </a:r>
          </a:p>
        </p:txBody>
      </p:sp>
      <p:sp>
        <p:nvSpPr>
          <p:cNvPr id="22544" name="TextBox 19"/>
          <p:cNvSpPr txBox="1">
            <a:spLocks noChangeArrowheads="1"/>
          </p:cNvSpPr>
          <p:nvPr/>
        </p:nvSpPr>
        <p:spPr bwMode="auto">
          <a:xfrm>
            <a:off x="5857875" y="4929188"/>
            <a:ext cx="2000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неволить</a:t>
            </a:r>
          </a:p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ненавидеть</a:t>
            </a:r>
          </a:p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нездоровиться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357188"/>
            <a:ext cx="8215312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714500" y="1428750"/>
            <a:ext cx="30003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Calibri" pitchFamily="34" charset="0"/>
            </a:endParaRPr>
          </a:p>
          <a:p>
            <a:endParaRPr lang="ru-RU" dirty="0"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55776" y="1428750"/>
            <a:ext cx="5659537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в парах.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Calibri" pitchFamily="34" charset="0"/>
            </a:endParaRPr>
          </a:p>
          <a:p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357188"/>
            <a:ext cx="8215312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714500" y="1428750"/>
            <a:ext cx="3000375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писать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любить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считать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видеть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слушать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Calibri" pitchFamily="34" charset="0"/>
            </a:endParaRPr>
          </a:p>
          <a:p>
            <a:endParaRPr lang="ru-RU" dirty="0"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429250" y="1428750"/>
            <a:ext cx="2786063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Недоумевать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Невзлюбить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Несдобровать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Негодовать</a:t>
            </a:r>
          </a:p>
          <a:p>
            <a:endParaRPr lang="ru-RU" dirty="0">
              <a:latin typeface="Calibri" pitchFamily="34" charset="0"/>
            </a:endParaRPr>
          </a:p>
          <a:p>
            <a:endParaRPr lang="ru-RU" dirty="0">
              <a:latin typeface="Calibri" pitchFamily="34" charset="0"/>
            </a:endParaRPr>
          </a:p>
          <a:p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4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357188"/>
            <a:ext cx="8215312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80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571500" y="1864986"/>
            <a:ext cx="8143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Самостоятельная работа.</a:t>
            </a:r>
            <a:endParaRPr lang="ru-RU" sz="6000" dirty="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357188"/>
            <a:ext cx="8215312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80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571500" y="18328"/>
            <a:ext cx="814387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6000" dirty="0" smtClean="0"/>
          </a:p>
          <a:p>
            <a:r>
              <a:rPr lang="ru-RU" sz="6000" dirty="0" smtClean="0"/>
              <a:t>Отвечать- не отвечал.</a:t>
            </a:r>
            <a:endParaRPr lang="ru-RU" sz="6000" dirty="0"/>
          </a:p>
          <a:p>
            <a:r>
              <a:rPr lang="ru-RU" sz="6000" dirty="0" smtClean="0"/>
              <a:t>Петь- не пел.</a:t>
            </a:r>
            <a:endParaRPr lang="ru-RU" sz="6000" dirty="0"/>
          </a:p>
          <a:p>
            <a:r>
              <a:rPr lang="ru-RU" sz="6000" dirty="0" smtClean="0"/>
              <a:t>Сказать-</a:t>
            </a:r>
            <a:r>
              <a:rPr lang="ru-RU" sz="6000" dirty="0"/>
              <a:t> </a:t>
            </a:r>
            <a:r>
              <a:rPr lang="ru-RU" sz="6000" dirty="0" smtClean="0"/>
              <a:t>не сказал.</a:t>
            </a:r>
            <a:endParaRPr lang="ru-RU" sz="6000" dirty="0"/>
          </a:p>
          <a:p>
            <a:r>
              <a:rPr lang="ru-RU" sz="6000" dirty="0" smtClean="0"/>
              <a:t>Слушать-</a:t>
            </a:r>
            <a:r>
              <a:rPr lang="ru-RU" sz="6000" dirty="0"/>
              <a:t> </a:t>
            </a:r>
            <a:r>
              <a:rPr lang="ru-RU" sz="6000" dirty="0" smtClean="0"/>
              <a:t>не слушал.</a:t>
            </a:r>
            <a:endParaRPr lang="ru-RU" sz="6000" dirty="0"/>
          </a:p>
          <a:p>
            <a:r>
              <a:rPr lang="ru-RU" sz="6000" dirty="0" smtClean="0"/>
              <a:t>Работать-</a:t>
            </a:r>
            <a:r>
              <a:rPr lang="ru-RU" sz="6000" dirty="0"/>
              <a:t> </a:t>
            </a:r>
            <a:r>
              <a:rPr lang="ru-RU" sz="6000" dirty="0" smtClean="0"/>
              <a:t>не работал.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85952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" y="1832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357188"/>
            <a:ext cx="8215312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80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457258"/>
              </p:ext>
            </p:extLst>
          </p:nvPr>
        </p:nvGraphicFramePr>
        <p:xfrm>
          <a:off x="571500" y="1196753"/>
          <a:ext cx="8143875" cy="46085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944"/>
                <a:gridCol w="1928594"/>
                <a:gridCol w="1746005"/>
                <a:gridCol w="1780240"/>
                <a:gridCol w="1970092"/>
              </a:tblGrid>
              <a:tr h="9217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Приставка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Корень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Суффикс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Окончание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17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вышел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прямой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водить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колоть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17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пришёл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дума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читать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бегать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17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завёл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жаркий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включить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одеть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17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изложение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разлагать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1"/>
                          </a:solidFill>
                          <a:effectLst/>
                        </a:rPr>
                        <a:t>читать</a:t>
                      </a:r>
                      <a:endParaRPr lang="ru-RU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думать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6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5603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5604" name="Прямоугольник 6"/>
          <p:cNvSpPr>
            <a:spLocks noChangeArrowheads="1"/>
          </p:cNvSpPr>
          <p:nvPr/>
        </p:nvSpPr>
        <p:spPr bwMode="auto">
          <a:xfrm>
            <a:off x="214313" y="1357313"/>
            <a:ext cx="892968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1.Выпрямить-не выпрямил.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Придумать- не придумал.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3.Зажарить- не зажарил.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4. Излагать- не изложил.</a:t>
            </a:r>
            <a:endParaRPr lang="ru-RU" sz="4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5603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5604" name="Прямоугольник 6"/>
          <p:cNvSpPr>
            <a:spLocks noChangeArrowheads="1"/>
          </p:cNvSpPr>
          <p:nvPr/>
        </p:nvSpPr>
        <p:spPr bwMode="auto">
          <a:xfrm>
            <a:off x="214313" y="1357313"/>
            <a:ext cx="892968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Таблица «ЗУХ»</a:t>
            </a:r>
            <a:endParaRPr lang="ru-RU" sz="4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5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5603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5604" name="Прямоугольник 6"/>
          <p:cNvSpPr>
            <a:spLocks noChangeArrowheads="1"/>
          </p:cNvSpPr>
          <p:nvPr/>
        </p:nvSpPr>
        <p:spPr bwMode="auto">
          <a:xfrm>
            <a:off x="214313" y="1357313"/>
            <a:ext cx="8929687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Сегодня на уроке мне понравилось….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Мне было сложно…..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Меня удивило…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Я хочу похвалить….</a:t>
            </a:r>
            <a:endParaRPr lang="ru-RU" sz="4000" dirty="0">
              <a:latin typeface="Calibri" pitchFamily="34" charset="0"/>
            </a:endParaRPr>
          </a:p>
          <a:p>
            <a:pPr algn="ctr"/>
            <a:r>
              <a:rPr lang="ru-RU" sz="4000" b="1" dirty="0" smtClean="0">
                <a:latin typeface="Calibri" pitchFamily="34" charset="0"/>
                <a:cs typeface="Times New Roman" pitchFamily="18" charset="0"/>
              </a:rPr>
              <a:t>Я хочу пожелать…..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89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1500188"/>
            <a:ext cx="8501063" cy="18573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ловарный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диктант 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«Назови одним словом».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627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6628" name="TextBox 5"/>
          <p:cNvSpPr txBox="1">
            <a:spLocks noChangeArrowheads="1"/>
          </p:cNvSpPr>
          <p:nvPr/>
        </p:nvSpPr>
        <p:spPr bwMode="auto">
          <a:xfrm>
            <a:off x="1285875" y="1500188"/>
            <a:ext cx="6786563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8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pPr marL="457200" indent="-457200" algn="ctr">
              <a:buAutoNum type="arabicPeriod"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Упр.512</a:t>
            </a:r>
          </a:p>
          <a:p>
            <a:pPr marL="457200" indent="-457200" algn="ctr">
              <a:buAutoNum type="arabicPeriod"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Придумать и записать рассказ, используя глаголы: невзлюбить, несдобровать, негодовать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166813" algn="l"/>
                <a:tab pos="2970213" algn="ctr"/>
                <a:tab pos="4498975" algn="l"/>
              </a:tabLst>
            </a:pPr>
            <a:r>
              <a:rPr lang="ru-RU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5603" name="TextBox 20"/>
          <p:cNvSpPr txBox="1">
            <a:spLocks noChangeArrowheads="1"/>
          </p:cNvSpPr>
          <p:nvPr/>
        </p:nvSpPr>
        <p:spPr bwMode="auto">
          <a:xfrm>
            <a:off x="5429250" y="1071563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5604" name="Прямоугольник 6"/>
          <p:cNvSpPr>
            <a:spLocks noChangeArrowheads="1"/>
          </p:cNvSpPr>
          <p:nvPr/>
        </p:nvSpPr>
        <p:spPr bwMode="auto">
          <a:xfrm>
            <a:off x="214313" y="1357313"/>
            <a:ext cx="892968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ЛЕСТНИЦА УСПЕХА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48" b="5948"/>
          <a:stretch/>
        </p:blipFill>
        <p:spPr bwMode="auto">
          <a:xfrm>
            <a:off x="1997968" y="2132856"/>
            <a:ext cx="5148064" cy="347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150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1571625"/>
            <a:ext cx="8501063" cy="3801591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Ученик,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заяц,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девочка,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январь,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одноклассники,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ветер,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декабрь,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собака.</a:t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1357313" y="1643063"/>
            <a:ext cx="928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Calibri" pitchFamily="34" charset="0"/>
              </a:rPr>
              <a:t>   </a:t>
            </a:r>
            <a:endParaRPr lang="ru-RU" sz="2400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620688"/>
            <a:ext cx="8280920" cy="6098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ВСПОМИНАЕМ, ПОВТОРЯЕМ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Шила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 мешке…утаишь. Лёжа хлеба…добудешь. Одна ласточка весны … делает.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драки кулаками … машут.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620688"/>
            <a:ext cx="8280920" cy="6351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ВСПОМИНАЕМ, ПОВТОРЯЕМ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Tx/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Шила в мешке не утаишь.</a:t>
            </a:r>
          </a:p>
          <a:p>
            <a:pPr marL="0" indent="0" algn="just" eaLnBrk="1" hangingPunct="1">
              <a:buFontTx/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Лёжа хлеба не добудешь.</a:t>
            </a:r>
          </a:p>
          <a:p>
            <a:pPr marL="0" indent="0" algn="just" eaLnBrk="1" hangingPunct="1">
              <a:buFontTx/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Одна ласточка весны не делает.</a:t>
            </a:r>
          </a:p>
          <a:p>
            <a:pPr marL="0" indent="0" algn="just" eaLnBrk="1" hangingPunct="1">
              <a:buFontTx/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После драки кулаками не машут.</a:t>
            </a:r>
          </a:p>
        </p:txBody>
      </p:sp>
    </p:spTree>
    <p:extLst>
      <p:ext uri="{BB962C8B-B14F-4D97-AF65-F5344CB8AC3E}">
        <p14:creationId xmlns:p14="http://schemas.microsoft.com/office/powerpoint/2010/main" val="74534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1571625" y="1722389"/>
            <a:ext cx="564356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«ЗУХ»</a:t>
            </a:r>
            <a:endParaRPr lang="ru-RU" sz="7200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571500" y="1417509"/>
            <a:ext cx="821531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НЕГОДУЮ</a:t>
            </a:r>
          </a:p>
          <a:p>
            <a:pPr algn="ctr"/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НЕНАВИЖУ</a:t>
            </a:r>
            <a:endParaRPr lang="ru-RU" sz="8000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428625" y="1785938"/>
            <a:ext cx="8215313" cy="18573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Научиться писать частицу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 глаголами СЛИТНО И РАЗДЕЛЬНО.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00063" y="357188"/>
            <a:ext cx="8215312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Правописание не с глаголами</a:t>
            </a: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955422"/>
            <a:ext cx="88569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                                  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Вывести </a:t>
            </a:r>
            <a:r>
              <a:rPr lang="ru-RU" sz="6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действий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е с глаголма урок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 с глаголма урок 2</Template>
  <TotalTime>32</TotalTime>
  <Words>264</Words>
  <Application>Microsoft Office PowerPoint</Application>
  <PresentationFormat>Экран (4:3)</PresentationFormat>
  <Paragraphs>126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не с глаголма урок 2</vt:lpstr>
      <vt:lpstr>Урок русского языка </vt:lpstr>
      <vt:lpstr> Cловарный  диктант  «Назови одним словом». </vt:lpstr>
      <vt:lpstr>  Ученик, заяц, девочка, январь, одноклассники, ветер, декабрь, собака.   </vt:lpstr>
      <vt:lpstr>Презентация PowerPoint</vt:lpstr>
      <vt:lpstr>Презентация PowerPoint</vt:lpstr>
      <vt:lpstr>Презентация PowerPoint</vt:lpstr>
      <vt:lpstr>Презентация PowerPoint</vt:lpstr>
      <vt:lpstr> Тема: Правописание не с глаголами  Цель: Научиться писать частицу не с глаголами СЛИТНО И РАЗДЕЛЬНО.</vt:lpstr>
      <vt:lpstr> Тема: Правописание не с глаголами </vt:lpstr>
      <vt:lpstr> Тема: Правописание не с глаголами </vt:lpstr>
      <vt:lpstr> Тема: Правописание не с глаголами </vt:lpstr>
      <vt:lpstr> Тема: Правописание не с глаголами </vt:lpstr>
      <vt:lpstr> Тема: Правописание не с глаголами </vt:lpstr>
      <vt:lpstr> Тема: Правописание не с глаголами </vt:lpstr>
      <vt:lpstr> Тема: Правописание не с глаголами </vt:lpstr>
      <vt:lpstr> Тема: Правописание не с глаголами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</dc:title>
  <dc:creator>User</dc:creator>
  <cp:lastModifiedBy>User</cp:lastModifiedBy>
  <cp:revision>5</cp:revision>
  <dcterms:created xsi:type="dcterms:W3CDTF">2014-04-06T17:59:05Z</dcterms:created>
  <dcterms:modified xsi:type="dcterms:W3CDTF">2014-04-09T04:17:41Z</dcterms:modified>
</cp:coreProperties>
</file>