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75" r:id="rId6"/>
    <p:sldId id="260" r:id="rId7"/>
    <p:sldId id="261" r:id="rId8"/>
    <p:sldId id="262" r:id="rId9"/>
    <p:sldId id="276" r:id="rId10"/>
    <p:sldId id="263" r:id="rId11"/>
    <p:sldId id="264" r:id="rId12"/>
    <p:sldId id="265" r:id="rId13"/>
    <p:sldId id="277" r:id="rId14"/>
    <p:sldId id="266" r:id="rId15"/>
    <p:sldId id="267" r:id="rId16"/>
    <p:sldId id="268" r:id="rId17"/>
    <p:sldId id="278" r:id="rId18"/>
    <p:sldId id="272" r:id="rId19"/>
    <p:sldId id="271" r:id="rId20"/>
    <p:sldId id="273" r:id="rId21"/>
    <p:sldId id="279" r:id="rId22"/>
    <p:sldId id="280" r:id="rId23"/>
    <p:sldId id="269" r:id="rId24"/>
    <p:sldId id="270" r:id="rId25"/>
    <p:sldId id="274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9" r:id="rId44"/>
    <p:sldId id="298" r:id="rId45"/>
    <p:sldId id="300" r:id="rId46"/>
    <p:sldId id="301" r:id="rId47"/>
    <p:sldId id="302" r:id="rId48"/>
    <p:sldId id="303" r:id="rId49"/>
    <p:sldId id="322" r:id="rId50"/>
    <p:sldId id="306" r:id="rId51"/>
    <p:sldId id="307" r:id="rId52"/>
    <p:sldId id="308" r:id="rId53"/>
    <p:sldId id="314" r:id="rId54"/>
    <p:sldId id="310" r:id="rId55"/>
    <p:sldId id="311" r:id="rId56"/>
    <p:sldId id="312" r:id="rId57"/>
    <p:sldId id="315" r:id="rId58"/>
    <p:sldId id="313" r:id="rId59"/>
    <p:sldId id="316" r:id="rId60"/>
    <p:sldId id="317" r:id="rId61"/>
    <p:sldId id="319" r:id="rId62"/>
    <p:sldId id="318" r:id="rId63"/>
    <p:sldId id="321" r:id="rId64"/>
    <p:sldId id="323" r:id="rId6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09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1512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44C-BD6E-4E07-9C38-8877AD47AE6B}" type="datetimeFigureOut">
              <a:rPr lang="ru-RU" smtClean="0"/>
              <a:pPr/>
              <a:t>19.12.2015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44C-BD6E-4E07-9C38-8877AD47AE6B}" type="datetimeFigureOut">
              <a:rPr lang="ru-RU" smtClean="0"/>
              <a:pPr/>
              <a:t>19.12.2015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44C-BD6E-4E07-9C38-8877AD47AE6B}" type="datetimeFigureOut">
              <a:rPr lang="ru-RU" smtClean="0"/>
              <a:pPr/>
              <a:t>19.12.2015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44C-BD6E-4E07-9C38-8877AD47AE6B}" type="datetimeFigureOut">
              <a:rPr lang="ru-RU" smtClean="0"/>
              <a:pPr/>
              <a:t>19.12.2015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44C-BD6E-4E07-9C38-8877AD47AE6B}" type="datetimeFigureOut">
              <a:rPr lang="ru-RU" smtClean="0"/>
              <a:pPr/>
              <a:t>19.12.2015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44C-BD6E-4E07-9C38-8877AD47AE6B}" type="datetimeFigureOut">
              <a:rPr lang="ru-RU" smtClean="0"/>
              <a:pPr/>
              <a:t>19.12.2015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44C-BD6E-4E07-9C38-8877AD47AE6B}" type="datetimeFigureOut">
              <a:rPr lang="ru-RU" smtClean="0"/>
              <a:pPr/>
              <a:t>19.12.2015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44C-BD6E-4E07-9C38-8877AD47AE6B}" type="datetimeFigureOut">
              <a:rPr lang="ru-RU" smtClean="0"/>
              <a:pPr/>
              <a:t>19.12.2015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44C-BD6E-4E07-9C38-8877AD47AE6B}" type="datetimeFigureOut">
              <a:rPr lang="ru-RU" smtClean="0"/>
              <a:pPr/>
              <a:t>19.12.2015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44C-BD6E-4E07-9C38-8877AD47AE6B}" type="datetimeFigureOut">
              <a:rPr lang="ru-RU" smtClean="0"/>
              <a:pPr/>
              <a:t>19.12.2015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44C-BD6E-4E07-9C38-8877AD47AE6B}" type="datetimeFigureOut">
              <a:rPr lang="ru-RU" smtClean="0"/>
              <a:pPr/>
              <a:t>19.12.2015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>
                <a:alpha val="0"/>
              </a:srgbClr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6844C-BD6E-4E07-9C38-8877AD47AE6B}" type="datetimeFigureOut">
              <a:rPr lang="ru-RU" smtClean="0"/>
              <a:pPr/>
              <a:t>19.12.2015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2FD85-9780-4D40-A89A-7328904E8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43051"/>
            <a:ext cx="7772400" cy="2428892"/>
          </a:xfrm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tx1"/>
                </a:solidFill>
                <a:latin typeface="Arial Black" pitchFamily="34" charset="0"/>
              </a:rPr>
              <a:t>English sounds</a:t>
            </a:r>
            <a:br>
              <a:rPr lang="en-US" sz="60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en-US" sz="6000" dirty="0" smtClean="0">
                <a:solidFill>
                  <a:schemeClr val="tx1"/>
                </a:solidFill>
                <a:latin typeface="Arial Black" pitchFamily="34" charset="0"/>
              </a:rPr>
              <a:t>(vowels)</a:t>
            </a:r>
            <a:endParaRPr lang="ru-RU" sz="6000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0298" y="5357826"/>
            <a:ext cx="6400800" cy="107157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Yesimkanova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Altyn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Dauletovna</a:t>
            </a:r>
            <a:endParaRPr lang="en-US" sz="3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r"/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Karagandy</a:t>
            </a:r>
            <a:endParaRPr lang="ru-RU" sz="3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785794"/>
            <a:ext cx="7520200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Ii/</a:t>
            </a:r>
            <a:r>
              <a:rPr lang="en-US" sz="30000" b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Yy</a:t>
            </a:r>
            <a:endParaRPr lang="ru-RU" sz="300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Светик\новые пособия\Для пособия\копии\P71800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14290"/>
            <a:ext cx="4786326" cy="634985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92935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0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en-US" sz="20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er</a:t>
            </a:r>
          </a:p>
          <a:p>
            <a:pPr algn="r">
              <a:buNone/>
            </a:pPr>
            <a:r>
              <a:rPr lang="en-US" sz="20000" dirty="0" smtClean="0">
                <a:latin typeface="PhoneticTM" pitchFamily="82" charset="0"/>
                <a:cs typeface="Arial" pitchFamily="34" charset="0"/>
              </a:rPr>
              <a:t>[</a:t>
            </a:r>
            <a:r>
              <a:rPr lang="en-US" sz="20000" dirty="0" err="1" smtClean="0">
                <a:latin typeface="PhoneticTM" pitchFamily="82" charset="0"/>
                <a:cs typeface="Arial" pitchFamily="34" charset="0"/>
              </a:rPr>
              <a:t>ai</a:t>
            </a:r>
            <a:r>
              <a:rPr lang="en-US" sz="20000" dirty="0" smtClean="0">
                <a:latin typeface="PhoneticTM" pitchFamily="82" charset="0"/>
                <a:cs typeface="Arial" pitchFamily="34" charset="0"/>
              </a:rPr>
              <a:t>]</a:t>
            </a:r>
            <a:endParaRPr lang="ru-RU" sz="20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2865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t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m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</a:t>
            </a:r>
          </a:p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m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	fl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</a:t>
            </a:r>
          </a:p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		f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e</a:t>
            </a:r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1670" y="714356"/>
            <a:ext cx="4867038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Oo</a:t>
            </a:r>
            <a:endParaRPr lang="ru-RU" sz="30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Светик\новые пособия\Для пособия\копии\P72500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500" y="542925"/>
            <a:ext cx="5715000" cy="577215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7223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0000" dirty="0">
                <a:solidFill>
                  <a:srgbClr val="0070C0"/>
                </a:solidFill>
              </a:rPr>
              <a:t>r</a:t>
            </a:r>
            <a:r>
              <a:rPr lang="en-US" sz="20000" dirty="0" smtClean="0">
                <a:solidFill>
                  <a:srgbClr val="FF0000"/>
                </a:solidFill>
              </a:rPr>
              <a:t>o</a:t>
            </a:r>
            <a:r>
              <a:rPr lang="en-US" sz="20000" dirty="0" smtClean="0">
                <a:solidFill>
                  <a:srgbClr val="0070C0"/>
                </a:solidFill>
              </a:rPr>
              <a:t>s</a:t>
            </a:r>
            <a:r>
              <a:rPr lang="en-US" sz="20000" dirty="0" smtClean="0"/>
              <a:t>e</a:t>
            </a:r>
            <a:endParaRPr lang="en-US" sz="20000" dirty="0"/>
          </a:p>
          <a:p>
            <a:pPr algn="r">
              <a:buNone/>
            </a:pPr>
            <a:r>
              <a:rPr lang="en-US" sz="20000" dirty="0" smtClean="0">
                <a:latin typeface="PhoneticTM" pitchFamily="82" charset="0"/>
              </a:rPr>
              <a:t>[</a:t>
            </a:r>
            <a:r>
              <a:rPr lang="en-US" sz="20000" dirty="0" err="1" smtClean="0">
                <a:latin typeface="PhoneticTM" pitchFamily="82" charset="0"/>
              </a:rPr>
              <a:t>ou</a:t>
            </a:r>
            <a:r>
              <a:rPr lang="en-US" sz="20000" dirty="0" smtClean="0">
                <a:latin typeface="PhoneticTM" pitchFamily="82" charset="0"/>
              </a:rPr>
              <a:t>]</a:t>
            </a:r>
            <a:endParaRPr lang="ru-RU" sz="20000" dirty="0"/>
          </a:p>
        </p:txBody>
      </p:sp>
    </p:spTree>
  </p:cSld>
  <p:clrMapOvr>
    <a:masterClrMapping/>
  </p:clrMapOvr>
  <p:transition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1436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h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n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n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st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e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3108" y="714356"/>
            <a:ext cx="4774064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Uu</a:t>
            </a:r>
            <a:endParaRPr lang="ru-RU" sz="30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Светик\новые пособия\Для пособия\копии\P718002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13916"/>
            <a:ext cx="8229600" cy="3487293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0166" y="857232"/>
            <a:ext cx="6181213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</a:t>
            </a:r>
            <a:r>
              <a:rPr lang="en-US" sz="30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</a:t>
            </a:r>
            <a:endParaRPr lang="ru-RU" sz="30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621510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5000" dirty="0" smtClean="0">
                <a:solidFill>
                  <a:srgbClr val="0070C0"/>
                </a:solidFill>
              </a:rPr>
              <a:t>c</a:t>
            </a:r>
            <a:r>
              <a:rPr lang="en-US" sz="15000" dirty="0" smtClean="0">
                <a:solidFill>
                  <a:srgbClr val="00B050"/>
                </a:solidFill>
              </a:rPr>
              <a:t>u</a:t>
            </a:r>
            <a:r>
              <a:rPr lang="en-US" sz="15000" dirty="0" smtClean="0">
                <a:solidFill>
                  <a:srgbClr val="0070C0"/>
                </a:solidFill>
              </a:rPr>
              <a:t>c</a:t>
            </a:r>
            <a:r>
              <a:rPr lang="en-US" sz="15000" dirty="0" smtClean="0">
                <a:solidFill>
                  <a:srgbClr val="7030A0"/>
                </a:solidFill>
              </a:rPr>
              <a:t>u</a:t>
            </a:r>
            <a:r>
              <a:rPr lang="en-US" sz="15000" dirty="0" smtClean="0">
                <a:solidFill>
                  <a:srgbClr val="0070C0"/>
                </a:solidFill>
              </a:rPr>
              <a:t>mb</a:t>
            </a:r>
            <a:r>
              <a:rPr lang="en-US" sz="15000" dirty="0" smtClean="0">
                <a:solidFill>
                  <a:srgbClr val="7030A0"/>
                </a:solidFill>
              </a:rPr>
              <a:t>er</a:t>
            </a:r>
          </a:p>
          <a:p>
            <a:pPr algn="r">
              <a:buNone/>
            </a:pPr>
            <a:r>
              <a:rPr lang="en-US" sz="18500" dirty="0" smtClean="0">
                <a:latin typeface="PhoneticTM" pitchFamily="82" charset="0"/>
              </a:rPr>
              <a:t>[</a:t>
            </a:r>
            <a:r>
              <a:rPr lang="en-US" sz="18500" dirty="0" err="1" smtClean="0">
                <a:latin typeface="PhoneticTM" pitchFamily="82" charset="0"/>
              </a:rPr>
              <a:t>jH</a:t>
            </a:r>
            <a:r>
              <a:rPr lang="en-US" sz="18500" dirty="0" smtClean="0">
                <a:latin typeface="PhoneticTM" pitchFamily="82" charset="0"/>
              </a:rPr>
              <a:t>]</a:t>
            </a:r>
            <a:endParaRPr lang="ru-RU" sz="18500" dirty="0"/>
          </a:p>
        </p:txBody>
      </p:sp>
    </p:spTree>
  </p:cSld>
  <p:clrMapOvr>
    <a:masterClrMapping/>
  </p:clrMapOvr>
  <p:transition>
    <p:wipe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st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6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nt</a:t>
            </a:r>
          </a:p>
          <a:p>
            <a:pPr>
              <a:buNone/>
            </a:pP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		u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h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6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		p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6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</a:t>
            </a:r>
            <a:endParaRPr lang="ru-RU" sz="6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14313"/>
          <a:ext cx="8229600" cy="6048373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645920"/>
                <a:gridCol w="1254434"/>
                <a:gridCol w="1500198"/>
                <a:gridCol w="1785950"/>
                <a:gridCol w="2043098"/>
              </a:tblGrid>
              <a:tr h="1071547">
                <a:tc gridSpan="5"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Чтение</a:t>
                      </a:r>
                      <a:r>
                        <a:rPr lang="ru-RU" sz="3600" baseline="0" dirty="0" smtClean="0"/>
                        <a:t> гласных в открытом типе слога</a:t>
                      </a:r>
                      <a:endParaRPr lang="ru-RU" sz="3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1928826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Aa</a:t>
                      </a:r>
                      <a:r>
                        <a:rPr lang="en-US" sz="4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4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en-US" sz="4400" baseline="0" dirty="0" err="1" smtClean="0">
                          <a:solidFill>
                            <a:schemeClr val="tx1"/>
                          </a:solidFill>
                          <a:latin typeface="PhoneticTM" pitchFamily="82" charset="0"/>
                          <a:cs typeface="Arial" pitchFamily="34" charset="0"/>
                        </a:rPr>
                        <a:t>eI</a:t>
                      </a:r>
                      <a:r>
                        <a:rPr lang="en-US" sz="4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Ee</a:t>
                      </a:r>
                      <a:endParaRPr lang="en-US" sz="44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PhoneticTM" pitchFamily="82" charset="0"/>
                          <a:cs typeface="Arial" pitchFamily="34" charset="0"/>
                        </a:rPr>
                        <a:t>J</a:t>
                      </a:r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Ii/</a:t>
                      </a:r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Yy</a:t>
                      </a:r>
                      <a:endParaRPr lang="en-US" sz="44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ai</a:t>
                      </a:r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Oo</a:t>
                      </a:r>
                      <a:endParaRPr lang="en-US" sz="44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ou</a:t>
                      </a:r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Uu</a:t>
                      </a:r>
                      <a:endParaRPr lang="en-US" sz="44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j</a:t>
                      </a:r>
                      <a:r>
                        <a:rPr lang="en-US" sz="4400" dirty="0" err="1" smtClean="0">
                          <a:solidFill>
                            <a:schemeClr val="tx1"/>
                          </a:solidFill>
                          <a:latin typeface="PhoneticTM" pitchFamily="82" charset="0"/>
                          <a:cs typeface="Arial" pitchFamily="34" charset="0"/>
                        </a:rPr>
                        <a:t>H</a:t>
                      </a:r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name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like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rose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tube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late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time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nose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human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lake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she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type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home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pupil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game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my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stone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use</a:t>
                      </a:r>
                      <a:endParaRPr lang="ru-RU" sz="4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7422" y="785794"/>
            <a:ext cx="4427815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cap="none" spc="50" dirty="0" err="1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Aa</a:t>
            </a:r>
            <a:endParaRPr lang="ru-RU" sz="300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Светик\новые пособия\Для пособия\копии\P71700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88" y="571500"/>
            <a:ext cx="6143625" cy="5715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722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500" dirty="0" smtClean="0">
                <a:solidFill>
                  <a:srgbClr val="0070C0"/>
                </a:solidFill>
              </a:rPr>
              <a:t>c</a:t>
            </a:r>
            <a:r>
              <a:rPr lang="en-US" sz="18500" dirty="0" smtClean="0">
                <a:solidFill>
                  <a:srgbClr val="00B050"/>
                </a:solidFill>
              </a:rPr>
              <a:t>a</a:t>
            </a:r>
            <a:r>
              <a:rPr lang="en-US" sz="18500" dirty="0" smtClean="0">
                <a:solidFill>
                  <a:srgbClr val="0070C0"/>
                </a:solidFill>
              </a:rPr>
              <a:t>t</a:t>
            </a:r>
          </a:p>
          <a:p>
            <a:pPr algn="r">
              <a:buNone/>
            </a:pPr>
            <a:r>
              <a:rPr lang="en-US" sz="18500" dirty="0" smtClean="0">
                <a:latin typeface="PhoneticTM" pitchFamily="82" charset="0"/>
              </a:rPr>
              <a:t>[x]</a:t>
            </a:r>
            <a:endParaRPr lang="ru-RU" sz="18500" dirty="0"/>
          </a:p>
        </p:txBody>
      </p:sp>
    </p:spTree>
  </p:cSld>
  <p:clrMapOvr>
    <a:masterClrMapping/>
  </p:clrMapOvr>
  <p:transition>
    <p:wipe dir="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0722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tr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c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m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st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nd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		pl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</a:t>
            </a:r>
            <a:endParaRPr lang="ru-RU" sz="6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28860" y="714356"/>
            <a:ext cx="3947171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cap="none" spc="50" dirty="0" err="1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Ee</a:t>
            </a:r>
            <a:endParaRPr lang="ru-RU" sz="300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Светик\новые пособия\Для пособия\копии\P717002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990600"/>
            <a:ext cx="7620000" cy="48768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1436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500" dirty="0" smtClean="0">
                <a:solidFill>
                  <a:srgbClr val="0070C0"/>
                </a:solidFill>
              </a:rPr>
              <a:t>p</a:t>
            </a:r>
            <a:r>
              <a:rPr lang="en-US" sz="18500" dirty="0" smtClean="0">
                <a:solidFill>
                  <a:srgbClr val="00B050"/>
                </a:solidFill>
              </a:rPr>
              <a:t>e</a:t>
            </a:r>
            <a:r>
              <a:rPr lang="en-US" sz="18500" dirty="0" smtClean="0">
                <a:solidFill>
                  <a:srgbClr val="0070C0"/>
                </a:solidFill>
              </a:rPr>
              <a:t>n</a:t>
            </a:r>
          </a:p>
          <a:p>
            <a:pPr algn="r">
              <a:buNone/>
            </a:pPr>
            <a:r>
              <a:rPr lang="en-US" sz="18500" dirty="0" smtClean="0">
                <a:latin typeface="PhoneticTM" pitchFamily="82" charset="0"/>
                <a:cs typeface="Arial" pitchFamily="34" charset="0"/>
              </a:rPr>
              <a:t>[e]</a:t>
            </a:r>
            <a:endParaRPr lang="ru-RU" sz="185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Светик\новые пособия\Для пособия\копии\P725001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628777"/>
            <a:ext cx="8229600" cy="522579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1436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g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</a:p>
          <a:p>
            <a:pPr>
              <a:buNone/>
            </a:pP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			e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gg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f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ll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      l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			t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</a:t>
            </a:r>
            <a:endParaRPr lang="ru-RU" sz="6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28662" y="642918"/>
            <a:ext cx="7520200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00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Ii/</a:t>
            </a:r>
            <a:r>
              <a:rPr lang="en-US" sz="30000" b="1" cap="none" spc="50" dirty="0" err="1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Yy</a:t>
            </a:r>
            <a:endParaRPr lang="ru-RU" sz="300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Светик\новые пособия\Для пособия\копии\P72900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209675"/>
            <a:ext cx="7620000" cy="443865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0722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en-US" sz="18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8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sh</a:t>
            </a:r>
          </a:p>
          <a:p>
            <a:pPr algn="r">
              <a:buNone/>
            </a:pPr>
            <a:r>
              <a:rPr lang="en-US" sz="18500" dirty="0" smtClean="0">
                <a:latin typeface="PhoneticTM" pitchFamily="82" charset="0"/>
              </a:rPr>
              <a:t>[I]</a:t>
            </a:r>
            <a:endParaRPr lang="ru-RU" sz="18500" dirty="0"/>
          </a:p>
        </p:txBody>
      </p:sp>
    </p:spTree>
  </p:cSld>
  <p:clrMapOvr>
    <a:masterClrMapping/>
  </p:clrMapOvr>
  <p:transition>
    <p:wipe dir="d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1436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6600" dirty="0" smtClean="0">
                <a:solidFill>
                  <a:srgbClr val="00B050"/>
                </a:solidFill>
              </a:rPr>
              <a:t>	i</a:t>
            </a:r>
            <a:r>
              <a:rPr lang="en-US" sz="6600" dirty="0" smtClean="0">
                <a:solidFill>
                  <a:srgbClr val="0070C0"/>
                </a:solidFill>
              </a:rPr>
              <a:t>t</a:t>
            </a:r>
          </a:p>
          <a:p>
            <a:pPr>
              <a:buNone/>
            </a:pPr>
            <a:r>
              <a:rPr lang="en-US" sz="6600" dirty="0" smtClean="0">
                <a:solidFill>
                  <a:srgbClr val="00B050"/>
                </a:solidFill>
              </a:rPr>
              <a:t>		i</a:t>
            </a:r>
            <a:r>
              <a:rPr lang="en-US" sz="6600" dirty="0" smtClean="0">
                <a:solidFill>
                  <a:srgbClr val="0070C0"/>
                </a:solidFill>
              </a:rPr>
              <a:t>ll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</a:rPr>
              <a:t>			m</a:t>
            </a:r>
            <a:r>
              <a:rPr lang="en-US" sz="6600" dirty="0" smtClean="0">
                <a:solidFill>
                  <a:srgbClr val="00B050"/>
                </a:solidFill>
              </a:rPr>
              <a:t>i</a:t>
            </a:r>
            <a:r>
              <a:rPr lang="en-US" sz="6600" dirty="0" smtClean="0">
                <a:solidFill>
                  <a:srgbClr val="0070C0"/>
                </a:solidFill>
              </a:rPr>
              <a:t>lk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</a:rPr>
              <a:t>					w</a:t>
            </a:r>
            <a:r>
              <a:rPr lang="en-US" sz="6600" dirty="0" smtClean="0">
                <a:solidFill>
                  <a:srgbClr val="00B050"/>
                </a:solidFill>
              </a:rPr>
              <a:t>i</a:t>
            </a:r>
            <a:r>
              <a:rPr lang="en-US" sz="6600" dirty="0" smtClean="0">
                <a:solidFill>
                  <a:srgbClr val="0070C0"/>
                </a:solidFill>
              </a:rPr>
              <a:t>sh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</a:rPr>
              <a:t>						s</a:t>
            </a:r>
            <a:r>
              <a:rPr lang="en-US" sz="6600" dirty="0" smtClean="0">
                <a:solidFill>
                  <a:srgbClr val="00B050"/>
                </a:solidFill>
              </a:rPr>
              <a:t>y</a:t>
            </a:r>
            <a:r>
              <a:rPr lang="en-US" sz="6600" dirty="0" smtClean="0">
                <a:solidFill>
                  <a:srgbClr val="0070C0"/>
                </a:solidFill>
              </a:rPr>
              <a:t>st</a:t>
            </a:r>
            <a:r>
              <a:rPr lang="en-US" sz="6600" dirty="0" smtClean="0">
                <a:solidFill>
                  <a:srgbClr val="7030A0"/>
                </a:solidFill>
              </a:rPr>
              <a:t>e</a:t>
            </a:r>
            <a:r>
              <a:rPr lang="en-US" sz="6600" dirty="0" smtClean="0">
                <a:solidFill>
                  <a:srgbClr val="0070C0"/>
                </a:solidFill>
              </a:rPr>
              <a:t>m</a:t>
            </a:r>
            <a:endParaRPr lang="ru-RU" sz="6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ipe dir="d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3108" y="642918"/>
            <a:ext cx="4867038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cap="none" spc="50" dirty="0" err="1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Oo</a:t>
            </a:r>
            <a:endParaRPr lang="ru-RU" sz="300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Светик\новые пособия\Для пособия\копии\P729000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500042"/>
            <a:ext cx="3995748" cy="593060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1436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18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8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</a:t>
            </a:r>
          </a:p>
          <a:p>
            <a:pPr algn="r">
              <a:buNone/>
            </a:pPr>
            <a:r>
              <a:rPr lang="en-US" sz="18500" dirty="0" smtClean="0">
                <a:latin typeface="PhoneticTM" pitchFamily="82" charset="0"/>
              </a:rPr>
              <a:t>[O]</a:t>
            </a:r>
            <a:endParaRPr lang="ru-RU" sz="18500" dirty="0"/>
          </a:p>
        </p:txBody>
      </p:sp>
    </p:spTree>
  </p:cSld>
  <p:clrMapOvr>
    <a:masterClrMapping/>
  </p:clrMapOvr>
  <p:transition>
    <p:wipe dir="d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0722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cl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ck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f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nd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sh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		st</a:t>
            </a:r>
            <a:r>
              <a:rPr lang="en-US" sz="6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</a:t>
            </a:r>
            <a:endParaRPr lang="ru-RU" sz="6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14546" y="642918"/>
            <a:ext cx="4774064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cap="none" spc="50" dirty="0" err="1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Uu</a:t>
            </a:r>
            <a:endParaRPr lang="ru-RU" sz="300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0000" dirty="0">
                <a:solidFill>
                  <a:srgbClr val="0070C0"/>
                </a:solidFill>
              </a:rPr>
              <a:t>c</a:t>
            </a:r>
            <a:r>
              <a:rPr lang="en-US" sz="20000" dirty="0" smtClean="0">
                <a:solidFill>
                  <a:srgbClr val="FF0000"/>
                </a:solidFill>
              </a:rPr>
              <a:t>a</a:t>
            </a:r>
            <a:r>
              <a:rPr lang="en-US" sz="20000" dirty="0" smtClean="0">
                <a:solidFill>
                  <a:srgbClr val="0070C0"/>
                </a:solidFill>
              </a:rPr>
              <a:t>k</a:t>
            </a:r>
            <a:r>
              <a:rPr lang="en-US" sz="20000" dirty="0" smtClean="0"/>
              <a:t>e</a:t>
            </a:r>
          </a:p>
          <a:p>
            <a:pPr algn="r">
              <a:buNone/>
            </a:pPr>
            <a:r>
              <a:rPr lang="en-US" sz="20000" dirty="0" smtClean="0">
                <a:latin typeface="PhoneticTM" pitchFamily="82" charset="0"/>
              </a:rPr>
              <a:t>[</a:t>
            </a:r>
            <a:r>
              <a:rPr lang="en-US" sz="20000" dirty="0" err="1" smtClean="0">
                <a:latin typeface="PhoneticTM" pitchFamily="82" charset="0"/>
              </a:rPr>
              <a:t>eI</a:t>
            </a:r>
            <a:r>
              <a:rPr lang="en-US" sz="20000" dirty="0" smtClean="0">
                <a:latin typeface="PhoneticTM" pitchFamily="82" charset="0"/>
              </a:rPr>
              <a:t>]</a:t>
            </a:r>
            <a:endParaRPr lang="ru-RU" sz="20000" dirty="0"/>
          </a:p>
        </p:txBody>
      </p:sp>
    </p:spTree>
  </p:cSld>
  <p:clrMapOvr>
    <a:masterClrMapping/>
  </p:clrMapOvr>
  <p:transition>
    <p:wipe dir="d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Светик\новые пособия\Для пособия\копии\P71800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766763"/>
            <a:ext cx="7620000" cy="532447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722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18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n-US" sz="18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</a:t>
            </a:r>
          </a:p>
          <a:p>
            <a:pPr algn="r">
              <a:buNone/>
            </a:pPr>
            <a:r>
              <a:rPr lang="en-US" sz="18500" dirty="0" smtClean="0">
                <a:latin typeface="PhoneticTM" pitchFamily="82" charset="0"/>
              </a:rPr>
              <a:t>[A]</a:t>
            </a:r>
            <a:endParaRPr lang="ru-RU" sz="18500" dirty="0"/>
          </a:p>
        </p:txBody>
      </p:sp>
    </p:spTree>
  </p:cSld>
  <p:clrMapOvr>
    <a:masterClrMapping/>
  </p:clrMapOvr>
  <p:transition>
    <p:wipe dir="d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1436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</a:rPr>
              <a:t>f</a:t>
            </a:r>
            <a:r>
              <a:rPr lang="en-US" sz="6600" dirty="0" smtClean="0">
                <a:solidFill>
                  <a:srgbClr val="00B050"/>
                </a:solidFill>
              </a:rPr>
              <a:t>u</a:t>
            </a:r>
            <a:r>
              <a:rPr lang="en-US" sz="6600" dirty="0" smtClean="0">
                <a:solidFill>
                  <a:srgbClr val="0070C0"/>
                </a:solidFill>
              </a:rPr>
              <a:t>n</a:t>
            </a:r>
          </a:p>
          <a:p>
            <a:pPr>
              <a:buNone/>
            </a:pPr>
            <a:r>
              <a:rPr lang="en-US" sz="6600" dirty="0" smtClean="0">
                <a:solidFill>
                  <a:srgbClr val="00B050"/>
                </a:solidFill>
              </a:rPr>
              <a:t>		u</a:t>
            </a:r>
            <a:r>
              <a:rPr lang="en-US" sz="6600" dirty="0" smtClean="0">
                <a:solidFill>
                  <a:srgbClr val="0070C0"/>
                </a:solidFill>
              </a:rPr>
              <a:t>ncl</a:t>
            </a:r>
            <a:r>
              <a:rPr lang="en-US" sz="6600" dirty="0" smtClean="0"/>
              <a:t>e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</a:rPr>
              <a:t>				b</a:t>
            </a:r>
            <a:r>
              <a:rPr lang="en-US" sz="6600" dirty="0" smtClean="0">
                <a:solidFill>
                  <a:srgbClr val="00B050"/>
                </a:solidFill>
              </a:rPr>
              <a:t>u</a:t>
            </a:r>
            <a:r>
              <a:rPr lang="en-US" sz="6600" dirty="0" smtClean="0">
                <a:solidFill>
                  <a:srgbClr val="0070C0"/>
                </a:solidFill>
              </a:rPr>
              <a:t>tt</a:t>
            </a:r>
            <a:r>
              <a:rPr lang="en-US" sz="6600" dirty="0" smtClean="0">
                <a:solidFill>
                  <a:srgbClr val="7030A0"/>
                </a:solidFill>
              </a:rPr>
              <a:t>er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</a:rPr>
              <a:t>					s</a:t>
            </a:r>
            <a:r>
              <a:rPr lang="en-US" sz="6600" dirty="0" smtClean="0">
                <a:solidFill>
                  <a:srgbClr val="00B050"/>
                </a:solidFill>
              </a:rPr>
              <a:t>u</a:t>
            </a:r>
            <a:r>
              <a:rPr lang="en-US" sz="6600" dirty="0" smtClean="0">
                <a:solidFill>
                  <a:srgbClr val="0070C0"/>
                </a:solidFill>
              </a:rPr>
              <a:t>pp</a:t>
            </a:r>
            <a:r>
              <a:rPr lang="en-US" sz="6600" dirty="0" smtClean="0">
                <a:solidFill>
                  <a:srgbClr val="7030A0"/>
                </a:solidFill>
              </a:rPr>
              <a:t>er</a:t>
            </a:r>
          </a:p>
          <a:p>
            <a:pPr>
              <a:buNone/>
            </a:pPr>
            <a:r>
              <a:rPr lang="en-US" sz="6600" dirty="0" smtClean="0">
                <a:solidFill>
                  <a:srgbClr val="00B050"/>
                </a:solidFill>
              </a:rPr>
              <a:t>							u</a:t>
            </a:r>
            <a:r>
              <a:rPr lang="en-US" sz="6600" dirty="0" smtClean="0">
                <a:solidFill>
                  <a:srgbClr val="0070C0"/>
                </a:solidFill>
              </a:rPr>
              <a:t>nd</a:t>
            </a:r>
            <a:r>
              <a:rPr lang="en-US" sz="6600" dirty="0" smtClean="0">
                <a:solidFill>
                  <a:srgbClr val="7030A0"/>
                </a:solidFill>
              </a:rPr>
              <a:t>er</a:t>
            </a:r>
            <a:endParaRPr lang="ru-RU" sz="6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wipe dir="d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357188"/>
          <a:ext cx="8229600" cy="5577834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685908"/>
                <a:gridCol w="1357322"/>
                <a:gridCol w="2143140"/>
                <a:gridCol w="1214446"/>
                <a:gridCol w="1828784"/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Чтение</a:t>
                      </a:r>
                      <a:r>
                        <a:rPr lang="ru-RU" sz="3200" baseline="0" dirty="0" smtClean="0"/>
                        <a:t> гласных в закрытом типе слога</a:t>
                      </a:r>
                      <a:endParaRPr lang="ru-RU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706874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err="1" smtClean="0">
                          <a:solidFill>
                            <a:schemeClr val="tx1"/>
                          </a:solidFill>
                        </a:rPr>
                        <a:t>Aa</a:t>
                      </a:r>
                      <a:endParaRPr lang="en-US" sz="4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PhoneticTM" pitchFamily="82" charset="0"/>
                        </a:rPr>
                        <a:t>[x]</a:t>
                      </a:r>
                      <a:endParaRPr lang="ru-RU" sz="4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err="1" smtClean="0">
                          <a:solidFill>
                            <a:schemeClr val="tx1"/>
                          </a:solidFill>
                        </a:rPr>
                        <a:t>Ee</a:t>
                      </a:r>
                      <a:endParaRPr lang="en-US" sz="4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PhoneticTM" pitchFamily="82" charset="0"/>
                        </a:rPr>
                        <a:t>[e]</a:t>
                      </a:r>
                      <a:endParaRPr lang="ru-RU" sz="4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</a:rPr>
                        <a:t>Ii/</a:t>
                      </a:r>
                      <a:r>
                        <a:rPr lang="en-US" sz="4800" dirty="0" err="1" smtClean="0">
                          <a:solidFill>
                            <a:schemeClr val="tx1"/>
                          </a:solidFill>
                        </a:rPr>
                        <a:t>Yy</a:t>
                      </a:r>
                      <a:endParaRPr lang="en-US" sz="4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PhoneticTM" pitchFamily="82" charset="0"/>
                        </a:rPr>
                        <a:t>[I]</a:t>
                      </a:r>
                      <a:endParaRPr lang="ru-RU" sz="4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err="1" smtClean="0">
                          <a:solidFill>
                            <a:schemeClr val="tx1"/>
                          </a:solidFill>
                        </a:rPr>
                        <a:t>Oo</a:t>
                      </a:r>
                      <a:endParaRPr lang="en-US" sz="4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PhoneticTM" pitchFamily="82" charset="0"/>
                        </a:rPr>
                        <a:t>[O]</a:t>
                      </a:r>
                      <a:endParaRPr lang="ru-RU" sz="4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err="1" smtClean="0">
                          <a:solidFill>
                            <a:schemeClr val="tx1"/>
                          </a:solidFill>
                        </a:rPr>
                        <a:t>Uu</a:t>
                      </a:r>
                      <a:endParaRPr lang="en-US" sz="4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PhoneticTM" pitchFamily="82" charset="0"/>
                        </a:rPr>
                        <a:t>[A]</a:t>
                      </a:r>
                      <a:endParaRPr lang="ru-RU" sz="4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tram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get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it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dog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cup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can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egg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ill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not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fun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map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let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milk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hot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uncle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stand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ten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system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lot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butter</a:t>
                      </a:r>
                      <a:endParaRPr lang="ru-RU" sz="4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857356" y="642918"/>
            <a:ext cx="5386411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u="sng" cap="none" spc="50" dirty="0" err="1" smtClean="0">
                <a:ln w="11430">
                  <a:solidFill>
                    <a:srgbClr val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a+r</a:t>
            </a:r>
            <a:endParaRPr lang="ru-RU" sz="30000" b="1" u="sng" cap="none" spc="50" dirty="0">
              <a:ln w="11430">
                <a:solidFill>
                  <a:srgbClr val="000000"/>
                </a:solidFill>
              </a:ln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D:\Светик\новые пособия\Для пособия\копии\P71700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747713"/>
            <a:ext cx="7620000" cy="536257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00792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18500" dirty="0" smtClean="0">
              <a:latin typeface="PhoneticTM" pitchFamily="82" charset="0"/>
            </a:endParaRPr>
          </a:p>
          <a:p>
            <a:pPr algn="r">
              <a:buNone/>
            </a:pPr>
            <a:r>
              <a:rPr lang="en-US" sz="18500" dirty="0" smtClean="0">
                <a:latin typeface="PhoneticTM" pitchFamily="82" charset="0"/>
              </a:rPr>
              <a:t>[R]</a:t>
            </a:r>
            <a:endParaRPr lang="ru-RU" sz="185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500042"/>
            <a:ext cx="4429156" cy="29392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buNone/>
            </a:pPr>
            <a:r>
              <a:rPr lang="en-US" sz="18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18500" u="sng" dirty="0" smtClean="0">
                <a:ln>
                  <a:solidFill>
                    <a:srgbClr val="000000"/>
                  </a:solidFill>
                </a:ln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ar</a:t>
            </a:r>
          </a:p>
        </p:txBody>
      </p:sp>
    </p:spTree>
  </p:cSld>
  <p:clrMapOvr>
    <a:masterClrMapping/>
  </p:clrMapOvr>
  <p:transition>
    <p:wipe dir="d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357166"/>
            <a:ext cx="7858180" cy="618630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6600" u="sng" dirty="0" smtClean="0">
                <a:ln>
                  <a:solidFill>
                    <a:srgbClr val="000000"/>
                  </a:solidFill>
                </a:ln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ar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d</a:t>
            </a:r>
            <a:r>
              <a:rPr lang="en-US" sz="6600" u="sng" dirty="0" smtClean="0">
                <a:ln>
                  <a:solidFill>
                    <a:srgbClr val="000000"/>
                  </a:solidFill>
                </a:ln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ar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st</a:t>
            </a:r>
            <a:r>
              <a:rPr lang="en-US" sz="6600" u="sng" dirty="0" smtClean="0">
                <a:ln>
                  <a:solidFill>
                    <a:srgbClr val="000000"/>
                  </a:solidFill>
                </a:ln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ar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</a:p>
          <a:p>
            <a:pPr>
              <a:lnSpc>
                <a:spcPct val="150000"/>
              </a:lnSpc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p</a:t>
            </a:r>
            <a:r>
              <a:rPr lang="en-US" sz="6600" u="sng" dirty="0" smtClean="0">
                <a:ln>
                  <a:solidFill>
                    <a:srgbClr val="000000"/>
                  </a:solidFill>
                </a:ln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ar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6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</a:t>
            </a:r>
          </a:p>
          <a:p>
            <a:pPr>
              <a:lnSpc>
                <a:spcPct val="150000"/>
              </a:lnSpc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	f</a:t>
            </a:r>
            <a:r>
              <a:rPr lang="en-US" sz="6600" u="sng" dirty="0" smtClean="0">
                <a:ln>
                  <a:solidFill>
                    <a:srgbClr val="000000"/>
                  </a:solidFill>
                </a:ln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ar</a:t>
            </a: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</a:t>
            </a:r>
            <a:endParaRPr lang="ru-RU" sz="6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1604" y="642918"/>
            <a:ext cx="5423280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spc="50" dirty="0" err="1" smtClean="0">
                <a:ln w="11430">
                  <a:solidFill>
                    <a:srgbClr val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</a:t>
            </a:r>
            <a:r>
              <a:rPr lang="en-US" sz="30000" b="1" cap="none" spc="50" dirty="0" err="1" smtClean="0">
                <a:ln w="11430">
                  <a:solidFill>
                    <a:srgbClr val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+r</a:t>
            </a:r>
            <a:endParaRPr lang="ru-RU" sz="30000" b="1" cap="none" spc="50" dirty="0">
              <a:ln w="11430">
                <a:solidFill>
                  <a:srgbClr val="000000"/>
                </a:solidFill>
              </a:ln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21510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18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en-US" sz="18500" u="sng" dirty="0" smtClean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er</a:t>
            </a:r>
            <a:r>
              <a:rPr lang="en-US" sz="18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</a:t>
            </a:r>
          </a:p>
          <a:p>
            <a:pPr algn="r">
              <a:buNone/>
            </a:pPr>
            <a:r>
              <a:rPr lang="en-US" sz="18500" dirty="0" smtClean="0">
                <a:latin typeface="PhoneticTM" pitchFamily="82" charset="0"/>
              </a:rPr>
              <a:t>[W]</a:t>
            </a:r>
            <a:endParaRPr lang="ru-RU" sz="18500" dirty="0"/>
          </a:p>
        </p:txBody>
      </p:sp>
    </p:spTree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l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l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g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	pl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 	     m</a:t>
            </a:r>
            <a:r>
              <a:rPr lang="en-US" sz="6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6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e</a:t>
            </a:r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6"/>
            <a:ext cx="7258013" cy="586314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lnSpc>
                <a:spcPts val="9000"/>
              </a:lnSpc>
            </a:pP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h</a:t>
            </a:r>
            <a:r>
              <a:rPr lang="en-US" sz="6600" b="1" u="sng" cap="none" spc="50" dirty="0" smtClean="0">
                <a:ln w="11430">
                  <a:solidFill>
                    <a:srgbClr val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er</a:t>
            </a:r>
          </a:p>
          <a:p>
            <a:pPr>
              <a:lnSpc>
                <a:spcPts val="9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	t</a:t>
            </a:r>
            <a:r>
              <a:rPr lang="en-US" sz="6600" b="1" u="sng" spc="50" dirty="0" smtClean="0">
                <a:ln w="11430">
                  <a:solidFill>
                    <a:srgbClr val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er</a:t>
            </a: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</a:t>
            </a:r>
          </a:p>
          <a:p>
            <a:pPr>
              <a:lnSpc>
                <a:spcPts val="9000"/>
              </a:lnSpc>
            </a:pP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		v</a:t>
            </a:r>
            <a:r>
              <a:rPr lang="en-US" sz="6600" b="1" u="sng" cap="none" spc="50" dirty="0" smtClean="0">
                <a:ln w="11430">
                  <a:solidFill>
                    <a:srgbClr val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er</a:t>
            </a: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</a:p>
          <a:p>
            <a:pPr>
              <a:lnSpc>
                <a:spcPts val="9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			s</a:t>
            </a:r>
            <a:r>
              <a:rPr lang="en-US" sz="6600" b="1" u="sng" spc="50" dirty="0" smtClean="0">
                <a:ln w="11430">
                  <a:solidFill>
                    <a:srgbClr val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er</a:t>
            </a: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</a:t>
            </a:r>
            <a:r>
              <a:rPr lang="en-US" sz="66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</a:t>
            </a:r>
          </a:p>
          <a:p>
            <a:pPr>
              <a:lnSpc>
                <a:spcPts val="9000"/>
              </a:lnSpc>
            </a:pP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				p</a:t>
            </a:r>
            <a:r>
              <a:rPr lang="en-US" sz="6600" b="1" u="sng" cap="none" spc="50" dirty="0" smtClean="0">
                <a:ln w="11430">
                  <a:solidFill>
                    <a:srgbClr val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er</a:t>
            </a: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</a:t>
            </a:r>
            <a:r>
              <a:rPr lang="en-US" sz="66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</a:t>
            </a: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</a:t>
            </a:r>
            <a:endParaRPr lang="ru-RU" sz="66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785794"/>
            <a:ext cx="7919156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u="sng" spc="50" dirty="0" err="1" smtClean="0">
                <a:ln w="11430">
                  <a:solidFill>
                    <a:srgbClr val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</a:t>
            </a:r>
            <a:r>
              <a:rPr lang="en-US" sz="30000" b="1" u="sng" spc="50" dirty="0" smtClean="0">
                <a:ln w="11430">
                  <a:solidFill>
                    <a:srgbClr val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/</a:t>
            </a:r>
            <a:r>
              <a:rPr lang="en-US" sz="30000" b="1" u="sng" spc="50" dirty="0" err="1" smtClean="0">
                <a:ln w="11430">
                  <a:solidFill>
                    <a:srgbClr val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y+r</a:t>
            </a:r>
            <a:endParaRPr lang="ru-RU" sz="30000" b="1" u="sng" cap="none" spc="50" dirty="0">
              <a:ln w="11430">
                <a:solidFill>
                  <a:srgbClr val="000000"/>
                </a:solidFill>
              </a:ln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143108" y="1071546"/>
            <a:ext cx="4357718" cy="43577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69753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 smtClean="0"/>
          </a:p>
          <a:p>
            <a:pPr algn="r">
              <a:buNone/>
            </a:pPr>
            <a:endParaRPr lang="en-US" sz="18500" dirty="0" smtClean="0">
              <a:latin typeface="PhoneticTM" pitchFamily="82" charset="0"/>
            </a:endParaRPr>
          </a:p>
          <a:p>
            <a:pPr algn="r">
              <a:buNone/>
            </a:pPr>
            <a:r>
              <a:rPr lang="en-US" sz="18500" dirty="0" smtClean="0">
                <a:latin typeface="PhoneticTM" pitchFamily="82" charset="0"/>
              </a:rPr>
              <a:t>[W]</a:t>
            </a:r>
            <a:endParaRPr lang="ru-RU" sz="185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428604"/>
            <a:ext cx="5375254" cy="29392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185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</a:t>
            </a:r>
            <a:r>
              <a:rPr lang="en-US" sz="18500" b="1" u="sng" cap="none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ir</a:t>
            </a:r>
            <a:r>
              <a:rPr lang="en-US" sz="185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cl</a:t>
            </a:r>
            <a:r>
              <a:rPr lang="en-US" sz="18500" b="1" cap="none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</a:t>
            </a:r>
            <a:endParaRPr lang="ru-RU" sz="18500" b="1" cap="none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285728"/>
            <a:ext cx="6572296" cy="58631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lnSpc>
                <a:spcPts val="9000"/>
              </a:lnSpc>
            </a:pP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</a:t>
            </a:r>
            <a:r>
              <a:rPr lang="en-US" sz="6600" b="1" u="sng" cap="none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ir</a:t>
            </a:r>
          </a:p>
          <a:p>
            <a:pPr>
              <a:lnSpc>
                <a:spcPts val="9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	b</a:t>
            </a:r>
            <a:r>
              <a:rPr lang="en-US" sz="6600" b="1" u="sng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ir</a:t>
            </a: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</a:t>
            </a:r>
          </a:p>
          <a:p>
            <a:pPr>
              <a:lnSpc>
                <a:spcPts val="9000"/>
              </a:lnSpc>
            </a:pP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		g</a:t>
            </a:r>
            <a:r>
              <a:rPr lang="en-US" sz="6600" b="1" u="sng" cap="none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ir</a:t>
            </a: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</a:t>
            </a:r>
          </a:p>
          <a:p>
            <a:pPr>
              <a:lnSpc>
                <a:spcPts val="9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			d</a:t>
            </a:r>
            <a:r>
              <a:rPr lang="en-US" sz="6600" b="1" u="sng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ir</a:t>
            </a: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</a:t>
            </a:r>
            <a:r>
              <a:rPr lang="en-US" sz="66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</a:t>
            </a:r>
          </a:p>
          <a:p>
            <a:pPr>
              <a:lnSpc>
                <a:spcPts val="9000"/>
              </a:lnSpc>
            </a:pP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				m</a:t>
            </a:r>
            <a:r>
              <a:rPr lang="en-US" sz="6600" b="1" u="sng" cap="none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yr</a:t>
            </a: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tl</a:t>
            </a:r>
            <a:r>
              <a:rPr lang="en-US" sz="6600" b="1" cap="none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</a:t>
            </a:r>
            <a:endParaRPr lang="ru-RU" sz="6600" b="1" cap="none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3042" y="500042"/>
            <a:ext cx="5554727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u="sng" cap="none" spc="50" dirty="0" err="1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o+r</a:t>
            </a:r>
            <a:endParaRPr lang="ru-RU" sz="30000" b="1" u="sng" cap="none" spc="50" dirty="0">
              <a:ln w="11430">
                <a:solidFill>
                  <a:schemeClr val="tx1"/>
                </a:solidFill>
              </a:ln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:\Светик\новые пособия\Для пособия\копии\P80500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604963"/>
            <a:ext cx="7620000" cy="364807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 smtClean="0"/>
          </a:p>
          <a:p>
            <a:pPr algn="r">
              <a:buNone/>
            </a:pPr>
            <a:endParaRPr lang="en-US" sz="18500" dirty="0" smtClean="0">
              <a:latin typeface="PhoneticTM" pitchFamily="82" charset="0"/>
            </a:endParaRPr>
          </a:p>
          <a:p>
            <a:pPr algn="r">
              <a:buNone/>
            </a:pPr>
            <a:r>
              <a:rPr lang="en-US" sz="18500" dirty="0" smtClean="0">
                <a:latin typeface="PhoneticTM" pitchFamily="82" charset="0"/>
              </a:rPr>
              <a:t>[L]</a:t>
            </a:r>
            <a:endParaRPr lang="ru-RU" sz="185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571480"/>
            <a:ext cx="4582921" cy="29392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185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</a:t>
            </a:r>
            <a:r>
              <a:rPr lang="en-US" sz="18500" b="1" u="sng" cap="none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or</a:t>
            </a:r>
            <a:r>
              <a:rPr lang="en-US" sz="185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</a:t>
            </a:r>
            <a:endParaRPr lang="ru-RU" sz="185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42852"/>
            <a:ext cx="8521885" cy="62478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lnSpc>
                <a:spcPts val="8000"/>
              </a:lnSpc>
            </a:pPr>
            <a:r>
              <a:rPr lang="en-US" sz="6600" b="1" u="sng" cap="none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or</a:t>
            </a:r>
          </a:p>
          <a:p>
            <a:pPr>
              <a:lnSpc>
                <a:spcPts val="8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n</a:t>
            </a:r>
            <a:r>
              <a:rPr lang="en-US" sz="6600" b="1" u="sng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or</a:t>
            </a:r>
          </a:p>
          <a:p>
            <a:pPr>
              <a:lnSpc>
                <a:spcPts val="8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	 N</a:t>
            </a:r>
            <a:r>
              <a:rPr lang="en-US" sz="6600" b="1" u="sng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or</a:t>
            </a: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</a:t>
            </a:r>
          </a:p>
          <a:p>
            <a:pPr>
              <a:lnSpc>
                <a:spcPts val="8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	     	sp</a:t>
            </a:r>
            <a:r>
              <a:rPr lang="en-US" sz="6600" b="1" u="sng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or</a:t>
            </a: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</a:t>
            </a:r>
          </a:p>
          <a:p>
            <a:pPr>
              <a:lnSpc>
                <a:spcPts val="8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					l</a:t>
            </a:r>
            <a:r>
              <a:rPr lang="en-US" sz="6600" b="1" u="sng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or</a:t>
            </a: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</a:t>
            </a:r>
          </a:p>
          <a:p>
            <a:pPr>
              <a:lnSpc>
                <a:spcPts val="8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						sh</a:t>
            </a:r>
            <a:r>
              <a:rPr lang="en-US" sz="6600" b="1" u="sng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or</a:t>
            </a: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</a:t>
            </a:r>
          </a:p>
        </p:txBody>
      </p:sp>
    </p:spTree>
  </p:cSld>
  <p:clrMapOvr>
    <a:masterClrMapping/>
  </p:clrMapOvr>
  <p:transition>
    <p:wipe dir="d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3042" y="571480"/>
            <a:ext cx="5551520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u="sng" cap="none" spc="50" dirty="0" err="1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u+r</a:t>
            </a:r>
            <a:endParaRPr lang="ru-RU" sz="30000" b="1" u="sng" cap="none" spc="50" dirty="0">
              <a:ln w="11430">
                <a:solidFill>
                  <a:schemeClr val="tx1"/>
                </a:solidFill>
              </a:ln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7422" y="928670"/>
            <a:ext cx="3947171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Ee</a:t>
            </a:r>
            <a:endParaRPr lang="ru-RU" sz="30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Светик\новые пособия\Для пособия\копии\NVE00001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500041"/>
            <a:ext cx="4357698" cy="581026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0000" dirty="0" smtClean="0">
                <a:solidFill>
                  <a:srgbClr val="0070C0"/>
                </a:solidFill>
              </a:rPr>
              <a:t>ch</a:t>
            </a:r>
            <a:r>
              <a:rPr lang="en-US" sz="20000" u="sng" dirty="0" smtClean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</a:rPr>
              <a:t>ur</a:t>
            </a:r>
            <a:r>
              <a:rPr lang="en-US" sz="20000" dirty="0" smtClean="0">
                <a:solidFill>
                  <a:srgbClr val="0070C0"/>
                </a:solidFill>
              </a:rPr>
              <a:t>ch</a:t>
            </a:r>
            <a:endParaRPr lang="ru-RU" sz="2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ipe dir="d"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285728"/>
            <a:ext cx="7085722" cy="586314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lnSpc>
                <a:spcPts val="9000"/>
              </a:lnSpc>
            </a:pP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r>
              <a:rPr lang="en-US" sz="6600" b="1" u="sng" cap="none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ur</a:t>
            </a: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</a:t>
            </a:r>
          </a:p>
          <a:p>
            <a:pPr>
              <a:lnSpc>
                <a:spcPts val="9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t</a:t>
            </a:r>
            <a:r>
              <a:rPr lang="en-US" sz="6600" b="1" u="sng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ur</a:t>
            </a: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</a:t>
            </a:r>
          </a:p>
          <a:p>
            <a:pPr>
              <a:lnSpc>
                <a:spcPts val="9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	r</a:t>
            </a: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et</a:t>
            </a:r>
            <a:r>
              <a:rPr lang="en-US" sz="6600" b="1" u="sng" cap="none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ur</a:t>
            </a: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</a:t>
            </a:r>
          </a:p>
          <a:p>
            <a:pPr>
              <a:lnSpc>
                <a:spcPts val="9000"/>
              </a:lnSpc>
            </a:pP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		T</a:t>
            </a:r>
            <a:r>
              <a:rPr lang="en-US" sz="6600" b="1" u="sng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ur</a:t>
            </a:r>
            <a:r>
              <a:rPr lang="en-US" sz="6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</a:t>
            </a:r>
            <a:r>
              <a:rPr lang="en-US" sz="66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ey</a:t>
            </a:r>
          </a:p>
          <a:p>
            <a:pPr>
              <a:lnSpc>
                <a:spcPts val="9000"/>
              </a:lnSpc>
            </a:pP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				f</a:t>
            </a:r>
            <a:r>
              <a:rPr lang="en-US" sz="6600" b="1" u="sng" cap="none" spc="50" dirty="0" smtClean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ur</a:t>
            </a: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</a:t>
            </a:r>
            <a:r>
              <a:rPr lang="en-US" sz="66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</a:t>
            </a:r>
            <a:r>
              <a:rPr lang="en-US" sz="66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</a:t>
            </a:r>
            <a:r>
              <a:rPr lang="en-US" sz="66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ure</a:t>
            </a:r>
            <a:endParaRPr lang="ru-RU" sz="6600" b="1" cap="none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357188"/>
          <a:ext cx="8229600" cy="5469232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471594"/>
                <a:gridCol w="2071702"/>
                <a:gridCol w="1785950"/>
                <a:gridCol w="1571636"/>
                <a:gridCol w="1328718"/>
              </a:tblGrid>
              <a:tr h="785796">
                <a:tc gridSpan="5"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Чтение гласных в третьем типе слога</a:t>
                      </a:r>
                      <a:endParaRPr lang="ru-RU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635436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latin typeface="Arial" pitchFamily="34" charset="0"/>
                          <a:cs typeface="Arial" pitchFamily="34" charset="0"/>
                        </a:rPr>
                        <a:t>a+r</a:t>
                      </a:r>
                      <a:endParaRPr lang="en-US" sz="4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4400" dirty="0" smtClean="0">
                          <a:latin typeface="PhoneticTM" pitchFamily="82" charset="0"/>
                          <a:cs typeface="Arial" pitchFamily="34" charset="0"/>
                        </a:rPr>
                        <a:t>[R]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latin typeface="Arial" pitchFamily="34" charset="0"/>
                          <a:cs typeface="Arial" pitchFamily="34" charset="0"/>
                        </a:rPr>
                        <a:t>e+r</a:t>
                      </a:r>
                      <a:endParaRPr lang="en-US" sz="4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4400" dirty="0" smtClean="0">
                          <a:latin typeface="PhoneticTM" pitchFamily="82" charset="0"/>
                          <a:cs typeface="Arial" pitchFamily="34" charset="0"/>
                        </a:rPr>
                        <a:t>[W]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en-US" sz="4400" dirty="0" err="1" smtClean="0">
                          <a:latin typeface="Arial" pitchFamily="34" charset="0"/>
                          <a:cs typeface="Arial" pitchFamily="34" charset="0"/>
                        </a:rPr>
                        <a:t>y+r</a:t>
                      </a:r>
                      <a:endParaRPr lang="en-US" sz="4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4400" dirty="0" smtClean="0">
                          <a:latin typeface="PhoneticTM" pitchFamily="82" charset="0"/>
                          <a:cs typeface="Arial" pitchFamily="34" charset="0"/>
                        </a:rPr>
                        <a:t>[W]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latin typeface="Arial" pitchFamily="34" charset="0"/>
                          <a:cs typeface="Arial" pitchFamily="34" charset="0"/>
                        </a:rPr>
                        <a:t>o+r</a:t>
                      </a:r>
                      <a:endParaRPr lang="en-US" sz="4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4400" dirty="0" smtClean="0">
                          <a:latin typeface="PhoneticTM" pitchFamily="82" charset="0"/>
                          <a:cs typeface="Arial" pitchFamily="34" charset="0"/>
                        </a:rPr>
                        <a:t>[L]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latin typeface="Arial" pitchFamily="34" charset="0"/>
                          <a:cs typeface="Arial" pitchFamily="34" charset="0"/>
                        </a:rPr>
                        <a:t>u+r</a:t>
                      </a:r>
                      <a:endParaRPr lang="en-US" sz="4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4400" dirty="0" smtClean="0">
                          <a:latin typeface="PhoneticTM" pitchFamily="82" charset="0"/>
                          <a:cs typeface="Arial" pitchFamily="34" charset="0"/>
                        </a:rPr>
                        <a:t>[W]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hard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her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sir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or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burn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car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term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bird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nor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fur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dark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verb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girl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North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curl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start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person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myrtle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short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turn</a:t>
                      </a:r>
                      <a:endParaRPr lang="ru-RU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072206"/>
            <a:ext cx="8229600" cy="35719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Все фотографии, использованные при оформлении работы, принадлежат Добряк С.Н.</a:t>
            </a:r>
            <a:endParaRPr lang="ru-RU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Светик\новые пособия\Для пособия\копии\P72900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57350" y="571500"/>
            <a:ext cx="5829300" cy="5715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35798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500" dirty="0" smtClean="0">
                <a:solidFill>
                  <a:srgbClr val="0070C0"/>
                </a:solidFill>
              </a:rPr>
              <a:t>z</a:t>
            </a:r>
            <a:r>
              <a:rPr lang="en-US" sz="18500" dirty="0" smtClean="0">
                <a:solidFill>
                  <a:srgbClr val="FF0000"/>
                </a:solidFill>
              </a:rPr>
              <a:t>e</a:t>
            </a:r>
            <a:r>
              <a:rPr lang="en-US" sz="18500" dirty="0" smtClean="0">
                <a:solidFill>
                  <a:srgbClr val="0070C0"/>
                </a:solidFill>
              </a:rPr>
              <a:t>br</a:t>
            </a:r>
            <a:r>
              <a:rPr lang="en-US" sz="18500" dirty="0" smtClean="0">
                <a:solidFill>
                  <a:srgbClr val="7030A0"/>
                </a:solidFill>
              </a:rPr>
              <a:t>a</a:t>
            </a:r>
          </a:p>
          <a:p>
            <a:pPr algn="r">
              <a:buNone/>
            </a:pPr>
            <a:r>
              <a:rPr lang="en-US" sz="18500" dirty="0" smtClean="0">
                <a:latin typeface="PhoneticTM" pitchFamily="82" charset="0"/>
              </a:rPr>
              <a:t>[J]</a:t>
            </a:r>
            <a:endParaRPr lang="ru-RU" sz="18500" dirty="0"/>
          </a:p>
        </p:txBody>
      </p:sp>
    </p:spTree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286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sh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w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	b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buNone/>
            </a:pPr>
            <a:r>
              <a:rPr lang="en-US" sz="6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						m</a:t>
            </a:r>
            <a:r>
              <a:rPr lang="en-US" sz="6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</a:t>
            </a:r>
            <a:endParaRPr lang="ru-RU" sz="6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</TotalTime>
  <Words>239</Words>
  <Application>Microsoft Office PowerPoint</Application>
  <PresentationFormat>Экран (4:3)</PresentationFormat>
  <Paragraphs>224</Paragraphs>
  <Slides>64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64</vt:i4>
      </vt:variant>
    </vt:vector>
  </HeadingPairs>
  <TitlesOfParts>
    <vt:vector size="65" baseType="lpstr">
      <vt:lpstr>Тема Office</vt:lpstr>
      <vt:lpstr>English sounds (vowels)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sounds (vowels)</dc:title>
  <dc:creator>ADMIN</dc:creator>
  <cp:lastModifiedBy>User</cp:lastModifiedBy>
  <cp:revision>97</cp:revision>
  <dcterms:created xsi:type="dcterms:W3CDTF">2008-08-09T06:53:49Z</dcterms:created>
  <dcterms:modified xsi:type="dcterms:W3CDTF">2015-12-19T05:01:56Z</dcterms:modified>
</cp:coreProperties>
</file>