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58" r:id="rId4"/>
    <p:sldId id="269" r:id="rId5"/>
    <p:sldId id="270" r:id="rId6"/>
    <p:sldId id="265" r:id="rId7"/>
    <p:sldId id="27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5" r:id="rId16"/>
    <p:sldId id="294" r:id="rId17"/>
    <p:sldId id="302" r:id="rId18"/>
    <p:sldId id="303" r:id="rId19"/>
    <p:sldId id="304" r:id="rId20"/>
    <p:sldId id="306" r:id="rId21"/>
    <p:sldId id="307" r:id="rId22"/>
    <p:sldId id="305" r:id="rId23"/>
    <p:sldId id="279" r:id="rId24"/>
    <p:sldId id="281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4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9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0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3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3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5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9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9C61-FF9C-4FAA-BE42-9EFCD0F57EC0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AD9D-C081-4728-B126-CC8C9629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5" name="Текст 1"/>
          <p:cNvSpPr txBox="1">
            <a:spLocks/>
          </p:cNvSpPr>
          <p:nvPr/>
        </p:nvSpPr>
        <p:spPr>
          <a:xfrm>
            <a:off x="971600" y="214313"/>
            <a:ext cx="8172399" cy="1000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3600" b="1" dirty="0" smtClean="0">
                <a:solidFill>
                  <a:srgbClr val="C00000"/>
                </a:solidFill>
              </a:rPr>
              <a:t>№10 жалпы  білім  беретін  орта  мектеп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" y="-76717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228671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63570"/>
            <a:ext cx="3744417" cy="2496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96" y="3024028"/>
            <a:ext cx="3707904" cy="2471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39551" y="3244333"/>
            <a:ext cx="3113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00B050"/>
                </a:solidFill>
              </a:rPr>
              <a:t>«Табиғатты қорғау»</a:t>
            </a:r>
          </a:p>
          <a:p>
            <a:r>
              <a:rPr lang="kk-KZ" sz="2400" b="1" i="1" dirty="0" smtClean="0">
                <a:solidFill>
                  <a:srgbClr val="00B050"/>
                </a:solidFill>
              </a:rPr>
              <a:t> атты сурет сайысы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596" y="5859462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</a:rPr>
              <a:t>«Екінші өмір» атты кормесі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" y="-76717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228671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08" y="179737"/>
            <a:ext cx="3456384" cy="4468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643311" cy="34824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7544" y="4259996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</a:rPr>
              <a:t>«Ойлан, тап»   3-4 сыныптар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0855" y="5229200"/>
            <a:ext cx="424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>«КӨҢІЛДІ САНДАР» 1-2 СЫНЫПТАР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" y="-76717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228671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52" y="251551"/>
            <a:ext cx="4248472" cy="283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4" y="1252210"/>
            <a:ext cx="4111352" cy="2615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51920" y="3789040"/>
            <a:ext cx="5623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solidFill>
                  <a:srgbClr val="FF0000"/>
                </a:solidFill>
              </a:rPr>
              <a:t>    Математика  пәнінен «Қайталау»  </a:t>
            </a:r>
          </a:p>
          <a:p>
            <a:r>
              <a:rPr lang="kk-KZ" sz="2000" b="1" i="1" dirty="0">
                <a:solidFill>
                  <a:srgbClr val="FF0000"/>
                </a:solidFill>
              </a:rPr>
              <a:t> </a:t>
            </a:r>
            <a:r>
              <a:rPr lang="kk-KZ" sz="2000" b="1" i="1" dirty="0" smtClean="0">
                <a:solidFill>
                  <a:srgbClr val="FF0000"/>
                </a:solidFill>
              </a:rPr>
              <a:t>      тақырыбында ашық сабақ</a:t>
            </a:r>
          </a:p>
          <a:p>
            <a:r>
              <a:rPr lang="kk-KZ" sz="2000" b="1" i="1" dirty="0">
                <a:solidFill>
                  <a:srgbClr val="FF0000"/>
                </a:solidFill>
              </a:rPr>
              <a:t> </a:t>
            </a:r>
            <a:r>
              <a:rPr lang="kk-KZ" sz="2000" b="1" i="1" dirty="0" smtClean="0">
                <a:solidFill>
                  <a:srgbClr val="FF0000"/>
                </a:solidFill>
              </a:rPr>
              <a:t>                           4 «А» сынып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" y="-76717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228671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48" y="543218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1014"/>
            <a:ext cx="4110203" cy="3082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4077072"/>
            <a:ext cx="896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</a:rPr>
              <a:t>«10,100,1000 сандарға  көбейту және бөлу» атты ашық сабақ  4 «Ә» сынып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" y="-76717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228671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8514"/>
            <a:ext cx="3065512" cy="4346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1905"/>
            <a:ext cx="4571998" cy="2743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75656" y="3861048"/>
            <a:ext cx="4642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</a:rPr>
              <a:t>«Алғыр сегіз» атты зияткерлік сайыс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" y="-76717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228671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667"/>
            <a:ext cx="4000252" cy="4676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" y="324704"/>
            <a:ext cx="4325777" cy="324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4149080"/>
            <a:ext cx="4784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</a:rPr>
              <a:t>«Көңілділер, тапқырлар, ойшылдар» атты </a:t>
            </a:r>
          </a:p>
          <a:p>
            <a:r>
              <a:rPr lang="kk-KZ" b="1" i="1" dirty="0">
                <a:solidFill>
                  <a:srgbClr val="002060"/>
                </a:solidFill>
              </a:rPr>
              <a:t> </a:t>
            </a:r>
            <a:r>
              <a:rPr lang="kk-KZ" b="1" i="1" dirty="0" smtClean="0">
                <a:solidFill>
                  <a:srgbClr val="002060"/>
                </a:solidFill>
              </a:rPr>
              <a:t>            интеллектуалдық сайыс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" y="-76717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228671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84" y="304401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3" y="304401"/>
            <a:ext cx="4166131" cy="3124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35696" y="3933056"/>
            <a:ext cx="5751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solidFill>
                  <a:schemeClr val="accent6">
                    <a:lumMod val="50000"/>
                  </a:schemeClr>
                </a:solidFill>
              </a:rPr>
              <a:t>«1-5 сандарын қайталау» тақырыбында ашық сабақ</a:t>
            </a:r>
          </a:p>
          <a:p>
            <a:r>
              <a:rPr lang="kk-KZ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k-KZ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0 «А» сынып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0" y="1"/>
            <a:ext cx="914818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7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8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8000" b="1" dirty="0" smtClean="0">
                <a:latin typeface="Times New Roman"/>
                <a:ea typeface="Calibri"/>
                <a:cs typeface="Times New Roman"/>
              </a:rPr>
            </a:br>
            <a:r>
              <a:rPr lang="kk-KZ" sz="8000" b="1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8000" b="1" dirty="0">
                <a:latin typeface="Times New Roman"/>
                <a:ea typeface="Calibri"/>
                <a:cs typeface="Times New Roman"/>
              </a:rPr>
            </a:br>
            <a:r>
              <a:rPr lang="kk-KZ" sz="8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8000" b="1" dirty="0" smtClean="0">
                <a:latin typeface="Times New Roman"/>
                <a:ea typeface="Calibri"/>
                <a:cs typeface="Times New Roman"/>
              </a:rPr>
            </a:br>
            <a:r>
              <a:rPr lang="kk-KZ" sz="8000" b="1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8000" b="1" dirty="0">
                <a:latin typeface="Times New Roman"/>
                <a:ea typeface="Calibri"/>
                <a:cs typeface="Times New Roman"/>
              </a:rPr>
            </a:br>
            <a:r>
              <a:rPr lang="kk-KZ" sz="8000" b="1" dirty="0" smtClean="0">
                <a:latin typeface="Times New Roman"/>
                <a:ea typeface="Calibri"/>
                <a:cs typeface="Times New Roman"/>
              </a:rPr>
              <a:t>Мақсаты</a:t>
            </a:r>
            <a:r>
              <a:rPr lang="kk-KZ" sz="8000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kk-KZ" b="1" i="1" dirty="0">
                <a:latin typeface="Times New Roman"/>
                <a:ea typeface="Calibri"/>
                <a:cs typeface="Times New Roman"/>
              </a:rPr>
              <a:t>Шығармашылық белсенділігіне қарай, ерекшелігіне байланысты жеке тұлға қалыптастыра отырып, ізденіс, ғылыми жұмыстарына баулу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323" y="-1140321"/>
            <a:ext cx="6847707" cy="91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8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1100" y="-1104900"/>
            <a:ext cx="6781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091578"/>
            <a:ext cx="7704856" cy="475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>
                <a:latin typeface="Times New Roman"/>
                <a:ea typeface="Calibri"/>
                <a:cs typeface="Times New Roman"/>
              </a:rPr>
              <a:t>Міндеті: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kk-KZ" sz="3200" b="1" i="1" dirty="0">
                <a:latin typeface="Times New Roman"/>
                <a:ea typeface="Calibri"/>
                <a:cs typeface="Times New Roman"/>
              </a:rPr>
              <a:t>Оқушының табиғи дарыны мен қабілетін кеңейту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kk-KZ" sz="3200" b="1" i="1" dirty="0">
                <a:latin typeface="Times New Roman"/>
                <a:ea typeface="Calibri"/>
                <a:cs typeface="Times New Roman"/>
              </a:rPr>
              <a:t>Ғылым, білімге тұрақты ізденісін қалыптастыру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kk-KZ" sz="3200" b="1" i="1" dirty="0">
                <a:latin typeface="Times New Roman"/>
                <a:ea typeface="Calibri"/>
                <a:cs typeface="Times New Roman"/>
              </a:rPr>
              <a:t>Өздігінен білім ала білуге үйрету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kk-KZ" sz="3200" b="1" i="1" dirty="0">
                <a:latin typeface="Times New Roman"/>
                <a:ea typeface="Calibri"/>
                <a:cs typeface="Times New Roman"/>
              </a:rPr>
              <a:t>Ғылыми жұмыспен айналысудың тәсілін үйрету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45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9" y="1108292"/>
            <a:ext cx="3360467" cy="3936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968" y="1108293"/>
            <a:ext cx="4248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>
                <a:solidFill>
                  <a:srgbClr val="002060"/>
                </a:solidFill>
              </a:rPr>
              <a:t>«Білім мен ғылымды өз дәрежесінде меңгерген елдер ғана әлемдік дамудың алдында болады. Біз халыққа білім беру және ғылымды дамыту, оларды реформалау ісін қорытынды жолға қоюмыз керек».</a:t>
            </a:r>
            <a:endParaRPr lang="ru-RU" sz="2800" b="1" i="1" dirty="0">
              <a:solidFill>
                <a:srgbClr val="002060"/>
              </a:solidFill>
            </a:endParaRPr>
          </a:p>
          <a:p>
            <a:endParaRPr lang="kk-KZ" sz="2800" b="1" i="1" dirty="0" smtClean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Н.Ә.Назарбаев</a:t>
            </a:r>
            <a:r>
              <a:rPr lang="kk-KZ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Группа 2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76457"/>
            <a:ext cx="284380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Группа 2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109539" y="3729085"/>
            <a:ext cx="3017838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Группа 2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328700" y="-109416"/>
            <a:ext cx="2717821" cy="291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Группа 2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6327156" y="3610563"/>
            <a:ext cx="2840757" cy="30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1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  оқушыларының </a:t>
            </a:r>
            <a:r>
              <a:rPr lang="kk-K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«Зияткер»  </a:t>
            </a:r>
            <a:r>
              <a:rPr lang="kk-K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жетістіктері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28416"/>
              </p:ext>
            </p:extLst>
          </p:nvPr>
        </p:nvGraphicFramePr>
        <p:xfrm>
          <a:off x="539552" y="1916832"/>
          <a:ext cx="8280919" cy="28440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2168"/>
                <a:gridCol w="1440160"/>
                <a:gridCol w="1080120"/>
                <a:gridCol w="1296144"/>
                <a:gridCol w="1296144"/>
                <a:gridCol w="1656183"/>
              </a:tblGrid>
              <a:tr h="1149856">
                <a:tc>
                  <a:txBody>
                    <a:bodyPr/>
                    <a:lstStyle/>
                    <a:p>
                      <a:endParaRPr lang="kk-KZ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  <a:endParaRPr lang="ru-RU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Қатысқан  оқушы  саны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 орын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орын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Нәтиже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755">
                <a:tc>
                  <a:txBody>
                    <a:bodyPr/>
                    <a:lstStyle/>
                    <a:p>
                      <a:pPr algn="ctr"/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197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3197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1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  </a:t>
            </a:r>
            <a:r>
              <a:rPr lang="kk-KZ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оқушыларының облыстық және республикалық  </a:t>
            </a:r>
            <a:r>
              <a:rPr lang="kk-KZ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жетістіктері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45060"/>
              </p:ext>
            </p:extLst>
          </p:nvPr>
        </p:nvGraphicFramePr>
        <p:xfrm>
          <a:off x="467544" y="1628800"/>
          <a:ext cx="7992888" cy="409808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69205"/>
                <a:gridCol w="789811"/>
                <a:gridCol w="527118"/>
                <a:gridCol w="527118"/>
                <a:gridCol w="483193"/>
                <a:gridCol w="483193"/>
                <a:gridCol w="789811"/>
                <a:gridCol w="658897"/>
                <a:gridCol w="658897"/>
                <a:gridCol w="775621"/>
                <a:gridCol w="630024"/>
              </a:tblGrid>
              <a:tr h="589192">
                <a:tc rowSpan="2">
                  <a:txBody>
                    <a:bodyPr/>
                    <a:lstStyle/>
                    <a:p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Облыстық</a:t>
                      </a:r>
                      <a:endParaRPr lang="ru-RU" sz="2000" b="1" i="1" dirty="0" smtClean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kk-KZ" sz="20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Республикалық және Халықаралық</a:t>
                      </a:r>
                      <a:endParaRPr lang="ru-RU" sz="20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Қатысқан оқушы саны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Іорын </a:t>
                      </a: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wordArtVert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Мақтау қағазы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Қатысқан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оқушы саны</a:t>
                      </a:r>
                      <a:endParaRPr lang="ru-RU" sz="2000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Іорын </a:t>
                      </a: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b="1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wordArtVert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Мақтау қағазы</a:t>
                      </a: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i="1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0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  оқушыларының «Ақбота» марафонындағы  жетістіктері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717510"/>
              </p:ext>
            </p:extLst>
          </p:nvPr>
        </p:nvGraphicFramePr>
        <p:xfrm>
          <a:off x="395536" y="1628800"/>
          <a:ext cx="7992888" cy="301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1296144"/>
                <a:gridCol w="1080120"/>
                <a:gridCol w="936104"/>
                <a:gridCol w="951323"/>
                <a:gridCol w="1928997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Қатысқан оқушы  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kk-KZ" sz="2400" b="1" i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орын</a:t>
                      </a:r>
                      <a:endParaRPr lang="kk-KZ" sz="24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r>
                        <a:rPr lang="kk-KZ" sz="2400" b="1" i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орын</a:t>
                      </a:r>
                      <a:endParaRPr lang="kk-KZ" sz="24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ІІІ орын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Нәтиже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2016-2017 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920"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5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552582"/>
              </p:ext>
            </p:extLst>
          </p:nvPr>
        </p:nvGraphicFramePr>
        <p:xfrm>
          <a:off x="0" y="548680"/>
          <a:ext cx="9144000" cy="593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829"/>
                <a:gridCol w="4148171"/>
              </a:tblGrid>
              <a:tr h="611363">
                <a:tc>
                  <a:txBody>
                    <a:bodyPr/>
                    <a:lstStyle/>
                    <a:p>
                      <a:r>
                        <a:rPr lang="kk-KZ" i="0" baseline="0" dirty="0" smtClean="0"/>
                        <a:t>                        </a:t>
                      </a:r>
                      <a:r>
                        <a:rPr lang="kk-KZ" i="1" dirty="0" smtClean="0"/>
                        <a:t>  </a:t>
                      </a:r>
                      <a:r>
                        <a:rPr lang="kk-KZ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Мықты</a:t>
                      </a:r>
                      <a:endParaRPr lang="ru-RU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i="0" baseline="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                      </a:t>
                      </a:r>
                      <a:r>
                        <a:rPr lang="kk-KZ" sz="2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Әлсіз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33053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kk-KZ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 сынып мұғалімдерінің теориялық-практикалық білімдерінің жоғарлылығы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kk-KZ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технологияларды қолдану</a:t>
                      </a:r>
                      <a:endParaRPr lang="kk-KZ" b="1" i="1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kk-KZ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Мектепішілік және бірлестік шараларына белсенді қатысуы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1.Жас ұстаздардың жауапкершілігінің</a:t>
                      </a:r>
                      <a:r>
                        <a:rPr lang="kk-KZ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төмендігі</a:t>
                      </a:r>
                      <a:endParaRPr lang="kk-KZ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2.Мұғалімдердің  өз білімдерін көтеру  деңгейінің  әлсіздігі</a:t>
                      </a:r>
                    </a:p>
                    <a:p>
                      <a:r>
                        <a:rPr lang="kk-KZ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3.Газет-журналға ,ғаламторға  материалдар  жарияламауы</a:t>
                      </a:r>
                    </a:p>
                    <a:p>
                      <a:endParaRPr lang="kk-KZ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24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50421">
                <a:tc>
                  <a:txBody>
                    <a:bodyPr/>
                    <a:lstStyle/>
                    <a:p>
                      <a:r>
                        <a:rPr lang="kk-KZ" sz="1800" b="0" i="0" baseline="0" dirty="0" smtClean="0">
                          <a:latin typeface="+mn-lt"/>
                          <a:cs typeface="+mn-cs"/>
                        </a:rPr>
                        <a:t>                            </a:t>
                      </a:r>
                      <a:r>
                        <a:rPr lang="kk-KZ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Мүмкіндік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baseline="0" dirty="0" smtClean="0">
                          <a:latin typeface="+mn-lt"/>
                          <a:cs typeface="+mn-cs"/>
                        </a:rPr>
                        <a:t>                    </a:t>
                      </a:r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Кедергі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31160"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1.Үлгерімі төмен оқушылармен</a:t>
                      </a:r>
                      <a:r>
                        <a:rPr lang="kk-KZ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қарқынды жұмыс жүргізуге</a:t>
                      </a:r>
                      <a:endParaRPr lang="kk-KZ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2.Бірлестік  мүшелерімен</a:t>
                      </a:r>
                      <a:r>
                        <a:rPr lang="kk-KZ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желілік байланыс  орнату</a:t>
                      </a:r>
                    </a:p>
                    <a:p>
                      <a:r>
                        <a:rPr lang="kk-KZ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3.Әр  түрлі  байқауларға  қатысу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1.Уақытты</a:t>
                      </a:r>
                      <a:r>
                        <a:rPr lang="kk-KZ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тиімді  пайдаланбауы</a:t>
                      </a:r>
                    </a:p>
                    <a:p>
                      <a:r>
                        <a:rPr lang="kk-KZ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2.Жауапкершіліктің  төмендігі</a:t>
                      </a:r>
                    </a:p>
                    <a:p>
                      <a:r>
                        <a:rPr lang="kk-KZ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3.Өз білімдерін  жетілдірмеуі</a:t>
                      </a:r>
                    </a:p>
                    <a:p>
                      <a:r>
                        <a:rPr lang="kk-KZ" b="1" i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4.Ізденудің  аздығы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808" y="0"/>
            <a:ext cx="2546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   -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анализі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96" y="-153432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8100"/>
            <a:ext cx="4361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</a:t>
            </a:r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b="1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76102" y="1196752"/>
            <a:ext cx="4584700" cy="518457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k-KZ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4552504" y="1196752"/>
            <a:ext cx="4483992" cy="496855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2175247"/>
            <a:ext cx="338437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жетістігі</a:t>
            </a:r>
            <a:endParaRPr lang="kk-KZ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 сынып мұғалімдерінің теориялық-практикалық білімдерінің жоғарлылығы</a:t>
            </a:r>
          </a:p>
          <a:p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Оқытуда ,тәрбиелеуде  </a:t>
            </a:r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жаңаша  </a:t>
            </a: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әдіс-тәсілдер  тиімді  </a:t>
            </a:r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пайдаланылды,мұғалімдер  </a:t>
            </a: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 шеберлігін  арттыра  отырып, көшбасшы   екенін   </a:t>
            </a:r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 білді. </a:t>
            </a:r>
          </a:p>
          <a:p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Мектепішілік </a:t>
            </a:r>
            <a:r>
              <a:rPr lang="kk-KZ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бірлестік шараларына белсенді қатысуы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/>
          </a:p>
          <a:p>
            <a:endParaRPr lang="kk-KZ" b="1" dirty="0"/>
          </a:p>
          <a:p>
            <a:endParaRPr lang="kk-KZ" b="1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1944414"/>
            <a:ext cx="33123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Кемшілігі</a:t>
            </a:r>
          </a:p>
          <a:p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1.Бірлестік  мұғалімдерінің желілік  байланыс  орнатуы  орта деңгейде болуы</a:t>
            </a:r>
          </a:p>
          <a:p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2.Мұғалімдердің  өз білімдерін көтеру  деңгейінің  әлсіздігі</a:t>
            </a:r>
          </a:p>
          <a:p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3.Газет-журналға ,ғаламторға  материалдар  жарияламауы</a:t>
            </a:r>
          </a:p>
          <a:p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4.Мұғалімдердің  жауапкершіліктерінің  төмендігі</a:t>
            </a:r>
            <a:endParaRPr lang="kk-KZ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 rot="-1065074">
            <a:off x="269875" y="790575"/>
            <a:ext cx="77247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6000" b="1">
                <a:solidFill>
                  <a:srgbClr val="002060"/>
                </a:solidFill>
                <a:latin typeface="Times New Roman" pitchFamily="18" charset="0"/>
              </a:rPr>
              <a:t>Тыңдағандарыңызға рахмет!</a:t>
            </a:r>
            <a:endParaRPr lang="ru-RU" sz="6000" b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8738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" y="-696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4961" y="40466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7992" y="404665"/>
            <a:ext cx="9144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800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Әдістемелік бірлестіктің тақырыбы</a:t>
            </a:r>
            <a:r>
              <a:rPr lang="kk-KZ" sz="4800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i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kk-KZ" sz="36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kk-KZ" sz="3600" dirty="0" smtClean="0">
                <a:latin typeface="Times New Roman"/>
                <a:ea typeface="Times New Roman"/>
                <a:cs typeface="Times New Roman"/>
              </a:rPr>
              <a:t>       </a:t>
            </a:r>
            <a:r>
              <a:rPr lang="kk-KZ" sz="3600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kk-KZ" sz="36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Оқытудың жаңа технологияларын </a:t>
            </a:r>
            <a:r>
              <a:rPr lang="kk-KZ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kk-KZ" sz="36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kk-KZ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  пайдалана </a:t>
            </a:r>
            <a:r>
              <a:rPr lang="kk-KZ" sz="36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отырып, оқушының </a:t>
            </a:r>
            <a:endParaRPr lang="kk-KZ" sz="3600" b="1" i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kk-KZ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  шығармашылық </a:t>
            </a:r>
            <a:r>
              <a:rPr lang="kk-KZ" sz="36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қабілетін дамыту"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36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algn="ctr">
              <a:defRPr/>
            </a:pPr>
            <a:endParaRPr lang="kk-KZ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036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kk-KZ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</a:p>
          <a:p>
            <a:pPr algn="just"/>
            <a:r>
              <a:rPr lang="kk-KZ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i="1" dirty="0" smtClean="0">
                <a:solidFill>
                  <a:schemeClr val="accent3">
                    <a:lumMod val="50000"/>
                  </a:schemeClr>
                </a:solidFill>
              </a:rPr>
              <a:t>- Оқушылардың </a:t>
            </a:r>
            <a:r>
              <a:rPr lang="kk-KZ" sz="3200" b="1" i="1" dirty="0">
                <a:solidFill>
                  <a:schemeClr val="accent3">
                    <a:lumMod val="50000"/>
                  </a:schemeClr>
                </a:solidFill>
              </a:rPr>
              <a:t>танымдық белсенділігін дамытуда  тиімді технологияны анықтау. Тәжірибе өткізу арқылы білім сапасын арттыру.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kk-KZ" sz="3200" b="1" i="1" dirty="0">
                <a:solidFill>
                  <a:schemeClr val="accent3">
                    <a:lumMod val="50000"/>
                  </a:schemeClr>
                </a:solidFill>
              </a:rPr>
              <a:t>- Мұғалімдердің жеке ерекшелігін ескере отырып, шығармашылық қабілеттерін дамыту.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kk-KZ" sz="4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74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8128" y="271705"/>
            <a:ext cx="9036496" cy="96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kk-KZ" sz="2800" b="1" i="1" dirty="0" smtClean="0">
                <a:solidFill>
                  <a:schemeClr val="tx2">
                    <a:lumMod val="75000"/>
                  </a:schemeClr>
                </a:solidFill>
              </a:rPr>
              <a:t>Міндеттері</a:t>
            </a:r>
            <a:r>
              <a:rPr lang="kk-KZ" sz="2800" b="1" i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kk-KZ" sz="2800" b="1" i="1" dirty="0">
                <a:solidFill>
                  <a:srgbClr val="C00000"/>
                </a:solidFill>
              </a:rPr>
              <a:t>- жеке тұлғаның шығармашылық қабілетін, жеке қасиетін, бейімін, деңгейін анықтау;</a:t>
            </a:r>
            <a:endParaRPr lang="ru-RU" sz="2800" b="1" i="1" dirty="0">
              <a:solidFill>
                <a:srgbClr val="C00000"/>
              </a:solidFill>
            </a:endParaRPr>
          </a:p>
          <a:p>
            <a:r>
              <a:rPr lang="kk-KZ" sz="2800" b="1" i="1" dirty="0">
                <a:solidFill>
                  <a:srgbClr val="C00000"/>
                </a:solidFill>
              </a:rPr>
              <a:t>- мұғалім мүмкіндігіне сай шығармашылық тапсырмаларды әдістемелік тұрғыда жүйелі түрде орындату;</a:t>
            </a:r>
            <a:endParaRPr lang="ru-RU" sz="2800" b="1" i="1" dirty="0">
              <a:solidFill>
                <a:srgbClr val="C00000"/>
              </a:solidFill>
            </a:endParaRPr>
          </a:p>
          <a:p>
            <a:r>
              <a:rPr lang="kk-KZ" sz="2800" b="1" i="1" dirty="0">
                <a:solidFill>
                  <a:srgbClr val="C00000"/>
                </a:solidFill>
              </a:rPr>
              <a:t>- жұмыс барысында кездесетін қиындықтар мен қарама-қайшылықты есепке алып зерттеу;</a:t>
            </a:r>
            <a:endParaRPr lang="ru-RU" sz="2800" b="1" i="1" dirty="0">
              <a:solidFill>
                <a:srgbClr val="C00000"/>
              </a:solidFill>
            </a:endParaRPr>
          </a:p>
          <a:p>
            <a:r>
              <a:rPr lang="kk-KZ" sz="2800" b="1" i="1" dirty="0">
                <a:solidFill>
                  <a:srgbClr val="C00000"/>
                </a:solidFill>
              </a:rPr>
              <a:t>- бастауыш сынып оқушыларын орта буынға бейімдеу.</a:t>
            </a:r>
            <a:endParaRPr lang="ru-RU" sz="2800" b="1" i="1" dirty="0">
              <a:solidFill>
                <a:srgbClr val="C00000"/>
              </a:solidFill>
            </a:endParaRPr>
          </a:p>
          <a:p>
            <a:pPr lvl="0"/>
            <a:r>
              <a:rPr lang="kk-KZ" sz="2800" b="1" i="1" dirty="0">
                <a:solidFill>
                  <a:srgbClr val="C00000"/>
                </a:solidFill>
              </a:rPr>
              <a:t>мұғалімдерді зерттей отырып, өсу динамикасын бақылау</a:t>
            </a:r>
            <a:endParaRPr lang="ru-RU" sz="2800" b="1" i="1" dirty="0">
              <a:solidFill>
                <a:srgbClr val="C00000"/>
              </a:solidFill>
            </a:endParaRPr>
          </a:p>
          <a:p>
            <a:pPr algn="just"/>
            <a:endParaRPr lang="kk-KZ" sz="4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3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6621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0466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ӘБ </a:t>
            </a:r>
            <a:r>
              <a:rPr lang="kk-KZ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 жүйесі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1457171" y="3212976"/>
            <a:ext cx="5832441" cy="858962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бағыты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843808" y="1439859"/>
            <a:ext cx="2474912" cy="1584176"/>
          </a:xfrm>
          <a:prstGeom prst="cloudCallout">
            <a:avLst>
              <a:gd name="adj1" fmla="val 1385"/>
              <a:gd name="adj2" fmla="val 8262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 кәсіби 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 көтеру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2539890">
            <a:off x="6778231" y="1980935"/>
            <a:ext cx="2500312" cy="1394456"/>
          </a:xfrm>
          <a:prstGeom prst="cloudCallout">
            <a:avLst>
              <a:gd name="adj1" fmla="val 41132"/>
              <a:gd name="adj2" fmla="val 1030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9354849">
            <a:off x="5703706" y="4256108"/>
            <a:ext cx="2621643" cy="1808187"/>
          </a:xfrm>
          <a:prstGeom prst="cloudCallout">
            <a:avLst>
              <a:gd name="adj1" fmla="val 939"/>
              <a:gd name="adj2" fmla="val 7764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Дарынды оқушылармен жұмыс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8504940">
            <a:off x="3123236" y="4643929"/>
            <a:ext cx="2500313" cy="1541986"/>
          </a:xfrm>
          <a:prstGeom prst="cloudCallout">
            <a:avLst>
              <a:gd name="adj1" fmla="val -26092"/>
              <a:gd name="adj2" fmla="val 12928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Сабақтастық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20439729">
            <a:off x="376938" y="1880682"/>
            <a:ext cx="2500312" cy="1413776"/>
          </a:xfrm>
          <a:prstGeom prst="cloudCallout">
            <a:avLst>
              <a:gd name="adj1" fmla="val 45017"/>
              <a:gd name="adj2" fmla="val 853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 оқу-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-тәрбие  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 rot="13161698">
            <a:off x="648322" y="4031095"/>
            <a:ext cx="2500313" cy="1541986"/>
          </a:xfrm>
          <a:prstGeom prst="cloudCallout">
            <a:avLst>
              <a:gd name="adj1" fmla="val -26092"/>
              <a:gd name="adj2" fmla="val 12928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 –аналар  жұмыс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4932040" y="1268760"/>
            <a:ext cx="2197294" cy="1584176"/>
          </a:xfrm>
          <a:prstGeom prst="cloudCallout">
            <a:avLst>
              <a:gd name="adj1" fmla="val 1385"/>
              <a:gd name="adj2" fmla="val 8262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Үлгерімі төмен оқушымен жұмыс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" y="-76717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228671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61432" y="2426878"/>
            <a:ext cx="2952750" cy="2004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43966" y="3069848"/>
            <a:ext cx="25193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 dirty="0" err="1"/>
              <a:t>Біліктілікті</a:t>
            </a:r>
            <a:r>
              <a:rPr lang="ru-RU" b="1" dirty="0"/>
              <a:t> 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 dirty="0" err="1"/>
              <a:t>көтеру</a:t>
            </a:r>
            <a:endParaRPr lang="ru-RU" b="1" dirty="0"/>
          </a:p>
          <a:p>
            <a:pPr lvl="1" eaLnBrk="0" hangingPunct="0">
              <a:buFont typeface="Wingdings" pitchFamily="2" charset="2"/>
              <a:buNone/>
            </a:pPr>
            <a:r>
              <a:rPr lang="ru-RU" b="1" dirty="0"/>
              <a:t> </a:t>
            </a:r>
            <a:r>
              <a:rPr lang="ru-RU" b="1" dirty="0" err="1"/>
              <a:t>курстары</a:t>
            </a:r>
            <a:endParaRPr lang="ru-RU" b="1" dirty="0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224087" y="5319711"/>
            <a:ext cx="25193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 dirty="0" err="1"/>
              <a:t>Өзара</a:t>
            </a:r>
            <a:endParaRPr lang="ru-RU" b="1" dirty="0"/>
          </a:p>
          <a:p>
            <a:pPr lvl="1" eaLnBrk="0" hangingPunct="0">
              <a:buFont typeface="Wingdings" pitchFamily="2" charset="2"/>
              <a:buNone/>
            </a:pPr>
            <a:r>
              <a:rPr lang="ru-RU" b="1" dirty="0"/>
              <a:t> </a:t>
            </a:r>
            <a:r>
              <a:rPr lang="ru-RU" b="1" dirty="0" err="1"/>
              <a:t>сабаққа</a:t>
            </a:r>
            <a:endParaRPr lang="ru-RU" b="1" dirty="0"/>
          </a:p>
          <a:p>
            <a:pPr lvl="1" eaLnBrk="0" hangingPunct="0">
              <a:buFont typeface="Wingdings" pitchFamily="2" charset="2"/>
              <a:buNone/>
            </a:pPr>
            <a:r>
              <a:rPr lang="ru-RU" b="1" dirty="0"/>
              <a:t> </a:t>
            </a:r>
            <a:r>
              <a:rPr lang="ru-RU" b="1" dirty="0" err="1"/>
              <a:t>қатысу</a:t>
            </a:r>
            <a:endParaRPr lang="ru-RU" b="1" dirty="0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5339556" y="5319712"/>
            <a:ext cx="25193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 dirty="0" err="1"/>
              <a:t>Кәсіби</a:t>
            </a:r>
            <a:r>
              <a:rPr lang="ru-RU" b="1" dirty="0"/>
              <a:t> 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 dirty="0" err="1"/>
              <a:t>шеберлік</a:t>
            </a:r>
            <a:endParaRPr lang="ru-RU" b="1" dirty="0"/>
          </a:p>
          <a:p>
            <a:pPr lvl="1" eaLnBrk="0" hangingPunct="0">
              <a:buFont typeface="Wingdings" pitchFamily="2" charset="2"/>
              <a:buNone/>
            </a:pPr>
            <a:r>
              <a:rPr lang="ru-RU" b="1" dirty="0"/>
              <a:t> </a:t>
            </a:r>
            <a:r>
              <a:rPr lang="ru-RU" b="1" dirty="0" err="1"/>
              <a:t>сайыстарына</a:t>
            </a:r>
            <a:endParaRPr lang="ru-RU" b="1" dirty="0"/>
          </a:p>
          <a:p>
            <a:pPr lvl="1" eaLnBrk="0" hangingPunct="0">
              <a:buFont typeface="Wingdings" pitchFamily="2" charset="2"/>
              <a:buNone/>
            </a:pPr>
            <a:r>
              <a:rPr lang="ru-RU" b="1" dirty="0"/>
              <a:t> </a:t>
            </a:r>
            <a:r>
              <a:rPr lang="ru-RU" b="1" dirty="0" err="1"/>
              <a:t>қатысу</a:t>
            </a:r>
            <a:endParaRPr lang="ru-RU" b="1" dirty="0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6813996" y="2930149"/>
            <a:ext cx="2339752" cy="12959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 eaLnBrk="0" hangingPunct="0">
              <a:buFont typeface="Wingdings" pitchFamily="2" charset="2"/>
              <a:buNone/>
            </a:pPr>
            <a:endParaRPr lang="kk-KZ" b="1" dirty="0"/>
          </a:p>
          <a:p>
            <a:pPr lvl="1" algn="ctr" eaLnBrk="0" hangingPunct="0">
              <a:buFont typeface="Wingdings" pitchFamily="2" charset="2"/>
              <a:buNone/>
            </a:pPr>
            <a:r>
              <a:rPr lang="kk-KZ" b="1" dirty="0"/>
              <a:t>Кәсіби </a:t>
            </a:r>
            <a:endParaRPr lang="en-US" b="1" dirty="0"/>
          </a:p>
          <a:p>
            <a:pPr lvl="1" algn="ctr" eaLnBrk="0" hangingPunct="0">
              <a:buFont typeface="Wingdings" pitchFamily="2" charset="2"/>
              <a:buNone/>
            </a:pPr>
            <a:r>
              <a:rPr lang="kk-KZ" b="1" dirty="0"/>
              <a:t>құзыреттіліктерін</a:t>
            </a:r>
          </a:p>
          <a:p>
            <a:pPr lvl="1" algn="ctr" eaLnBrk="0" hangingPunct="0">
              <a:buFont typeface="Wingdings" pitchFamily="2" charset="2"/>
              <a:buNone/>
            </a:pPr>
            <a:r>
              <a:rPr lang="kk-KZ" b="1" dirty="0"/>
              <a:t>дамыту</a:t>
            </a:r>
          </a:p>
          <a:p>
            <a:pPr lvl="1" algn="ctr" eaLnBrk="0" hangingPunct="0">
              <a:buFont typeface="Wingdings" pitchFamily="2" charset="2"/>
              <a:buNone/>
            </a:pPr>
            <a:endParaRPr lang="ru-RU" b="1" dirty="0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6443663" y="692150"/>
            <a:ext cx="2519362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/>
              <a:t>Ғылыми, 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әдістемелік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kk-KZ" b="1"/>
              <a:t>ә</a:t>
            </a:r>
            <a:r>
              <a:rPr lang="ru-RU" b="1"/>
              <a:t>дебиетпен  </a:t>
            </a:r>
            <a:endParaRPr lang="en-US" b="1"/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жұмыс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3578126" y="575568"/>
            <a:ext cx="2519362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 dirty="0" err="1"/>
              <a:t>Әдістемелік</a:t>
            </a:r>
            <a:endParaRPr lang="ru-RU" b="1" dirty="0"/>
          </a:p>
          <a:p>
            <a:pPr lvl="1" eaLnBrk="0" hangingPunct="0">
              <a:buFont typeface="Wingdings" pitchFamily="2" charset="2"/>
              <a:buNone/>
            </a:pPr>
            <a:r>
              <a:rPr lang="ru-RU" b="1" dirty="0" err="1"/>
              <a:t>тақырыппен</a:t>
            </a:r>
            <a:endParaRPr lang="ru-RU" b="1" dirty="0"/>
          </a:p>
          <a:p>
            <a:pPr lvl="1" eaLnBrk="0" hangingPunct="0">
              <a:buFont typeface="Wingdings" pitchFamily="2" charset="2"/>
              <a:buNone/>
            </a:pPr>
            <a:r>
              <a:rPr lang="ru-RU" b="1" dirty="0"/>
              <a:t> </a:t>
            </a:r>
            <a:r>
              <a:rPr lang="ru-RU" b="1" dirty="0" err="1"/>
              <a:t>жұмыс</a:t>
            </a:r>
            <a:endParaRPr lang="ru-RU" b="1" dirty="0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428625" y="857250"/>
            <a:ext cx="25193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/>
              <a:t>Мәселелік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 семинарлар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2735025" y="2060848"/>
            <a:ext cx="756853" cy="27198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2649636" y="3520567"/>
            <a:ext cx="590215" cy="7645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2944743" y="4470400"/>
            <a:ext cx="504825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6084168" y="1667709"/>
            <a:ext cx="359495" cy="5609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6443663" y="2564905"/>
            <a:ext cx="576609" cy="29259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6084168" y="4470400"/>
            <a:ext cx="230014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 flipH="1" flipV="1">
            <a:off x="5040051" y="1667709"/>
            <a:ext cx="0" cy="74435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" y="-76717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228671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мо 2016-2017\д8ниетану апталы5ы фото\IMG_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7678"/>
            <a:ext cx="3830736" cy="2553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84" y="2636912"/>
            <a:ext cx="4312487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32040" y="764704"/>
            <a:ext cx="421196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«Таби</a:t>
            </a:r>
            <a:r>
              <a:rPr lang="kk-KZ" sz="2400" i="1" dirty="0" smtClean="0"/>
              <a:t>ғатты аялайық» атты  </a:t>
            </a:r>
          </a:p>
          <a:p>
            <a:r>
              <a:rPr lang="kk-KZ" sz="2400" i="1" dirty="0"/>
              <a:t>и</a:t>
            </a:r>
            <a:r>
              <a:rPr lang="kk-KZ" sz="2400" i="1" dirty="0" smtClean="0"/>
              <a:t>нтеллектуалдық ойын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1519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s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" y="-76717"/>
            <a:ext cx="9144000" cy="70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228671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8367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49" y="1867324"/>
            <a:ext cx="3672408" cy="2754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312">
            <a:off x="826592" y="1412776"/>
            <a:ext cx="3491880" cy="2327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08004" y="548680"/>
            <a:ext cx="385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B050"/>
                </a:solidFill>
              </a:rPr>
              <a:t>    «Бастауыш Біліктісі» </a:t>
            </a:r>
          </a:p>
          <a:p>
            <a:r>
              <a:rPr lang="kk-KZ" sz="2400" b="1" i="1" dirty="0" smtClean="0">
                <a:solidFill>
                  <a:srgbClr val="00B050"/>
                </a:solidFill>
              </a:rPr>
              <a:t>    атты топтық жарыс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528</Words>
  <Application>Microsoft Office PowerPoint</Application>
  <PresentationFormat>Экран (4:3)</PresentationFormat>
  <Paragraphs>246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Мақсаты:  Шығармашылық белсенділігіне қарай, ерекшелігіне байланысты жеке тұлға қалыптастыра отырып, ізденіс, ғылыми жұмыстарына баулу </vt:lpstr>
      <vt:lpstr>Презентация PowerPoint</vt:lpstr>
      <vt:lpstr>Мектеп  оқушыларының «Зияткер»  жетістіктері</vt:lpstr>
      <vt:lpstr>Мектеп  оқушыларының облыстық және республикалық  жетістіктері</vt:lpstr>
      <vt:lpstr>Мектеп  оқушыларының «Ақбота» марафонындағы  жетістіктері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Dias</dc:creator>
  <cp:lastModifiedBy>жанар</cp:lastModifiedBy>
  <cp:revision>104</cp:revision>
  <dcterms:created xsi:type="dcterms:W3CDTF">2015-04-19T12:22:33Z</dcterms:created>
  <dcterms:modified xsi:type="dcterms:W3CDTF">2016-12-26T06:15:55Z</dcterms:modified>
</cp:coreProperties>
</file>