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76" r:id="rId3"/>
    <p:sldMasterId id="2147483688" r:id="rId4"/>
  </p:sldMasterIdLst>
  <p:notesMasterIdLst>
    <p:notesMasterId r:id="rId26"/>
  </p:notesMasterIdLst>
  <p:sldIdLst>
    <p:sldId id="424" r:id="rId5"/>
    <p:sldId id="427" r:id="rId6"/>
    <p:sldId id="314" r:id="rId7"/>
    <p:sldId id="406" r:id="rId8"/>
    <p:sldId id="428" r:id="rId9"/>
    <p:sldId id="425" r:id="rId10"/>
    <p:sldId id="371" r:id="rId11"/>
    <p:sldId id="382" r:id="rId12"/>
    <p:sldId id="407" r:id="rId13"/>
    <p:sldId id="405" r:id="rId14"/>
    <p:sldId id="408" r:id="rId15"/>
    <p:sldId id="409" r:id="rId16"/>
    <p:sldId id="411" r:id="rId17"/>
    <p:sldId id="413" r:id="rId18"/>
    <p:sldId id="373" r:id="rId19"/>
    <p:sldId id="416" r:id="rId20"/>
    <p:sldId id="414" r:id="rId21"/>
    <p:sldId id="415" r:id="rId22"/>
    <p:sldId id="383" r:id="rId23"/>
    <p:sldId id="347" r:id="rId24"/>
    <p:sldId id="376" r:id="rId25"/>
  </p:sldIdLst>
  <p:sldSz cx="9144000" cy="6858000" type="screen4x3"/>
  <p:notesSz cx="6815138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FF9900"/>
    <a:srgbClr val="EA22B1"/>
    <a:srgbClr val="990099"/>
    <a:srgbClr val="008000"/>
    <a:srgbClr val="FF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57" autoAdjust="0"/>
  </p:normalViewPr>
  <p:slideViewPr>
    <p:cSldViewPr>
      <p:cViewPr>
        <p:scale>
          <a:sx n="89" d="100"/>
          <a:sy n="89" d="100"/>
        </p:scale>
        <p:origin x="-72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-2130" y="-84"/>
      </p:cViewPr>
      <p:guideLst>
        <p:guide orient="horz" pos="3132"/>
        <p:guide pos="214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530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B7157D4-4FE3-4B9E-AAB2-663E827A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2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80AA8BC-DA3A-426B-82C1-48A4A15F3673}" type="slidenum">
              <a:rPr lang="ru-RU" smtClean="0"/>
              <a:pPr eaLnBrk="1" hangingPunct="1"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73FF03-EADF-48A0-B01E-1227D5520D4E}" type="slidenum">
              <a:rPr lang="ru-RU" smtClean="0"/>
              <a:pPr eaLnBrk="1" hangingPunct="1"/>
              <a:t>3</a:t>
            </a:fld>
            <a:endParaRPr 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807EB5B-2D03-4175-BC45-1CBBF17F35C4}" type="slidenum">
              <a:rPr lang="ru-RU" smtClean="0"/>
              <a:pPr eaLnBrk="1" hangingPunct="1"/>
              <a:t>20</a:t>
            </a:fld>
            <a:endParaRPr 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FB3C4-4738-49D7-8DBE-00EE88F2C4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37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17F61-8766-47E9-A1EF-0667AA3A9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52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B2396-C6D3-4C86-8FC0-8320A1309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50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E7E48-3EC9-4179-A33D-1FF7BB6CB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459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7F50C-5765-4C21-8360-AEA8FDF71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59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8DA41-B138-43DA-BD50-85A0A8382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267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6D35B-C1A6-4140-97BB-3ED0FE394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819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FB3C4-4738-49D7-8DBE-00EE88F2C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17A492-28DA-4A2A-B376-C62C7F9B0A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A74913-4245-4AD9-91D0-C9DAEB6B7A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34082-AE2C-4634-A2C4-7A7B3A108D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7A492-28DA-4A2A-B376-C62C7F9B0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589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81C5AE-3062-457A-98D9-D632FB2D8F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3E699-7734-441B-81C0-92E494F66D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57328-D58F-4A9E-99BA-199F53CA45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9CADA-99FF-4C40-B57E-4B67567909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B6FAB-E851-46F5-B407-230683B351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D17F61-8766-47E9-A1EF-0667AA3A9D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B2396-C6D3-4C86-8FC0-8320A13096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FB3C4-4738-49D7-8DBE-00EE88F2C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17A492-28DA-4A2A-B376-C62C7F9B0A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A74913-4245-4AD9-91D0-C9DAEB6B7A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74913-4245-4AD9-91D0-C9DAEB6B7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1909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34082-AE2C-4634-A2C4-7A7B3A108D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81C5AE-3062-457A-98D9-D632FB2D8F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3E699-7734-441B-81C0-92E494F66D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57328-D58F-4A9E-99BA-199F53CA45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9CADA-99FF-4C40-B57E-4B67567909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B6FAB-E851-46F5-B407-230683B351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D17F61-8766-47E9-A1EF-0667AA3A9D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B2396-C6D3-4C86-8FC0-8320A13096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50FB3C4-4738-49D7-8DBE-00EE88F2C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17A492-28DA-4A2A-B376-C62C7F9B0A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34082-AE2C-4634-A2C4-7A7B3A108D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9677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A74913-4245-4AD9-91D0-C9DAEB6B7A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34082-AE2C-4634-A2C4-7A7B3A108D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81C5AE-3062-457A-98D9-D632FB2D8F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83E699-7734-441B-81C0-92E494F66D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57328-D58F-4A9E-99BA-199F53CA45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9CADA-99FF-4C40-B57E-4B67567909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B6FAB-E851-46F5-B407-230683B351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D17F61-8766-47E9-A1EF-0667AA3A9D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B2396-C6D3-4C86-8FC0-8320A13096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1C5AE-3062-457A-98D9-D632FB2D8F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712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3E699-7734-441B-81C0-92E494F66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93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57328-D58F-4A9E-99BA-199F53CA45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75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9CADA-99FF-4C40-B57E-4B6756790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45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B6FAB-E851-46F5-B407-230683B351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12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99"/>
            </a:gs>
            <a:gs pos="50000">
              <a:srgbClr val="FFFFFF"/>
            </a:gs>
            <a:gs pos="100000">
              <a:srgbClr val="00CC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AA99C1F-7BB6-450B-9A30-95331B75F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AA99C1F-7BB6-450B-9A30-95331B75FC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AA99C1F-7BB6-450B-9A30-95331B75FC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AA99C1F-7BB6-450B-9A30-95331B75FC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gif"/><Relationship Id="rId4" Type="http://schemas.openxmlformats.org/officeDocument/2006/relationships/image" Target="../media/image44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42;&#1086;&#1076;&#1085;&#1099;&#1081;%20&#1073;&#1072;&#1083;&#1077;&#1090;,%20&#1089;&#1080;&#1085;&#1093;&#1088;&#1086;&#1085;&#1085;&#1086;&#1077;%20&#1087;&#1083;&#1072;&#1074;&#1072;&#1085;&#1080;&#1077;%20-%20&#1040;&#1082;&#1074;&#1072;&#1088;&#1080;&#1091;&#1084;%20-%20YouTube.FLV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" descr="tempimage911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" y="-2821"/>
            <a:ext cx="9137651" cy="683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олилиния 13"/>
          <p:cNvSpPr/>
          <p:nvPr/>
        </p:nvSpPr>
        <p:spPr>
          <a:xfrm>
            <a:off x="5257800" y="1693863"/>
            <a:ext cx="7938" cy="93662"/>
          </a:xfrm>
          <a:custGeom>
            <a:avLst/>
            <a:gdLst/>
            <a:ahLst/>
            <a:cxnLst/>
            <a:rect l="0" t="0" r="0" b="0"/>
            <a:pathLst>
              <a:path w="12701" h="177801">
                <a:moveTo>
                  <a:pt x="0" y="0"/>
                </a:moveTo>
                <a:lnTo>
                  <a:pt x="0" y="0"/>
                </a:lnTo>
                <a:lnTo>
                  <a:pt x="0" y="12700"/>
                </a:lnTo>
                <a:lnTo>
                  <a:pt x="0" y="25400"/>
                </a:lnTo>
                <a:lnTo>
                  <a:pt x="0" y="38100"/>
                </a:lnTo>
                <a:lnTo>
                  <a:pt x="0" y="50800"/>
                </a:lnTo>
                <a:lnTo>
                  <a:pt x="0" y="63500"/>
                </a:lnTo>
                <a:lnTo>
                  <a:pt x="0" y="63500"/>
                </a:lnTo>
                <a:lnTo>
                  <a:pt x="0" y="76200"/>
                </a:lnTo>
                <a:lnTo>
                  <a:pt x="0" y="88900"/>
                </a:lnTo>
                <a:lnTo>
                  <a:pt x="0" y="101600"/>
                </a:lnTo>
                <a:lnTo>
                  <a:pt x="0" y="114300"/>
                </a:lnTo>
                <a:lnTo>
                  <a:pt x="0" y="127000"/>
                </a:lnTo>
                <a:lnTo>
                  <a:pt x="0" y="139700"/>
                </a:lnTo>
                <a:lnTo>
                  <a:pt x="0" y="152400"/>
                </a:lnTo>
                <a:lnTo>
                  <a:pt x="12700" y="165100"/>
                </a:lnTo>
                <a:lnTo>
                  <a:pt x="12700" y="1778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49999" tIns="25000" rIns="49999" bIns="25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30979" y="1310092"/>
            <a:ext cx="49904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600" b="1" i="1" dirty="0">
                <a:solidFill>
                  <a:srgbClr val="990099"/>
                </a:solidFill>
                <a:latin typeface="Times New Roman" pitchFamily="18" charset="0"/>
              </a:rPr>
              <a:t>Сабақтың тақырыбы: </a:t>
            </a:r>
            <a:endParaRPr lang="ru-RU" sz="3600" i="1" dirty="0">
              <a:solidFill>
                <a:srgbClr val="990099"/>
              </a:solidFill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564904"/>
            <a:ext cx="7632848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3600" b="1" cap="all" dirty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  <a:cs typeface="Times New Roman" pitchFamily="18" charset="0"/>
              </a:rPr>
              <a:t>Архимед к</a:t>
            </a:r>
            <a:r>
              <a:rPr lang="kk-KZ" sz="3600" b="1" cap="all" dirty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kk-KZ" sz="3600" b="1" cap="all" dirty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  <a:ea typeface="Times New Roman" pitchFamily="18" charset="0"/>
                <a:cs typeface="Boyarsky" pitchFamily="33" charset="0"/>
              </a:rPr>
              <a:t>ш</a:t>
            </a:r>
            <a:r>
              <a:rPr lang="kk-KZ" sz="3600" b="1" cap="all" dirty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і. </a:t>
            </a:r>
            <a:endParaRPr lang="en-US" sz="3600" b="1" cap="all" dirty="0">
              <a:ln/>
              <a:solidFill>
                <a:srgbClr val="008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kk-KZ" sz="3600" b="1" cap="all" dirty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mbria" pitchFamily="18" charset="0"/>
                <a:ea typeface="Times New Roman" pitchFamily="18" charset="0"/>
                <a:cs typeface="Arial" pitchFamily="34" charset="0"/>
              </a:rPr>
              <a:t>Денелерді</a:t>
            </a:r>
            <a:r>
              <a:rPr lang="kk-KZ" sz="3600" b="1" cap="all" dirty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ң жүзу шарттары</a:t>
            </a:r>
            <a:endParaRPr lang="ru-RU" sz="3600" b="1" cap="all" dirty="0">
              <a:ln/>
              <a:solidFill>
                <a:srgbClr val="008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3" name="Рисунок 3" descr="tempimage13.tiff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14351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05930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2140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76232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25341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30690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437112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693863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69" y="4662106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07538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8" descr="Рисунок1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002" y="4670343"/>
            <a:ext cx="9715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80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 descr="tempimage31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4922838"/>
            <a:ext cx="2322512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Рисунок 2" descr="tempimage32.tiff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50" y="5029200"/>
            <a:ext cx="16637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Рисунок 3" descr="tempimage33.tiff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900363"/>
            <a:ext cx="1528762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1814513" y="1038225"/>
            <a:ext cx="6896100" cy="276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11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Архимед (б.з.б. 287-212) Ежелгі Грекияның ұлы ғалымы, математигі,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механигі. Ол Сицилия аралындағы Сиракуз қаласында туып, сонда өмір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сүрген. Архимед астроном Фидийдің баласы деген жорамал бар. Архимед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сол замандағы ірі мәдениет орталығы - </a:t>
            </a:r>
            <a:r>
              <a:rPr lang="ru-RU" sz="1500" b="1" u="sng">
                <a:solidFill>
                  <a:srgbClr val="000000"/>
                </a:solidFill>
                <a:latin typeface="Times New Roman" pitchFamily="18" charset="0"/>
              </a:rPr>
              <a:t>Мысырды</a:t>
            </a:r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 аралап,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александриялық ғалымдардан, солардың ішінде Конон мен Эратосфеннен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білім алған. Оның математикалық еңбектері өз заманынан озық болған.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Архимедтің көптеген математикалық еңбектерінің ішінен қисық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сызықтардың ұзындықтарын, әр түрлі фигуралар мен денелердің көлемін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және беттердің ауданын есептеу ерекше орын алды. Архимед рычаг заңын,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суда өлшеу арқылы қорытпаның құрамын анықтау тәсілін тапқан, өз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атымен аталған гидростатика заңын ашқан, жер суаратын механизмдерді,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жүк көтеретін рычаг жүйелері мен блоктарды, тас ататын, қамал бұзатын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соғыс қондырғыларын, т.б. ойлап шығарған. Рычагтың математикалық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заңын тапқанда, Архимед “Тіреу нүктесін берсеңдер, Жерді де төңкеріп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тастаймын” деп айтқан екен. 9-11 ғасырларда Архимедтің еңбектері араб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тіліне, ал 13 ғасырда олар араб тілінен латын тіліне аударылып, Батыс </a:t>
            </a:r>
          </a:p>
          <a:p>
            <a:pPr algn="just" eaLnBrk="1" hangingPunct="1"/>
            <a:r>
              <a:rPr lang="ru-RU" sz="1500" b="1">
                <a:solidFill>
                  <a:srgbClr val="000000"/>
                </a:solidFill>
                <a:latin typeface="Times New Roman" pitchFamily="18" charset="0"/>
              </a:rPr>
              <a:t>Еуропа елдеріне тараған.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1592263" y="368300"/>
            <a:ext cx="6037262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2600" b="1">
                <a:solidFill>
                  <a:srgbClr val="0000FF"/>
                </a:solidFill>
                <a:latin typeface="Times New Roman" pitchFamily="18" charset="0"/>
              </a:rPr>
              <a:t>АРХИМЕД ...</a:t>
            </a:r>
          </a:p>
        </p:txBody>
      </p:sp>
      <p:pic>
        <p:nvPicPr>
          <p:cNvPr id="17415" name="Рисунок 6" descr="tempimage36.tiff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1011238"/>
            <a:ext cx="1636712" cy="181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Рисунок 7" descr="tempimage37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725" y="4989513"/>
            <a:ext cx="18224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Рисунок 8" descr="tempimage38.tiff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25" y="4995863"/>
            <a:ext cx="2420938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2123728" y="550862"/>
            <a:ext cx="380047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</a:rPr>
              <a:t>АРХИМЕД ЗАҢЫ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633413" y="1244600"/>
            <a:ext cx="7323137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Сұйыққа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батырылған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денеге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әсер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algn="just" eaLnBrk="1" hangingPunct="1"/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ететін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кері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итеруші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күш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, осы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дене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ығыстырып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шығарған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сұйықтың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algn="just" eaLnBrk="1" hangingPunct="1"/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</a:rPr>
              <a:t>салмағына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тең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00FF"/>
                </a:solidFill>
                <a:latin typeface="Times New Roman" pitchFamily="18" charset="0"/>
              </a:rPr>
              <a:t>болады</a:t>
            </a:r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21508" name="Рисунок 5" descr="tempimage65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206" y="3716336"/>
            <a:ext cx="5543550" cy="243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241550" y="150813"/>
            <a:ext cx="5707063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F00000"/>
                </a:solidFill>
                <a:latin typeface="Times New Roman" pitchFamily="18" charset="0"/>
              </a:rPr>
              <a:t>ДЕНЕЛЕРДІҢ ЖҮЗУ ШАРТТАРЫ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358775" y="363538"/>
            <a:ext cx="8164513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1200" b="1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000" b="1">
                <a:solidFill>
                  <a:srgbClr val="0000FF"/>
                </a:solidFill>
                <a:latin typeface="Times New Roman" pitchFamily="18" charset="0"/>
              </a:rPr>
              <a:t>Сұйыққа немесе газға батқан денеге кері итеруші күш әрекет </a:t>
            </a:r>
          </a:p>
          <a:p>
            <a:pPr algn="just" eaLnBrk="1" hangingPunct="1"/>
            <a:r>
              <a:rPr lang="ru-RU" sz="2000" b="1">
                <a:solidFill>
                  <a:srgbClr val="0000FF"/>
                </a:solidFill>
                <a:latin typeface="Times New Roman" pitchFamily="18" charset="0"/>
              </a:rPr>
              <a:t>нәтижесінде, денелер батып кетеді, сұйық бетіне қалқиды немесе ішінде </a:t>
            </a:r>
          </a:p>
          <a:p>
            <a:pPr algn="just" eaLnBrk="1" hangingPunct="1"/>
            <a:r>
              <a:rPr lang="ru-RU" sz="2000" b="1">
                <a:solidFill>
                  <a:srgbClr val="0000FF"/>
                </a:solidFill>
                <a:latin typeface="Times New Roman" pitchFamily="18" charset="0"/>
              </a:rPr>
              <a:t>жүзіп жүреді</a:t>
            </a:r>
            <a:r>
              <a:rPr lang="ru-RU" sz="1500" b="1">
                <a:solidFill>
                  <a:srgbClr val="0000FF"/>
                </a:solidFill>
                <a:latin typeface="Times New Roman" pitchFamily="18" charset="0"/>
              </a:rPr>
              <a:t>. </a:t>
            </a:r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433388" y="1395413"/>
            <a:ext cx="2428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500" b="1">
                <a:solidFill>
                  <a:srgbClr val="0000FF"/>
                </a:solidFill>
                <a:latin typeface="Times New Roman" pitchFamily="18" charset="0"/>
              </a:rPr>
              <a:t>1. Дене қалқып жүреді: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512763" y="3127375"/>
            <a:ext cx="2428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500" b="1">
                <a:solidFill>
                  <a:srgbClr val="0000FF"/>
                </a:solidFill>
                <a:latin typeface="Times New Roman" pitchFamily="18" charset="0"/>
              </a:rPr>
              <a:t>2. Дене жүзеді:</a:t>
            </a:r>
          </a:p>
        </p:txBody>
      </p:sp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554038" y="4860925"/>
            <a:ext cx="2428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500" b="1">
                <a:solidFill>
                  <a:srgbClr val="0000FF"/>
                </a:solidFill>
                <a:latin typeface="Times New Roman" pitchFamily="18" charset="0"/>
              </a:rPr>
              <a:t>3. Дене батады:</a:t>
            </a:r>
          </a:p>
        </p:txBody>
      </p:sp>
      <p:pic>
        <p:nvPicPr>
          <p:cNvPr id="22535" name="Рисунок 6" descr="tempimage76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125538"/>
            <a:ext cx="5616575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1" descr="tempimage21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603250"/>
            <a:ext cx="23368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2" descr="tempimage22.tiff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2224088"/>
            <a:ext cx="23368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3" descr="tempimage23.tiff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603250"/>
            <a:ext cx="244951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Рисунок 4" descr="tempimage24.tiff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2224088"/>
            <a:ext cx="245745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Рисунок 5" descr="tempimage25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63" y="603250"/>
            <a:ext cx="220027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Рисунок 6" descr="tempimage26.tiff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2224088"/>
            <a:ext cx="22288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Рисунок 7" descr="tempimage27.tiff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843338"/>
            <a:ext cx="2322512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Рисунок 8" descr="tempimage28.tiff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5199063"/>
            <a:ext cx="23717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Рисунок 9" descr="tempimage29.tiff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88" y="3843338"/>
            <a:ext cx="246538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Рисунок 10" descr="tempimage210.tiff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3843338"/>
            <a:ext cx="2251075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Рисунок 11" descr="tempimage211.tiff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88" y="5256213"/>
            <a:ext cx="2465387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5" name="Рисунок 12" descr="tempimage212.tiff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5275263"/>
            <a:ext cx="2300287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tempimage911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6350"/>
            <a:ext cx="9137651" cy="683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314325" y="1520825"/>
            <a:ext cx="8186738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700" b="1">
                <a:solidFill>
                  <a:srgbClr val="000000"/>
                </a:solidFill>
                <a:latin typeface="Calibri" pitchFamily="34" charset="0"/>
              </a:rPr>
              <a:t>·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Сұйыққа (газға) батырылған денелерге </a:t>
            </a:r>
            <a:r>
              <a:rPr lang="ru-RU" sz="1700" b="1" i="1">
                <a:solidFill>
                  <a:srgbClr val="000000"/>
                </a:solidFill>
                <a:latin typeface="Times New Roman" pitchFamily="18" charset="0"/>
              </a:rPr>
              <a:t>АРХИМЕД КҮШІ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әсер етеді.</a:t>
            </a:r>
          </a:p>
          <a:p>
            <a:pPr eaLnBrk="1" hangingPunct="1"/>
            <a:endParaRPr lang="en-US" sz="1400" b="1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Calibri" pitchFamily="34" charset="0"/>
              </a:rPr>
              <a:t>·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Архимед күші </a:t>
            </a:r>
            <a:r>
              <a:rPr lang="ru-RU" sz="1700" b="1" i="1">
                <a:solidFill>
                  <a:srgbClr val="000000"/>
                </a:solidFill>
                <a:latin typeface="Times New Roman" pitchFamily="18" charset="0"/>
              </a:rPr>
              <a:t>ЖОҒАРЫ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 бағытталған. </a:t>
            </a: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Calibri" pitchFamily="34" charset="0"/>
              </a:rPr>
              <a:t>·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Архимед күші дененің ауадағы және сұйықтағы </a:t>
            </a:r>
            <a:r>
              <a:rPr lang="ru-RU" sz="1700" b="1" i="1">
                <a:solidFill>
                  <a:srgbClr val="000000"/>
                </a:solidFill>
                <a:latin typeface="Times New Roman" pitchFamily="18" charset="0"/>
              </a:rPr>
              <a:t>САЛМАҚТАРЫНЫҢ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 айырмасына</a:t>
            </a:r>
            <a:endParaRPr lang="en-US" sz="1700" b="1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 тең.</a:t>
            </a: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Calibri" pitchFamily="34" charset="0"/>
              </a:rPr>
              <a:t>·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Архимед күші дененің ығыстырып шығарған </a:t>
            </a:r>
            <a:r>
              <a:rPr lang="ru-RU" sz="1700" b="1" i="1">
                <a:solidFill>
                  <a:srgbClr val="000000"/>
                </a:solidFill>
                <a:latin typeface="Times New Roman" pitchFamily="18" charset="0"/>
              </a:rPr>
              <a:t>СҰЙЫҚТЫҢ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салмағына тең.</a:t>
            </a:r>
            <a:endParaRPr lang="en-US" sz="1700" b="1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/>
            <a:endParaRPr lang="en-US" sz="1700" b="1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Calibri" pitchFamily="34" charset="0"/>
              </a:rPr>
              <a:t>·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Архимед заңы мына түрде жазылады:</a:t>
            </a:r>
            <a:r>
              <a:rPr lang="kk-KZ" sz="1600"/>
              <a:t> F</a:t>
            </a:r>
            <a:r>
              <a:rPr lang="kk-KZ" sz="1600" baseline="-25000"/>
              <a:t>А</a:t>
            </a:r>
            <a:r>
              <a:rPr lang="kk-KZ" sz="1600"/>
              <a:t>= </a:t>
            </a:r>
            <a:r>
              <a:rPr lang="en-US" sz="1600"/>
              <a:t>ρ</a:t>
            </a:r>
            <a:r>
              <a:rPr lang="kk-KZ" sz="1600" baseline="-25000"/>
              <a:t>С</a:t>
            </a:r>
            <a:r>
              <a:rPr lang="kk-KZ" sz="1600"/>
              <a:t> gV</a:t>
            </a:r>
            <a:r>
              <a:rPr lang="kk-KZ" sz="1600" baseline="-25000"/>
              <a:t>Д</a:t>
            </a:r>
          </a:p>
          <a:p>
            <a:pPr eaLnBrk="1" hangingPunct="1"/>
            <a:endParaRPr lang="ru-RU" sz="1700" b="1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1700" b="1">
                <a:solidFill>
                  <a:srgbClr val="000000"/>
                </a:solidFill>
                <a:latin typeface="Calibri" pitchFamily="34" charset="0"/>
              </a:rPr>
              <a:t>· 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Архимед заңы арқылы суда кемелер </a:t>
            </a:r>
            <a:r>
              <a:rPr lang="ru-RU" sz="1700" b="1" i="1">
                <a:solidFill>
                  <a:srgbClr val="000000"/>
                </a:solidFill>
                <a:latin typeface="Times New Roman" pitchFamily="18" charset="0"/>
              </a:rPr>
              <a:t>ЖҮЗЕДІ</a:t>
            </a:r>
            <a:r>
              <a:rPr lang="ru-RU" sz="1700" b="1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4" name="Полилиния 13"/>
          <p:cNvSpPr/>
          <p:nvPr/>
        </p:nvSpPr>
        <p:spPr>
          <a:xfrm>
            <a:off x="5257800" y="1693863"/>
            <a:ext cx="7938" cy="93662"/>
          </a:xfrm>
          <a:custGeom>
            <a:avLst/>
            <a:gdLst/>
            <a:ahLst/>
            <a:cxnLst/>
            <a:rect l="0" t="0" r="0" b="0"/>
            <a:pathLst>
              <a:path w="12701" h="177801">
                <a:moveTo>
                  <a:pt x="0" y="0"/>
                </a:moveTo>
                <a:lnTo>
                  <a:pt x="0" y="0"/>
                </a:lnTo>
                <a:lnTo>
                  <a:pt x="0" y="12700"/>
                </a:lnTo>
                <a:lnTo>
                  <a:pt x="0" y="25400"/>
                </a:lnTo>
                <a:lnTo>
                  <a:pt x="0" y="38100"/>
                </a:lnTo>
                <a:lnTo>
                  <a:pt x="0" y="50800"/>
                </a:lnTo>
                <a:lnTo>
                  <a:pt x="0" y="63500"/>
                </a:lnTo>
                <a:lnTo>
                  <a:pt x="0" y="63500"/>
                </a:lnTo>
                <a:lnTo>
                  <a:pt x="0" y="76200"/>
                </a:lnTo>
                <a:lnTo>
                  <a:pt x="0" y="88900"/>
                </a:lnTo>
                <a:lnTo>
                  <a:pt x="0" y="101600"/>
                </a:lnTo>
                <a:lnTo>
                  <a:pt x="0" y="114300"/>
                </a:lnTo>
                <a:lnTo>
                  <a:pt x="0" y="127000"/>
                </a:lnTo>
                <a:lnTo>
                  <a:pt x="0" y="139700"/>
                </a:lnTo>
                <a:lnTo>
                  <a:pt x="0" y="152400"/>
                </a:lnTo>
                <a:lnTo>
                  <a:pt x="12700" y="165100"/>
                </a:lnTo>
                <a:lnTo>
                  <a:pt x="12700" y="17780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49999" tIns="25000" rIns="49999" bIns="25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341438"/>
            <a:ext cx="187325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Группа 12"/>
          <p:cNvGrpSpPr>
            <a:grpSpLocks/>
          </p:cNvGrpSpPr>
          <p:nvPr/>
        </p:nvGrpSpPr>
        <p:grpSpPr bwMode="auto">
          <a:xfrm>
            <a:off x="3479800" y="668338"/>
            <a:ext cx="3714750" cy="5500687"/>
            <a:chOff x="5000628" y="785794"/>
            <a:chExt cx="3714750" cy="5500688"/>
          </a:xfrm>
        </p:grpSpPr>
        <p:grpSp>
          <p:nvGrpSpPr>
            <p:cNvPr id="25605" name="Группа 10"/>
            <p:cNvGrpSpPr>
              <a:grpSpLocks/>
            </p:cNvGrpSpPr>
            <p:nvPr/>
          </p:nvGrpSpPr>
          <p:grpSpPr bwMode="auto">
            <a:xfrm>
              <a:off x="5000628" y="785794"/>
              <a:ext cx="3714750" cy="5500688"/>
              <a:chOff x="5072069" y="785775"/>
              <a:chExt cx="3714776" cy="5500727"/>
            </a:xfrm>
          </p:grpSpPr>
          <p:pic>
            <p:nvPicPr>
              <p:cNvPr id="25607" name="Picture 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848284"/>
                  </a:clrFrom>
                  <a:clrTo>
                    <a:srgbClr val="848284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2069" y="785775"/>
                <a:ext cx="3714776" cy="55007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Прямоугольник 6"/>
              <p:cNvSpPr/>
              <p:nvPr/>
            </p:nvSpPr>
            <p:spPr>
              <a:xfrm>
                <a:off x="6500829" y="1785907"/>
                <a:ext cx="1500199" cy="27860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k-KZ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" name="Прямоугольник 11"/>
            <p:cNvSpPr/>
            <p:nvPr/>
          </p:nvSpPr>
          <p:spPr bwMode="auto">
            <a:xfrm>
              <a:off x="5786441" y="1714481"/>
              <a:ext cx="2357437" cy="30718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604" name="Прямоугольник 2"/>
          <p:cNvSpPr>
            <a:spLocks noChangeArrowheads="1"/>
          </p:cNvSpPr>
          <p:nvPr/>
        </p:nvSpPr>
        <p:spPr bwMode="auto">
          <a:xfrm>
            <a:off x="4567238" y="1668463"/>
            <a:ext cx="1971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3600" b="1">
                <a:solidFill>
                  <a:srgbClr val="0000FF"/>
                </a:solidFill>
                <a:latin typeface="Times New Roman" pitchFamily="18" charset="0"/>
              </a:rPr>
              <a:t>Есеп</a:t>
            </a:r>
          </a:p>
          <a:p>
            <a:pPr algn="ctr"/>
            <a:r>
              <a:rPr lang="ru-RU" sz="3600" b="1">
                <a:solidFill>
                  <a:srgbClr val="0000FF"/>
                </a:solidFill>
                <a:latin typeface="Times New Roman" pitchFamily="18" charset="0"/>
              </a:rPr>
              <a:t>шығару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" descr="16.bmp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322263" y="254000"/>
            <a:ext cx="80867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57200" indent="-457200" algn="just" eaLnBrk="1" hangingPunct="1">
              <a:buFontTx/>
              <a:buAutoNum type="arabicPeriod"/>
              <a:defRPr/>
            </a:pPr>
            <a:r>
              <a:rPr lang="kk-KZ" sz="2000" b="1" dirty="0" smtClean="0">
                <a:solidFill>
                  <a:srgbClr val="F00000"/>
                </a:solidFill>
                <a:latin typeface="Times New Roman" pitchFamily="18" charset="0"/>
              </a:rPr>
              <a:t>Көлемі 0,8 м куб дене суға батырылғанда оған қандай</a:t>
            </a:r>
          </a:p>
          <a:p>
            <a:pPr algn="just" eaLnBrk="1" hangingPunct="1">
              <a:defRPr/>
            </a:pPr>
            <a:r>
              <a:rPr lang="kk-KZ" sz="2000" b="1" dirty="0" smtClean="0">
                <a:solidFill>
                  <a:srgbClr val="F00000"/>
                </a:solidFill>
                <a:latin typeface="Times New Roman" pitchFamily="18" charset="0"/>
              </a:rPr>
              <a:t>        ығыстырушы күш әрекет етеді?</a:t>
            </a:r>
            <a:endParaRPr lang="ru-RU" sz="2000" b="1" dirty="0" smtClean="0">
              <a:solidFill>
                <a:srgbClr val="F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" descr="15.bmp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36538" y="220663"/>
            <a:ext cx="8321675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2.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Суға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көлемі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100</a:t>
            </a:r>
            <a:r>
              <a:rPr lang="kk-KZ" sz="2000" dirty="0"/>
              <a:t> 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kk-KZ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болатын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дене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батырылған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. Осы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денеге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әсер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ететін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</a:p>
          <a:p>
            <a:pPr algn="just" eaLnBrk="1" hangingPunct="1"/>
            <a:r>
              <a:rPr lang="ru-RU" sz="2000" b="1" dirty="0" smtClean="0">
                <a:solidFill>
                  <a:srgbClr val="F00000"/>
                </a:solidFill>
                <a:latin typeface="Times New Roman" pitchFamily="18" charset="0"/>
              </a:rPr>
              <a:t>    </a:t>
            </a:r>
            <a:r>
              <a:rPr lang="ru-RU" sz="2000" b="1" dirty="0" err="1" smtClean="0">
                <a:solidFill>
                  <a:srgbClr val="F00000"/>
                </a:solidFill>
                <a:latin typeface="Times New Roman" pitchFamily="18" charset="0"/>
              </a:rPr>
              <a:t>ығыстырушы</a:t>
            </a:r>
            <a:r>
              <a:rPr lang="ru-RU" sz="2000" b="1" dirty="0" smtClean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күшті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анықтаңдар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Судың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тығыздығы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- 1000кг/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" descr="16.bmp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322263" y="254000"/>
            <a:ext cx="80867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3.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Керосинге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массасы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500</a:t>
            </a:r>
            <a:r>
              <a:rPr lang="en-US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г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темір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кесегі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батырылған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Ығыстырушы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күшті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</a:p>
          <a:p>
            <a:pPr algn="just" eaLnBrk="1" hangingPunct="1"/>
            <a:r>
              <a:rPr lang="ru-RU" sz="2000" b="1" dirty="0" smtClean="0">
                <a:solidFill>
                  <a:srgbClr val="F00000"/>
                </a:solidFill>
                <a:latin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F00000"/>
                </a:solidFill>
                <a:latin typeface="Times New Roman" pitchFamily="18" charset="0"/>
              </a:rPr>
              <a:t>анықтаңдар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Темірдің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тығыздығы-7900кг/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, ал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керосиннің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00000"/>
                </a:solidFill>
                <a:latin typeface="Times New Roman" pitchFamily="18" charset="0"/>
              </a:rPr>
              <a:t>тығыздығы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</a:p>
          <a:p>
            <a:pPr algn="just" eaLnBrk="1" hangingPunct="1"/>
            <a:r>
              <a:rPr lang="ru-RU" sz="2000" b="1" dirty="0" smtClean="0">
                <a:solidFill>
                  <a:srgbClr val="F00000"/>
                </a:solidFill>
                <a:latin typeface="Times New Roman" pitchFamily="18" charset="0"/>
              </a:rPr>
              <a:t>-</a:t>
            </a:r>
            <a:r>
              <a:rPr lang="kk-KZ" sz="2000" b="1" dirty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kk-KZ" sz="2000" b="1" dirty="0" smtClean="0">
                <a:solidFill>
                  <a:srgbClr val="F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00000"/>
                </a:solidFill>
                <a:latin typeface="Times New Roman" pitchFamily="18" charset="0"/>
              </a:rPr>
              <a:t>800кг/</a:t>
            </a:r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rgbClr val="F0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107504" y="5874"/>
            <a:ext cx="817872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kk-KZ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rgbClr val="0000FF"/>
                </a:solidFill>
                <a:latin typeface="+mj-lt"/>
                <a:cs typeface="Times New Roman" pitchFamily="18" charset="0"/>
              </a:rPr>
              <a:t>Сабақ</a:t>
            </a:r>
            <a:r>
              <a:rPr lang="kk-KZ" sz="2400" b="1" dirty="0">
                <a:solidFill>
                  <a:srgbClr val="0000FF"/>
                </a:solidFill>
                <a:latin typeface="+mj-lt"/>
                <a:ea typeface="Times New Roman" pitchFamily="18" charset="0"/>
                <a:cs typeface="Boyarsky" pitchFamily="33" charset="0"/>
              </a:rPr>
              <a:t>ты</a:t>
            </a:r>
            <a:r>
              <a:rPr lang="kk-KZ" sz="2400" b="1" dirty="0">
                <a:solidFill>
                  <a:srgbClr val="0000FF"/>
                </a:solidFill>
                <a:latin typeface="+mj-lt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0000FF"/>
                </a:solidFill>
                <a:latin typeface="+mj-lt"/>
                <a:cs typeface="Times New Roman" pitchFamily="18" charset="0"/>
              </a:rPr>
              <a:t>қорытындылау </a:t>
            </a:r>
            <a:endParaRPr lang="ru-RU" sz="2400" dirty="0">
              <a:solidFill>
                <a:srgbClr val="0000FF"/>
              </a:solidFill>
              <a:latin typeface="+mj-lt"/>
            </a:endParaRPr>
          </a:p>
          <a:p>
            <a:pPr algn="ctr" eaLnBrk="0" hangingPunct="0"/>
            <a:r>
              <a:rPr lang="kk-KZ" sz="2400" b="1" i="1" dirty="0" smtClean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                  </a:t>
            </a:r>
            <a:r>
              <a:rPr lang="kk-KZ" sz="2400" i="1" dirty="0" smtClean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Венн </a:t>
            </a:r>
            <a:r>
              <a:rPr lang="kk-KZ" sz="2400" i="1" dirty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диаграммасы: </a:t>
            </a:r>
            <a:endParaRPr lang="kk-KZ" sz="2400" i="1" dirty="0" smtClean="0">
              <a:solidFill>
                <a:srgbClr val="7030A0"/>
              </a:solidFill>
              <a:latin typeface="Cambria" pitchFamily="18" charset="0"/>
              <a:cs typeface="Times New Roman" pitchFamily="18" charset="0"/>
            </a:endParaRPr>
          </a:p>
          <a:p>
            <a:pPr algn="ctr" eaLnBrk="0" hangingPunct="0"/>
            <a:r>
              <a:rPr lang="kk-KZ" sz="2400" b="1" i="1" dirty="0" smtClean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                       </a:t>
            </a:r>
            <a:r>
              <a:rPr lang="kk-KZ" sz="2400" b="1" i="1" u="sng" dirty="0" smtClean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Архимед </a:t>
            </a:r>
            <a:r>
              <a:rPr lang="kk-KZ" sz="2400" b="1" i="1" u="sng" dirty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к</a:t>
            </a:r>
            <a:r>
              <a:rPr lang="kk-KZ" sz="2400" b="1" i="1" u="sng" dirty="0">
                <a:solidFill>
                  <a:srgbClr val="7030A0"/>
                </a:solidFill>
                <a:cs typeface="Times New Roman" pitchFamily="18" charset="0"/>
              </a:rPr>
              <a:t>үші</a:t>
            </a:r>
            <a:r>
              <a:rPr lang="kk-KZ" sz="2400" b="1" i="1" u="sng" dirty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kk-KZ" sz="2400" b="1" i="1" u="sng" dirty="0">
                <a:solidFill>
                  <a:srgbClr val="7030A0"/>
                </a:solidFill>
                <a:cs typeface="Times New Roman" pitchFamily="18" charset="0"/>
              </a:rPr>
              <a:t>мен</a:t>
            </a:r>
            <a:r>
              <a:rPr lang="kk-KZ" sz="2400" b="1" i="1" u="sng" dirty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kk-KZ" sz="2400" b="1" i="1" u="sng" dirty="0">
                <a:solidFill>
                  <a:srgbClr val="7030A0"/>
                </a:solidFill>
                <a:cs typeface="Times New Roman" pitchFamily="18" charset="0"/>
              </a:rPr>
              <a:t>ауырлық</a:t>
            </a:r>
            <a:r>
              <a:rPr lang="kk-KZ" sz="2400" b="1" i="1" u="sng" dirty="0">
                <a:solidFill>
                  <a:srgbClr val="7030A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kk-KZ" sz="2400" b="1" i="1" u="sng" dirty="0">
                <a:solidFill>
                  <a:srgbClr val="7030A0"/>
                </a:solidFill>
                <a:cs typeface="Times New Roman" pitchFamily="18" charset="0"/>
              </a:rPr>
              <a:t>күші</a:t>
            </a:r>
            <a:endParaRPr lang="ru-RU" sz="2400" b="1" i="1" u="sng" dirty="0">
              <a:solidFill>
                <a:srgbClr val="7030A0"/>
              </a:solidFill>
            </a:endParaRPr>
          </a:p>
          <a:p>
            <a:pPr eaLnBrk="0" hangingPunct="0"/>
            <a:endParaRPr lang="ru-RU" dirty="0"/>
          </a:p>
        </p:txBody>
      </p:sp>
      <p:pic>
        <p:nvPicPr>
          <p:cNvPr id="38915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78" y="1628800"/>
            <a:ext cx="7386638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2286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71450"/>
            <a:ext cx="8280400" cy="111601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Ойлана отырып, топ атын қой!</a:t>
            </a:r>
            <a:r>
              <a:rPr lang="kk-KZ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611188" y="2636838"/>
            <a:ext cx="8229600" cy="24098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kk-KZ" b="1" i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kk-KZ" b="1" i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kk-KZ" b="1" i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kk-KZ" b="1" i="1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kk-KZ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Rectangle 1"/>
          <p:cNvSpPr>
            <a:spLocks noChangeArrowheads="1"/>
          </p:cNvSpPr>
          <p:nvPr/>
        </p:nvSpPr>
        <p:spPr bwMode="auto">
          <a:xfrm>
            <a:off x="650875" y="1304925"/>
            <a:ext cx="8353425" cy="98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kk-KZ" sz="1400" b="1">
                <a:latin typeface="Arial" charset="0"/>
                <a:cs typeface="Times New Roman" pitchFamily="18" charset="0"/>
              </a:rPr>
              <a:t> </a:t>
            </a:r>
            <a:r>
              <a:rPr lang="kk-KZ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 орнына қой </a:t>
            </a:r>
            <a:r>
              <a:rPr lang="kk-KZ" sz="20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0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халықтық педагогиканы пайдалану арқылы мақал мәтелдерді физикалық тұрғыда мағынасын тауып өз орнына қою керек)</a:t>
            </a:r>
            <a:endParaRPr lang="ru-RU" sz="20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>
              <a:latin typeface="Arial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633329"/>
              </p:ext>
            </p:extLst>
          </p:nvPr>
        </p:nvGraphicFramePr>
        <p:xfrm>
          <a:off x="539750" y="2133600"/>
          <a:ext cx="8135938" cy="4572000"/>
        </p:xfrm>
        <a:graphic>
          <a:graphicData uri="http://schemas.openxmlformats.org/drawingml/2006/table">
            <a:tbl>
              <a:tblPr/>
              <a:tblGrid>
                <a:gridCol w="2663825"/>
                <a:gridCol w="5472113"/>
              </a:tblGrid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Диффузия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Бір құмалақ, бір қарын майды шірітеді.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30480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Қозғалыс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Қысым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Басында миы жоқтың, аяғына дамыл жоқ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Шапшаң жүргенге шаң жұқпас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609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Жыл деген ат басын бұрғанша,</a:t>
                      </a:r>
                      <a:b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Ай деген аунап тұрғанша.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  <a:tr h="6096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Уақыт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Ақпанда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күн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—</a:t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адым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ұзарады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609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Сенің табаныңа кірген тікен, менің маңдайыма кірсін.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D0D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Орын ауыстыру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Қиядағы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қызыл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түлкіні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Қияннан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соққан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бүркіт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алады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Жылдамдық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>
            <a:off x="539750" y="3644900"/>
            <a:ext cx="2663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547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3"/>
          <p:cNvSpPr>
            <a:spLocks noChangeArrowheads="1"/>
          </p:cNvSpPr>
          <p:nvPr/>
        </p:nvSpPr>
        <p:spPr bwMode="auto">
          <a:xfrm rot="10800000">
            <a:off x="3181350" y="6270625"/>
            <a:ext cx="2757488" cy="5492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rgbClr val="1E1E1E">
                  <a:alpha val="2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00113" y="188913"/>
            <a:ext cx="7345362" cy="863600"/>
            <a:chOff x="612" y="562"/>
            <a:chExt cx="3175" cy="373"/>
          </a:xfrm>
        </p:grpSpPr>
        <p:sp>
          <p:nvSpPr>
            <p:cNvPr id="40983" name="AutoShape 5"/>
            <p:cNvSpPr>
              <a:spLocks noChangeArrowheads="1"/>
            </p:cNvSpPr>
            <p:nvPr/>
          </p:nvSpPr>
          <p:spPr bwMode="auto">
            <a:xfrm>
              <a:off x="631" y="753"/>
              <a:ext cx="3156" cy="1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>
                    <a:alpha val="29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40984" name="Group 6"/>
            <p:cNvGrpSpPr>
              <a:grpSpLocks/>
            </p:cNvGrpSpPr>
            <p:nvPr/>
          </p:nvGrpSpPr>
          <p:grpSpPr bwMode="auto">
            <a:xfrm>
              <a:off x="612" y="562"/>
              <a:ext cx="3169" cy="317"/>
              <a:chOff x="612" y="562"/>
              <a:chExt cx="3169" cy="317"/>
            </a:xfrm>
          </p:grpSpPr>
          <p:sp>
            <p:nvSpPr>
              <p:cNvPr id="71687" name="AutoShape 7"/>
              <p:cNvSpPr>
                <a:spLocks noChangeArrowheads="1"/>
              </p:cNvSpPr>
              <p:nvPr/>
            </p:nvSpPr>
            <p:spPr bwMode="auto">
              <a:xfrm>
                <a:off x="612" y="578"/>
                <a:ext cx="3169" cy="3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5400000" scaled="1"/>
              </a:gradFill>
              <a:ln w="3175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 algn="ctr" latinLnBrk="1">
                  <a:defRPr/>
                </a:pPr>
                <a:endParaRPr kumimoji="1" lang="ru-RU" sz="12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71688" name="AutoShape 8"/>
              <p:cNvSpPr>
                <a:spLocks noChangeArrowheads="1"/>
              </p:cNvSpPr>
              <p:nvPr/>
            </p:nvSpPr>
            <p:spPr bwMode="auto">
              <a:xfrm flipV="1">
                <a:off x="760" y="562"/>
                <a:ext cx="2909" cy="1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shade val="0"/>
                      <a:invGamma/>
                      <a:alpha val="0"/>
                    </a:schemeClr>
                  </a:gs>
                  <a:gs pos="5000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sp>
        <p:nvSpPr>
          <p:cNvPr id="40964" name="Rectangle 9"/>
          <p:cNvSpPr>
            <a:spLocks noChangeArrowheads="1"/>
          </p:cNvSpPr>
          <p:nvPr/>
        </p:nvSpPr>
        <p:spPr bwMode="auto">
          <a:xfrm rot="16200000" flipH="1">
            <a:off x="4441825" y="2182813"/>
            <a:ext cx="260350" cy="9144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Rectangle 10"/>
          <p:cNvSpPr>
            <a:spLocks noChangeArrowheads="1"/>
          </p:cNvSpPr>
          <p:nvPr/>
        </p:nvSpPr>
        <p:spPr bwMode="auto">
          <a:xfrm>
            <a:off x="9109075" y="0"/>
            <a:ext cx="36513" cy="6858000"/>
          </a:xfrm>
          <a:prstGeom prst="rect">
            <a:avLst/>
          </a:prstGeom>
          <a:solidFill>
            <a:srgbClr val="968D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6" name="Rectangle 11"/>
          <p:cNvSpPr>
            <a:spLocks noChangeArrowheads="1"/>
          </p:cNvSpPr>
          <p:nvPr/>
        </p:nvSpPr>
        <p:spPr bwMode="auto">
          <a:xfrm>
            <a:off x="8902700" y="0"/>
            <a:ext cx="258763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7" name="Rectangle 12"/>
          <p:cNvSpPr>
            <a:spLocks noChangeArrowheads="1"/>
          </p:cNvSpPr>
          <p:nvPr/>
        </p:nvSpPr>
        <p:spPr bwMode="auto">
          <a:xfrm flipH="1">
            <a:off x="0" y="0"/>
            <a:ext cx="258763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8" name="Rectangle 13"/>
          <p:cNvSpPr>
            <a:spLocks noChangeArrowheads="1"/>
          </p:cNvSpPr>
          <p:nvPr/>
        </p:nvSpPr>
        <p:spPr bwMode="auto">
          <a:xfrm rot="5400000" flipH="1" flipV="1">
            <a:off x="4441825" y="-4441825"/>
            <a:ext cx="260350" cy="9144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69" name="Rectangle 14"/>
          <p:cNvSpPr>
            <a:spLocks noChangeArrowheads="1"/>
          </p:cNvSpPr>
          <p:nvPr/>
        </p:nvSpPr>
        <p:spPr bwMode="auto">
          <a:xfrm>
            <a:off x="0" y="6821488"/>
            <a:ext cx="9144000" cy="3651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70" name="Rectangle 15"/>
          <p:cNvSpPr>
            <a:spLocks noChangeArrowheads="1"/>
          </p:cNvSpPr>
          <p:nvPr/>
        </p:nvSpPr>
        <p:spPr bwMode="auto">
          <a:xfrm>
            <a:off x="0" y="0"/>
            <a:ext cx="9144000" cy="365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71" name="Rectangle 16"/>
          <p:cNvSpPr>
            <a:spLocks noChangeArrowheads="1"/>
          </p:cNvSpPr>
          <p:nvPr/>
        </p:nvSpPr>
        <p:spPr bwMode="auto">
          <a:xfrm>
            <a:off x="0" y="0"/>
            <a:ext cx="36513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972" name="Rectangle 17"/>
          <p:cNvSpPr>
            <a:spLocks noChangeArrowheads="1"/>
          </p:cNvSpPr>
          <p:nvPr/>
        </p:nvSpPr>
        <p:spPr bwMode="auto">
          <a:xfrm>
            <a:off x="9107488" y="0"/>
            <a:ext cx="36512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698" name="AutoShape 18"/>
          <p:cNvSpPr>
            <a:spLocks noChangeArrowheads="1"/>
          </p:cNvSpPr>
          <p:nvPr/>
        </p:nvSpPr>
        <p:spPr bwMode="auto">
          <a:xfrm flipV="1">
            <a:off x="431800" y="1268413"/>
            <a:ext cx="1079500" cy="2873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0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9394" y="20151"/>
                </a:moveTo>
                <a:cubicBezTo>
                  <a:pt x="4766" y="19456"/>
                  <a:pt x="1343" y="15479"/>
                  <a:pt x="1343" y="10800"/>
                </a:cubicBezTo>
                <a:cubicBezTo>
                  <a:pt x="1343" y="5577"/>
                  <a:pt x="5577" y="1343"/>
                  <a:pt x="10800" y="1343"/>
                </a:cubicBezTo>
                <a:cubicBezTo>
                  <a:pt x="16022" y="1343"/>
                  <a:pt x="20257" y="5577"/>
                  <a:pt x="20257" y="10800"/>
                </a:cubicBezTo>
                <a:cubicBezTo>
                  <a:pt x="20257" y="15479"/>
                  <a:pt x="16833" y="19456"/>
                  <a:pt x="12205" y="20151"/>
                </a:cubicBezTo>
                <a:lnTo>
                  <a:pt x="12405" y="21479"/>
                </a:lnTo>
                <a:cubicBezTo>
                  <a:pt x="17690" y="20685"/>
                  <a:pt x="21600" y="1614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6144"/>
                  <a:pt x="3909" y="20685"/>
                  <a:pt x="9194" y="21479"/>
                </a:cubicBezTo>
                <a:lnTo>
                  <a:pt x="9394" y="20151"/>
                </a:lnTo>
                <a:close/>
              </a:path>
            </a:pathLst>
          </a:custGeom>
          <a:gradFill rotWithShape="1">
            <a:gsLst>
              <a:gs pos="0">
                <a:srgbClr val="0DAEFF"/>
              </a:gs>
              <a:gs pos="100000">
                <a:srgbClr val="0053BD">
                  <a:alpha val="39998"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574675" y="1196975"/>
            <a:ext cx="792163" cy="242888"/>
            <a:chOff x="1882" y="2597"/>
            <a:chExt cx="2132" cy="561"/>
          </a:xfrm>
        </p:grpSpPr>
        <p:sp>
          <p:nvSpPr>
            <p:cNvPr id="40981" name="Oval 20"/>
            <p:cNvSpPr>
              <a:spLocks noChangeArrowheads="1"/>
            </p:cNvSpPr>
            <p:nvPr/>
          </p:nvSpPr>
          <p:spPr bwMode="auto">
            <a:xfrm>
              <a:off x="1882" y="2614"/>
              <a:ext cx="2132" cy="544"/>
            </a:xfrm>
            <a:prstGeom prst="ellipse">
              <a:avLst/>
            </a:prstGeom>
            <a:solidFill>
              <a:srgbClr val="99CCFF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0982" name="Oval 21"/>
            <p:cNvSpPr>
              <a:spLocks noChangeArrowheads="1"/>
            </p:cNvSpPr>
            <p:nvPr/>
          </p:nvSpPr>
          <p:spPr bwMode="auto">
            <a:xfrm>
              <a:off x="2019" y="2597"/>
              <a:ext cx="1859" cy="42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2700000" scaled="1"/>
            </a:gra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endParaRPr kumimoji="1" lang="ru-RU" sz="2400">
                <a:solidFill>
                  <a:srgbClr val="009900"/>
                </a:solidFill>
                <a:latin typeface="휴먼모음T"/>
                <a:ea typeface="휴먼모음T"/>
                <a:cs typeface="휴먼모음T"/>
              </a:endParaRPr>
            </a:p>
          </p:txBody>
        </p:sp>
      </p:grp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1476375" y="620713"/>
            <a:ext cx="6696075" cy="655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latinLnBrk="1">
              <a:spcBef>
                <a:spcPct val="50000"/>
              </a:spcBef>
              <a:defRPr/>
            </a:pPr>
            <a:endParaRPr lang="kk-KZ" altLang="ko-KR" sz="100" b="1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latinLnBrk="1">
              <a:spcBef>
                <a:spcPct val="50000"/>
              </a:spcBef>
              <a:defRPr/>
            </a:pPr>
            <a:endParaRPr lang="en-US" altLang="ko-KR" sz="2400" b="1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굴림" pitchFamily="50" charset="-127"/>
            </a:endParaRPr>
          </a:p>
        </p:txBody>
      </p:sp>
      <p:pic>
        <p:nvPicPr>
          <p:cNvPr id="71703" name="Picture 23" descr="영화아이콘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09588"/>
            <a:ext cx="86518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7" name="Rectangle 94"/>
          <p:cNvSpPr>
            <a:spLocks noGrp="1" noChangeArrowheads="1"/>
          </p:cNvSpPr>
          <p:nvPr>
            <p:ph type="ctrTitle"/>
          </p:nvPr>
        </p:nvSpPr>
        <p:spPr>
          <a:xfrm>
            <a:off x="714375" y="214313"/>
            <a:ext cx="7772400" cy="720725"/>
          </a:xfrm>
        </p:spPr>
        <p:txBody>
          <a:bodyPr/>
          <a:lstStyle/>
          <a:p>
            <a:pPr eaLnBrk="1" hangingPunct="1"/>
            <a:r>
              <a:rPr lang="kk-KZ" sz="4000" b="1" i="1" smtClean="0">
                <a:solidFill>
                  <a:srgbClr val="0000FF"/>
                </a:solidFill>
              </a:rPr>
              <a:t> </a:t>
            </a:r>
            <a:r>
              <a:rPr lang="kk-KZ" sz="4000" b="1" i="1" smtClean="0">
                <a:solidFill>
                  <a:srgbClr val="0000FF"/>
                </a:solidFill>
                <a:latin typeface="Century Schoolbook" pitchFamily="18" charset="0"/>
              </a:rPr>
              <a:t>Үйге тапсырма</a:t>
            </a:r>
            <a:endParaRPr lang="ru-RU" sz="4000" b="1" i="1" smtClean="0">
              <a:solidFill>
                <a:srgbClr val="0000FF"/>
              </a:solidFill>
              <a:latin typeface="Century Schoolbook" pitchFamily="18" charset="0"/>
            </a:endParaRPr>
          </a:p>
        </p:txBody>
      </p:sp>
      <p:sp>
        <p:nvSpPr>
          <p:cNvPr id="28" name="Подзаголовок 27"/>
          <p:cNvSpPr>
            <a:spLocks noGrp="1"/>
          </p:cNvSpPr>
          <p:nvPr>
            <p:ph type="subTitle" idx="1"/>
          </p:nvPr>
        </p:nvSpPr>
        <p:spPr>
          <a:xfrm>
            <a:off x="625579" y="1573156"/>
            <a:ext cx="8715375" cy="3714750"/>
          </a:xfrm>
        </p:spPr>
        <p:txBody>
          <a:bodyPr/>
          <a:lstStyle/>
          <a:p>
            <a:pPr algn="l" eaLnBrk="1" hangingPunct="1"/>
            <a:r>
              <a:rPr lang="kk-KZ" b="1" i="1" dirty="0" smtClean="0">
                <a:solidFill>
                  <a:srgbClr val="0000FF"/>
                </a:solidFill>
                <a:latin typeface="Century Schoolbook" pitchFamily="18" charset="0"/>
                <a:cs typeface="Times New Roman" pitchFamily="18" charset="0"/>
              </a:rPr>
              <a:t>Күнделікті енді ашайық</a:t>
            </a:r>
            <a:br>
              <a:rPr lang="kk-KZ" b="1" i="1" dirty="0" smtClean="0">
                <a:solidFill>
                  <a:srgbClr val="0000FF"/>
                </a:solidFill>
                <a:latin typeface="Century Schoolbook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0000FF"/>
                </a:solidFill>
                <a:latin typeface="Century Schoolbook" pitchFamily="18" charset="0"/>
                <a:cs typeface="Times New Roman" pitchFamily="18" charset="0"/>
              </a:rPr>
              <a:t>Үй тапсырмасын жазайық.</a:t>
            </a:r>
            <a:br>
              <a:rPr lang="kk-KZ" b="1" i="1" dirty="0" smtClean="0">
                <a:solidFill>
                  <a:srgbClr val="0000FF"/>
                </a:solidFill>
                <a:latin typeface="Century Schoolbook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0000FF"/>
                </a:solidFill>
                <a:latin typeface="Century Schoolbook" pitchFamily="18" charset="0"/>
                <a:cs typeface="Times New Roman" pitchFamily="18" charset="0"/>
              </a:rPr>
              <a:t> Архимед күші мен денелердің жүзу шарттарынан алған білімді,</a:t>
            </a:r>
            <a:br>
              <a:rPr lang="kk-KZ" b="1" i="1" dirty="0" smtClean="0">
                <a:solidFill>
                  <a:srgbClr val="0000FF"/>
                </a:solidFill>
                <a:latin typeface="Century Schoolbook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0000FF"/>
                </a:solidFill>
                <a:latin typeface="Century Schoolbook" pitchFamily="18" charset="0"/>
                <a:cs typeface="Times New Roman" pitchFamily="18" charset="0"/>
              </a:rPr>
              <a:t>Ұмытпай есте сақтайық.</a:t>
            </a:r>
          </a:p>
          <a:p>
            <a:pPr algn="l" eaLnBrk="1" hangingPunct="1"/>
            <a:r>
              <a:rPr lang="kk-KZ" b="1" i="1" dirty="0" smtClean="0">
                <a:latin typeface="Century Schoolbook" pitchFamily="18" charset="0"/>
                <a:cs typeface="Times New Roman" pitchFamily="18" charset="0"/>
              </a:rPr>
              <a:t> </a:t>
            </a:r>
            <a:endParaRPr lang="ru-RU" b="1" i="1" dirty="0" smtClean="0">
              <a:solidFill>
                <a:srgbClr val="0000FF"/>
              </a:solidFill>
              <a:latin typeface="Century Schoolbook" pitchFamily="18" charset="0"/>
            </a:endParaRPr>
          </a:p>
          <a:p>
            <a:pPr algn="l" eaLnBrk="1" hangingPunct="1"/>
            <a:r>
              <a:rPr lang="kk-KZ" b="1" dirty="0">
                <a:solidFill>
                  <a:srgbClr val="FF0000"/>
                </a:solidFill>
              </a:rPr>
              <a:t>§</a:t>
            </a:r>
            <a:r>
              <a:rPr lang="kk-KZ" b="1" i="1" dirty="0" smtClean="0">
                <a:solidFill>
                  <a:srgbClr val="FF3300"/>
                </a:solidFill>
                <a:latin typeface="Century Schoolbook" pitchFamily="18" charset="0"/>
              </a:rPr>
              <a:t> </a:t>
            </a:r>
            <a:r>
              <a:rPr lang="kk-KZ" b="1" i="1" dirty="0" smtClean="0">
                <a:solidFill>
                  <a:srgbClr val="FF0000"/>
                </a:solidFill>
                <a:latin typeface="Century Schoolbook" pitchFamily="18" charset="0"/>
              </a:rPr>
              <a:t>55, 56 </a:t>
            </a:r>
          </a:p>
          <a:p>
            <a:pPr algn="l" eaLnBrk="1" hangingPunct="1"/>
            <a:r>
              <a:rPr lang="kk-KZ" b="1" i="1" dirty="0" smtClean="0">
                <a:solidFill>
                  <a:srgbClr val="FF0000"/>
                </a:solidFill>
                <a:latin typeface="Century Schoolbook" pitchFamily="18" charset="0"/>
              </a:rPr>
              <a:t>29 жаттығу №6-9</a:t>
            </a:r>
            <a:endParaRPr lang="ru-RU" b="1" i="1" dirty="0" smtClean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26" name="Picture 56" descr="MCj04166460000[1]"/>
          <p:cNvPicPr>
            <a:picLocks noChangeAspect="1" noChangeArrowheads="1"/>
          </p:cNvPicPr>
          <p:nvPr/>
        </p:nvPicPr>
        <p:blipFill>
          <a:blip r:embed="rId4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82" y="4005064"/>
            <a:ext cx="151765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glob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42875"/>
            <a:ext cx="1392238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8" grpId="0" animBg="1"/>
      <p:bldP spid="7170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827584" y="1916832"/>
            <a:ext cx="7772400" cy="1363662"/>
          </a:xfrm>
        </p:spPr>
        <p:txBody>
          <a:bodyPr lIns="0" tIns="0" rIns="0" bIns="0" anchor="b"/>
          <a:lstStyle/>
          <a:p>
            <a:pPr marL="0" indent="0" algn="ctr" eaLnBrk="1" hangingPunct="1">
              <a:buNone/>
              <a:defRPr/>
            </a:pPr>
            <a:r>
              <a:rPr lang="kk-KZ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Рефлексия</a:t>
            </a:r>
            <a:br>
              <a:rPr lang="kk-KZ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kk-KZ" b="1" i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«Бір жұлдыз, бір тілек»</a:t>
            </a:r>
            <a:endParaRPr lang="ru-RU" b="1" i="1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8915" name="Picture 3" descr="AG00319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17032"/>
            <a:ext cx="2841625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Вертикальный свиток 24"/>
          <p:cNvSpPr/>
          <p:nvPr/>
        </p:nvSpPr>
        <p:spPr>
          <a:xfrm>
            <a:off x="-454025" y="1696250"/>
            <a:ext cx="7546975" cy="481647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800100" indent="-342900">
              <a:spcAft>
                <a:spcPts val="0"/>
              </a:spcAft>
              <a:buFontTx/>
              <a:buAutoNum type="arabicPeriod"/>
              <a:defRPr/>
            </a:pPr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/>
                <a:ea typeface="Calibri"/>
                <a:cs typeface="Times New Roman"/>
              </a:rPr>
              <a:t>Күш дегеніміз не?</a:t>
            </a:r>
          </a:p>
          <a:p>
            <a:pPr marL="800100" indent="-342900">
              <a:spcAft>
                <a:spcPts val="0"/>
              </a:spcAft>
              <a:buFontTx/>
              <a:buAutoNum type="arabicPeriod"/>
              <a:defRPr/>
            </a:pPr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/>
                <a:ea typeface="Calibri"/>
                <a:cs typeface="Times New Roman"/>
              </a:rPr>
              <a:t>К</a:t>
            </a:r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ү</a:t>
            </a:r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/>
                <a:ea typeface="Calibri"/>
                <a:cs typeface="Cambria"/>
              </a:rPr>
              <a:t>шті</a:t>
            </a:r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ң</a:t>
            </a:r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kk-KZ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/>
                <a:ea typeface="Calibri"/>
                <a:cs typeface="Cambria"/>
              </a:rPr>
              <a:t>т</a:t>
            </a:r>
            <a:r>
              <a:rPr lang="kk-KZ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Calibri"/>
                <a:cs typeface="Times New Roman"/>
              </a:rPr>
              <a:t>ү</a:t>
            </a:r>
            <a:r>
              <a:rPr lang="kk-KZ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/>
                <a:ea typeface="Calibri"/>
                <a:cs typeface="Cambria"/>
              </a:rPr>
              <a:t>рлері</a:t>
            </a:r>
            <a:r>
              <a:rPr lang="kk-KZ" sz="32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/>
                <a:ea typeface="Calibri"/>
                <a:cs typeface="Times New Roman"/>
              </a:rPr>
              <a:t>н ата?</a:t>
            </a:r>
          </a:p>
          <a:p>
            <a:pPr marL="800100" indent="-342900">
              <a:spcAft>
                <a:spcPts val="0"/>
              </a:spcAft>
              <a:buFontTx/>
              <a:buAutoNum type="arabicPeriod"/>
              <a:defRPr/>
            </a:pPr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Күшті өлшейтін құрал? </a:t>
            </a:r>
            <a:endParaRPr lang="ru-RU" sz="3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800100" indent="-342900">
              <a:spcAft>
                <a:spcPts val="0"/>
              </a:spcAft>
              <a:buFontTx/>
              <a:buAutoNum type="arabicPeriod"/>
              <a:defRPr/>
            </a:pP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 rot="10800000">
            <a:off x="3181350" y="6270625"/>
            <a:ext cx="2757488" cy="5492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rgbClr val="1E1E1E">
                  <a:alpha val="2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ru-RU"/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900113" y="188913"/>
            <a:ext cx="7345362" cy="1811337"/>
            <a:chOff x="612" y="562"/>
            <a:chExt cx="3175" cy="373"/>
          </a:xfrm>
        </p:grpSpPr>
        <p:sp>
          <p:nvSpPr>
            <p:cNvPr id="4119" name="AutoShape 5"/>
            <p:cNvSpPr>
              <a:spLocks noChangeArrowheads="1"/>
            </p:cNvSpPr>
            <p:nvPr/>
          </p:nvSpPr>
          <p:spPr bwMode="auto">
            <a:xfrm>
              <a:off x="631" y="753"/>
              <a:ext cx="3156" cy="1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>
                    <a:alpha val="29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4120" name="Group 6"/>
            <p:cNvGrpSpPr>
              <a:grpSpLocks/>
            </p:cNvGrpSpPr>
            <p:nvPr/>
          </p:nvGrpSpPr>
          <p:grpSpPr bwMode="auto">
            <a:xfrm>
              <a:off x="612" y="562"/>
              <a:ext cx="3169" cy="317"/>
              <a:chOff x="612" y="562"/>
              <a:chExt cx="3169" cy="317"/>
            </a:xfrm>
          </p:grpSpPr>
          <p:sp>
            <p:nvSpPr>
              <p:cNvPr id="71687" name="AutoShape 7"/>
              <p:cNvSpPr>
                <a:spLocks noChangeArrowheads="1"/>
              </p:cNvSpPr>
              <p:nvPr/>
            </p:nvSpPr>
            <p:spPr bwMode="auto">
              <a:xfrm>
                <a:off x="612" y="578"/>
                <a:ext cx="3169" cy="3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5400000" scaled="1"/>
              </a:gradFill>
              <a:ln w="3175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 algn="ctr" latinLnBrk="1">
                  <a:defRPr/>
                </a:pPr>
                <a:endParaRPr kumimoji="1" lang="ru-RU" sz="1200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71688" name="AutoShape 8"/>
              <p:cNvSpPr>
                <a:spLocks noChangeArrowheads="1"/>
              </p:cNvSpPr>
              <p:nvPr/>
            </p:nvSpPr>
            <p:spPr bwMode="auto">
              <a:xfrm flipV="1">
                <a:off x="760" y="562"/>
                <a:ext cx="2909" cy="1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shade val="0"/>
                      <a:invGamma/>
                      <a:alpha val="0"/>
                    </a:schemeClr>
                  </a:gs>
                  <a:gs pos="5000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>
                  <a:defRPr/>
                </a:pPr>
                <a:endParaRPr lang="ru-RU">
                  <a:latin typeface="Arial" charset="0"/>
                </a:endParaRPr>
              </a:p>
            </p:txBody>
          </p:sp>
        </p:grpSp>
      </p:grpSp>
      <p:sp>
        <p:nvSpPr>
          <p:cNvPr id="4101" name="Rectangle 9"/>
          <p:cNvSpPr>
            <a:spLocks noChangeArrowheads="1"/>
          </p:cNvSpPr>
          <p:nvPr/>
        </p:nvSpPr>
        <p:spPr bwMode="auto">
          <a:xfrm rot="16200000" flipH="1">
            <a:off x="4441825" y="2182813"/>
            <a:ext cx="260350" cy="9144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Rectangle 10"/>
          <p:cNvSpPr>
            <a:spLocks noChangeArrowheads="1"/>
          </p:cNvSpPr>
          <p:nvPr/>
        </p:nvSpPr>
        <p:spPr bwMode="auto">
          <a:xfrm>
            <a:off x="9109075" y="0"/>
            <a:ext cx="36513" cy="6858000"/>
          </a:xfrm>
          <a:prstGeom prst="rect">
            <a:avLst/>
          </a:prstGeom>
          <a:solidFill>
            <a:srgbClr val="968D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11"/>
          <p:cNvSpPr>
            <a:spLocks noChangeArrowheads="1"/>
          </p:cNvSpPr>
          <p:nvPr/>
        </p:nvSpPr>
        <p:spPr bwMode="auto">
          <a:xfrm>
            <a:off x="8902700" y="0"/>
            <a:ext cx="258763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Rectangle 12"/>
          <p:cNvSpPr>
            <a:spLocks noChangeArrowheads="1"/>
          </p:cNvSpPr>
          <p:nvPr/>
        </p:nvSpPr>
        <p:spPr bwMode="auto">
          <a:xfrm flipH="1">
            <a:off x="0" y="0"/>
            <a:ext cx="258763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Rectangle 13"/>
          <p:cNvSpPr>
            <a:spLocks noChangeArrowheads="1"/>
          </p:cNvSpPr>
          <p:nvPr/>
        </p:nvSpPr>
        <p:spPr bwMode="auto">
          <a:xfrm rot="5400000" flipH="1" flipV="1">
            <a:off x="4441825" y="-4441825"/>
            <a:ext cx="260350" cy="9144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6" name="Rectangle 14"/>
          <p:cNvSpPr>
            <a:spLocks noChangeArrowheads="1"/>
          </p:cNvSpPr>
          <p:nvPr/>
        </p:nvSpPr>
        <p:spPr bwMode="auto">
          <a:xfrm>
            <a:off x="0" y="6821488"/>
            <a:ext cx="9144000" cy="3651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7" name="Rectangle 15"/>
          <p:cNvSpPr>
            <a:spLocks noChangeArrowheads="1"/>
          </p:cNvSpPr>
          <p:nvPr/>
        </p:nvSpPr>
        <p:spPr bwMode="auto">
          <a:xfrm>
            <a:off x="0" y="0"/>
            <a:ext cx="9144000" cy="365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Rectangle 16"/>
          <p:cNvSpPr>
            <a:spLocks noChangeArrowheads="1"/>
          </p:cNvSpPr>
          <p:nvPr/>
        </p:nvSpPr>
        <p:spPr bwMode="auto">
          <a:xfrm>
            <a:off x="0" y="0"/>
            <a:ext cx="36513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9" name="Rectangle 17"/>
          <p:cNvSpPr>
            <a:spLocks noChangeArrowheads="1"/>
          </p:cNvSpPr>
          <p:nvPr/>
        </p:nvSpPr>
        <p:spPr bwMode="auto">
          <a:xfrm>
            <a:off x="9107488" y="0"/>
            <a:ext cx="36512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698" name="AutoShape 18"/>
          <p:cNvSpPr>
            <a:spLocks noChangeArrowheads="1"/>
          </p:cNvSpPr>
          <p:nvPr/>
        </p:nvSpPr>
        <p:spPr bwMode="auto">
          <a:xfrm flipV="1">
            <a:off x="431800" y="1268413"/>
            <a:ext cx="1079500" cy="2873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0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9394" y="20151"/>
                </a:moveTo>
                <a:cubicBezTo>
                  <a:pt x="4766" y="19456"/>
                  <a:pt x="1343" y="15479"/>
                  <a:pt x="1343" y="10800"/>
                </a:cubicBezTo>
                <a:cubicBezTo>
                  <a:pt x="1343" y="5577"/>
                  <a:pt x="5577" y="1343"/>
                  <a:pt x="10800" y="1343"/>
                </a:cubicBezTo>
                <a:cubicBezTo>
                  <a:pt x="16022" y="1343"/>
                  <a:pt x="20257" y="5577"/>
                  <a:pt x="20257" y="10800"/>
                </a:cubicBezTo>
                <a:cubicBezTo>
                  <a:pt x="20257" y="15479"/>
                  <a:pt x="16833" y="19456"/>
                  <a:pt x="12205" y="20151"/>
                </a:cubicBezTo>
                <a:lnTo>
                  <a:pt x="12405" y="21479"/>
                </a:lnTo>
                <a:cubicBezTo>
                  <a:pt x="17690" y="20685"/>
                  <a:pt x="21600" y="1614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6144"/>
                  <a:pt x="3909" y="20685"/>
                  <a:pt x="9194" y="21479"/>
                </a:cubicBezTo>
                <a:lnTo>
                  <a:pt x="9394" y="20151"/>
                </a:lnTo>
                <a:close/>
              </a:path>
            </a:pathLst>
          </a:custGeom>
          <a:gradFill rotWithShape="1">
            <a:gsLst>
              <a:gs pos="0">
                <a:srgbClr val="0DAEFF"/>
              </a:gs>
              <a:gs pos="100000">
                <a:srgbClr val="0053BD">
                  <a:alpha val="39998"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111" name="Group 19"/>
          <p:cNvGrpSpPr>
            <a:grpSpLocks/>
          </p:cNvGrpSpPr>
          <p:nvPr/>
        </p:nvGrpSpPr>
        <p:grpSpPr bwMode="auto">
          <a:xfrm>
            <a:off x="574675" y="1196975"/>
            <a:ext cx="792163" cy="242888"/>
            <a:chOff x="1882" y="2597"/>
            <a:chExt cx="2132" cy="561"/>
          </a:xfrm>
        </p:grpSpPr>
        <p:sp>
          <p:nvSpPr>
            <p:cNvPr id="4117" name="Oval 20"/>
            <p:cNvSpPr>
              <a:spLocks noChangeArrowheads="1"/>
            </p:cNvSpPr>
            <p:nvPr/>
          </p:nvSpPr>
          <p:spPr bwMode="auto">
            <a:xfrm>
              <a:off x="1882" y="2614"/>
              <a:ext cx="2132" cy="544"/>
            </a:xfrm>
            <a:prstGeom prst="ellipse">
              <a:avLst/>
            </a:prstGeom>
            <a:solidFill>
              <a:srgbClr val="99CCFF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4118" name="Oval 21"/>
            <p:cNvSpPr>
              <a:spLocks noChangeArrowheads="1"/>
            </p:cNvSpPr>
            <p:nvPr/>
          </p:nvSpPr>
          <p:spPr bwMode="auto">
            <a:xfrm>
              <a:off x="2019" y="2597"/>
              <a:ext cx="1859" cy="42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2700000" scaled="1"/>
            </a:gra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latinLnBrk="1"/>
              <a:endParaRPr kumimoji="1" lang="ru-RU" sz="2400">
                <a:solidFill>
                  <a:srgbClr val="009900"/>
                </a:solidFill>
                <a:latin typeface="휴먼모음T"/>
                <a:ea typeface="휴먼모음T"/>
                <a:cs typeface="휴먼모음T"/>
              </a:endParaRPr>
            </a:p>
          </p:txBody>
        </p:sp>
      </p:grp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1476375" y="620713"/>
            <a:ext cx="6696075" cy="655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latinLnBrk="1">
              <a:spcBef>
                <a:spcPct val="50000"/>
              </a:spcBef>
              <a:defRPr/>
            </a:pPr>
            <a:endParaRPr lang="kk-KZ" altLang="ko-KR" sz="100" b="1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latinLnBrk="1">
              <a:spcBef>
                <a:spcPct val="50000"/>
              </a:spcBef>
              <a:defRPr/>
            </a:pPr>
            <a:endParaRPr lang="en-US" altLang="ko-KR" sz="2400" b="1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굴림" pitchFamily="50" charset="-127"/>
            </a:endParaRPr>
          </a:p>
        </p:txBody>
      </p:sp>
      <p:pic>
        <p:nvPicPr>
          <p:cNvPr id="4113" name="Picture 23" descr="영화아이콘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09588"/>
            <a:ext cx="86518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Rectangle 94"/>
          <p:cNvSpPr>
            <a:spLocks noGrp="1" noChangeArrowheads="1"/>
          </p:cNvSpPr>
          <p:nvPr>
            <p:ph type="ctrTitle"/>
          </p:nvPr>
        </p:nvSpPr>
        <p:spPr>
          <a:xfrm>
            <a:off x="1214438" y="642938"/>
            <a:ext cx="7572375" cy="642937"/>
          </a:xfrm>
        </p:spPr>
        <p:txBody>
          <a:bodyPr/>
          <a:lstStyle/>
          <a:p>
            <a:pPr eaLnBrk="1" hangingPunct="1"/>
            <a:r>
              <a:rPr lang="kk-KZ" sz="4000" b="1" i="1" dirty="0" smtClean="0">
                <a:solidFill>
                  <a:srgbClr val="FF0000"/>
                </a:solidFill>
              </a:rPr>
              <a:t> </a:t>
            </a:r>
            <a:r>
              <a:rPr lang="kk-KZ" sz="4000" b="1" i="1" dirty="0" smtClean="0">
                <a:solidFill>
                  <a:srgbClr val="FF0000"/>
                </a:solidFill>
                <a:latin typeface="Century Schoolbook" pitchFamily="18" charset="0"/>
              </a:rPr>
              <a:t>Өткен тақырыпты қайталау.</a:t>
            </a:r>
            <a:endParaRPr lang="ru-RU" sz="4000" b="1" i="1" dirty="0" smtClean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4115" name="Picture 26" descr="ny2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4233863"/>
            <a:ext cx="2528888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6" name="Прямоугольник 1"/>
          <p:cNvSpPr>
            <a:spLocks noChangeArrowheads="1"/>
          </p:cNvSpPr>
          <p:nvPr/>
        </p:nvSpPr>
        <p:spPr bwMode="auto">
          <a:xfrm>
            <a:off x="1187450" y="1728788"/>
            <a:ext cx="6337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2339752" y="87312"/>
            <a:ext cx="64516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АРХИМЕД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 ЖАЙЛЫ  АҢЫЗ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</a:rPr>
              <a:t>...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224819" y="495299"/>
            <a:ext cx="8755062" cy="773462"/>
          </a:xfrm>
          <a:prstGeom prst="rect">
            <a:avLst/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13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Аңыз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бойынша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бұл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заңның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ашылуына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себепкер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болған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сиракуз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патшасы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Гиерон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болған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екен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endParaRPr lang="ru-RU" sz="16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sz="1600" b="1" dirty="0" err="1" smtClean="0">
                <a:solidFill>
                  <a:srgbClr val="0000FF"/>
                </a:solidFill>
                <a:latin typeface="Times New Roman" pitchFamily="18" charset="0"/>
              </a:rPr>
              <a:t>Ол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Архимедке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00FF"/>
                </a:solidFill>
                <a:latin typeface="Times New Roman" pitchFamily="18" charset="0"/>
              </a:rPr>
              <a:t>өзінің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тәжінің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таза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алтыннан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жасалғанын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біліп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беруді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</a:rPr>
              <a:t>тапсырады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pic>
        <p:nvPicPr>
          <p:cNvPr id="18436" name="Рисунок 3" descr="tempimage43.tiff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666875"/>
            <a:ext cx="2322512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Рисунок 4" descr="tempimage44.tiff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4065588"/>
            <a:ext cx="26924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Рисунок 5" descr="tempimage45.tiff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1527175"/>
            <a:ext cx="18796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Рисунок 6" descr="tempimage46.tiff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2028825"/>
            <a:ext cx="152082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Рисунок 7" descr="tempimage47.tiff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3690938"/>
            <a:ext cx="2193925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Рисунок 8" descr="tempimage48.tiff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463" y="3836988"/>
            <a:ext cx="19716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Рисунок 9" descr="tempimage49.tiff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1620838"/>
            <a:ext cx="1785938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34076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1" descr="tempimage11.tif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hlinkClick r:id="rId3" action="ppaction://hlinkfile"/>
          </p:cNvPr>
          <p:cNvSpPr/>
          <p:nvPr/>
        </p:nvSpPr>
        <p:spPr>
          <a:xfrm>
            <a:off x="755576" y="116632"/>
            <a:ext cx="192873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kk-KZ" b="1" dirty="0">
                <a:solidFill>
                  <a:srgbClr val="FF3300"/>
                </a:solidFill>
              </a:rPr>
              <a:t>БЕЙНЕКӨРІНІС</a:t>
            </a:r>
            <a:endParaRPr lang="ru-RU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355302"/>
            <a:ext cx="4320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/>
                <a:ea typeface="Calibri"/>
                <a:cs typeface="Times New Roman"/>
              </a:rPr>
              <a:t>Миға шабуыл</a:t>
            </a:r>
            <a:endParaRPr lang="ru-RU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12776"/>
            <a:ext cx="8695394" cy="4431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kk-KZ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Cambria"/>
                <a:ea typeface="Calibri"/>
                <a:cs typeface="Times New Roman"/>
              </a:rPr>
              <a:t>Бұл бейнекөріністертен нені байқадыңдар?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k-KZ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Cambria"/>
                <a:ea typeface="Calibri"/>
                <a:cs typeface="Times New Roman"/>
              </a:rPr>
              <a:t>Су астындағы денелерге қандай күштер әрекет етеді?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k-KZ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Cambria"/>
                <a:ea typeface="Calibri"/>
                <a:cs typeface="Times New Roman"/>
              </a:rPr>
              <a:t>Неге  су астындағы биші кыздар суға батып кетпеді?</a:t>
            </a:r>
            <a:endParaRPr lang="en-US" sz="22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Cambria"/>
              <a:ea typeface="Calibri"/>
              <a:cs typeface="Times New Roman"/>
            </a:endParaRP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k-KZ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Cambria"/>
                <a:ea typeface="Calibri"/>
                <a:cs typeface="Times New Roman"/>
              </a:rPr>
              <a:t>Кеменің жүзіп жүруіне қандай күштер әрекет етті?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kk-KZ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Cambria"/>
                <a:ea typeface="Calibri"/>
                <a:cs typeface="Times New Roman"/>
              </a:rPr>
              <a:t>Су асты кемесінің су астында ал, кеменің су бетінде жүзіп </a:t>
            </a:r>
          </a:p>
          <a:p>
            <a:pPr>
              <a:lnSpc>
                <a:spcPct val="200000"/>
              </a:lnSpc>
            </a:pPr>
            <a:r>
              <a:rPr lang="kk-KZ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Cambria"/>
                <a:ea typeface="Calibri"/>
                <a:cs typeface="Times New Roman"/>
              </a:rPr>
              <a:t>      жүруіне әсер еткен күштердің айырмашылығы?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9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3"/>
          <p:cNvSpPr>
            <a:spLocks noChangeArrowheads="1" noChangeShapeType="1" noTextEdit="1"/>
          </p:cNvSpPr>
          <p:nvPr/>
        </p:nvSpPr>
        <p:spPr bwMode="auto">
          <a:xfrm>
            <a:off x="2214563" y="500063"/>
            <a:ext cx="4991100" cy="1285875"/>
          </a:xfrm>
          <a:prstGeom prst="rect">
            <a:avLst/>
          </a:prstGeom>
          <a:extLst/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«Архимед </a:t>
            </a:r>
            <a:r>
              <a:rPr lang="ru-RU" sz="3600" b="1" kern="10" dirty="0" err="1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күшінің</a:t>
            </a:r>
            <a:r>
              <a:rPr lang="ru-RU" sz="3600" b="1" kern="10" dirty="0" smtClean="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сыры»</a:t>
            </a:r>
            <a:endParaRPr lang="ru-RU" sz="3600" b="1" kern="10" dirty="0">
              <a:solidFill>
                <a:srgbClr val="FF0000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kk-KZ" sz="3600" b="1" kern="10" dirty="0"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эксперимент жүргізу.</a:t>
            </a:r>
            <a:endParaRPr lang="ru-RU" sz="3600" b="1" kern="10" dirty="0">
              <a:solidFill>
                <a:srgbClr val="0000FF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147" name="Picture 10" descr="j02321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85750"/>
            <a:ext cx="1785938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Рисунок2ccv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653136"/>
            <a:ext cx="1500187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Прямоугольник 2"/>
          <p:cNvSpPr>
            <a:spLocks noChangeArrowheads="1"/>
          </p:cNvSpPr>
          <p:nvPr/>
        </p:nvSpPr>
        <p:spPr bwMode="auto">
          <a:xfrm>
            <a:off x="827088" y="2117725"/>
            <a:ext cx="74168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ТАПСЫРМА: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 ішінде массасы 100 г денеге әрекет ететін ығыстырушы күшті (Архимед күші) анықтау.</a:t>
            </a:r>
          </a:p>
          <a:p>
            <a:r>
              <a:rPr lang="kk-KZ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ҚҰРАЛ-ЖАБДЫҚТАР: 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Динамометр, штатив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жүк,  суы бар ыдыс</a:t>
            </a:r>
          </a:p>
          <a:p>
            <a:pPr algn="ctr"/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НӘТИЖЕ....</a:t>
            </a:r>
            <a:endParaRPr lang="ru-RU" sz="3600" i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5" y="260350"/>
            <a:ext cx="9358313" cy="165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1335088"/>
            <a:ext cx="6011863" cy="518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179388" y="549275"/>
            <a:ext cx="87137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Тірек-сызбалар:</a:t>
            </a:r>
          </a:p>
          <a:p>
            <a:pPr algn="just"/>
            <a:endParaRPr lang="ru-RU" sz="32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F=pS=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ρ</a:t>
            </a:r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ghS;</a:t>
            </a:r>
          </a:p>
          <a:p>
            <a:pPr algn="just"/>
            <a:endParaRPr lang="ru-RU" sz="32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F</a:t>
            </a:r>
            <a:r>
              <a:rPr lang="ru-RU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Ы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=F</a:t>
            </a:r>
            <a:r>
              <a:rPr lang="en-US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2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-F</a:t>
            </a:r>
            <a:r>
              <a:rPr lang="en-US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1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=ρgh</a:t>
            </a:r>
            <a:r>
              <a:rPr lang="en-US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2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S-ρgh</a:t>
            </a:r>
            <a:r>
              <a:rPr lang="en-US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1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S=ρgS(h</a:t>
            </a:r>
            <a:r>
              <a:rPr lang="en-US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2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-h</a:t>
            </a:r>
            <a:r>
              <a:rPr lang="en-US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1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)=ρghS=ρgV;</a:t>
            </a:r>
            <a:endParaRPr lang="ru-RU" sz="32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3200" b="1">
              <a:solidFill>
                <a:srgbClr val="0000FF"/>
              </a:solidFill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F</a:t>
            </a:r>
            <a:r>
              <a:rPr lang="ru-RU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Ы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= ρ</a:t>
            </a:r>
            <a:r>
              <a:rPr lang="kk-KZ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С</a:t>
            </a:r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gV</a:t>
            </a:r>
            <a:r>
              <a:rPr lang="kk-KZ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Д</a:t>
            </a:r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 немесе 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 F</a:t>
            </a:r>
            <a:r>
              <a:rPr lang="kk-KZ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А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= ρ</a:t>
            </a:r>
            <a:r>
              <a:rPr lang="kk-KZ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С</a:t>
            </a:r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gV</a:t>
            </a:r>
            <a:r>
              <a:rPr lang="kk-KZ" sz="3200" b="1" baseline="-25000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Д</a:t>
            </a:r>
            <a:endParaRPr lang="ru-RU" sz="32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3200" b="1">
              <a:solidFill>
                <a:srgbClr val="0000FF"/>
              </a:solidFill>
              <a:latin typeface="Cambria" pitchFamily="18" charset="0"/>
              <a:cs typeface="Times New Roman" pitchFamily="18" charset="0"/>
            </a:endParaRPr>
          </a:p>
          <a:p>
            <a:pPr algn="just"/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Архимед к</a:t>
            </a:r>
            <a:r>
              <a:rPr lang="kk-KZ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kk-KZ" sz="3200" b="1">
                <a:solidFill>
                  <a:srgbClr val="0000FF"/>
                </a:solidFill>
                <a:latin typeface="Cambria" pitchFamily="18" charset="0"/>
                <a:ea typeface="Times New Roman" pitchFamily="18" charset="0"/>
                <a:cs typeface="Cambria" pitchFamily="18" charset="0"/>
              </a:rPr>
              <a:t>ші</a:t>
            </a:r>
            <a:r>
              <a:rPr lang="kk-KZ" sz="3200" b="1">
                <a:solidFill>
                  <a:srgbClr val="0000FF"/>
                </a:solidFill>
                <a:latin typeface="Cambria" pitchFamily="18" charset="0"/>
                <a:cs typeface="Times New Roman" pitchFamily="18" charset="0"/>
              </a:rPr>
              <a:t>: </a:t>
            </a:r>
            <a:r>
              <a:rPr lang="kk-KZ" sz="3200" b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F</a:t>
            </a:r>
            <a:r>
              <a:rPr lang="kk-KZ" sz="3200" b="1" baseline="-2500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А</a:t>
            </a:r>
            <a:r>
              <a:rPr lang="kk-KZ" sz="3200" b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= </a:t>
            </a:r>
            <a:r>
              <a:rPr lang="en-US" sz="3200" b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ρ</a:t>
            </a:r>
            <a:r>
              <a:rPr lang="kk-KZ" sz="3200" b="1" baseline="-2500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С</a:t>
            </a:r>
            <a:r>
              <a:rPr lang="kk-KZ" sz="3200" b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gV</a:t>
            </a:r>
            <a:r>
              <a:rPr lang="kk-KZ" sz="3200" b="1" baseline="-2500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Д</a:t>
            </a:r>
            <a:endParaRPr lang="ru-RU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2701</TotalTime>
  <Words>639</Words>
  <Application>Microsoft Office PowerPoint</Application>
  <PresentationFormat>Экран (4:3)</PresentationFormat>
  <Paragraphs>125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Оформление по умолчанию</vt:lpstr>
      <vt:lpstr>Воздушный поток</vt:lpstr>
      <vt:lpstr>1_Воздушный поток</vt:lpstr>
      <vt:lpstr>Твердый переплет</vt:lpstr>
      <vt:lpstr>Презентация PowerPoint</vt:lpstr>
      <vt:lpstr> Ойлана отырып, топ атын қой! </vt:lpstr>
      <vt:lpstr> Өткен тақырыпты қайталау.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Үйге тапсырма</vt:lpstr>
      <vt:lpstr>Рефлексия  «Бір жұлдыз, бір тілек»</vt:lpstr>
    </vt:vector>
  </TitlesOfParts>
  <Company>Средняя школа №....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xxxx</dc:creator>
  <cp:lastModifiedBy>Admin</cp:lastModifiedBy>
  <cp:revision>365</cp:revision>
  <dcterms:created xsi:type="dcterms:W3CDTF">2007-02-20T16:25:57Z</dcterms:created>
  <dcterms:modified xsi:type="dcterms:W3CDTF">2013-03-04T08:37:12Z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2651819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  <property fmtid="{D5CDD505-2E9C-101B-9397-08002B2CF9AE}" pid="5" name="NXTAG2">
    <vt:lpwstr>000800ca3f000000000001024110</vt:lpwstr>
  </property>
</Properties>
</file>