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0" r:id="rId2"/>
    <p:sldId id="281" r:id="rId3"/>
    <p:sldId id="282" r:id="rId4"/>
    <p:sldId id="283" r:id="rId5"/>
    <p:sldId id="284" r:id="rId6"/>
    <p:sldId id="286" r:id="rId7"/>
    <p:sldId id="288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90" r:id="rId18"/>
    <p:sldId id="291" r:id="rId19"/>
    <p:sldId id="292" r:id="rId20"/>
    <p:sldId id="293" r:id="rId21"/>
    <p:sldId id="294" r:id="rId22"/>
    <p:sldId id="29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370"/>
    <a:srgbClr val="CC0099"/>
    <a:srgbClr val="FF9900"/>
    <a:srgbClr val="877FE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1A2D9-7EB6-4E83-AC37-BB2CD17236E6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8EBF3-6A9C-434D-BE5F-532367391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2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1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4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30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77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62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68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107504" y="116632"/>
            <a:ext cx="8856984" cy="655272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 cmpd="tri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3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69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6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Relationship Id="rId22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0">
              <a:srgbClr val="000040"/>
            </a:gs>
            <a:gs pos="36000">
              <a:srgbClr val="400040"/>
            </a:gs>
            <a:gs pos="65000">
              <a:srgbClr val="8F0040"/>
            </a:gs>
            <a:gs pos="83000">
              <a:srgbClr val="F27300"/>
            </a:gs>
            <a:gs pos="100000">
              <a:srgbClr val="FFBF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07504" y="116632"/>
            <a:ext cx="8856984" cy="655272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 cmpd="tri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8707D-8200-411F-A71D-6F4111EB9A99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8FA32-6B17-41C3-9FE4-3D53E2D8D64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71" t="984" r="77312" b="68430"/>
          <a:stretch>
            <a:fillRect/>
          </a:stretch>
        </p:blipFill>
        <p:spPr bwMode="auto">
          <a:xfrm>
            <a:off x="141288" y="2831395"/>
            <a:ext cx="1119837" cy="130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0"/>
          <p:cNvPicPr>
            <a:picLocks noChangeAspect="1"/>
          </p:cNvPicPr>
          <p:nvPr userDrawn="1"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3" t="392" r="51468" b="66727"/>
          <a:stretch>
            <a:fillRect/>
          </a:stretch>
        </p:blipFill>
        <p:spPr bwMode="auto">
          <a:xfrm>
            <a:off x="7512050" y="2701925"/>
            <a:ext cx="1292015" cy="126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1"/>
          <p:cNvPicPr>
            <a:picLocks noChangeAspect="1"/>
          </p:cNvPicPr>
          <p:nvPr userDrawn="1"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t="2692" r="26666" b="67099"/>
          <a:stretch>
            <a:fillRect/>
          </a:stretch>
        </p:blipFill>
        <p:spPr bwMode="auto">
          <a:xfrm>
            <a:off x="617585" y="4869160"/>
            <a:ext cx="1249315" cy="11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2"/>
          <p:cNvPicPr>
            <a:picLocks noChangeAspect="1"/>
          </p:cNvPicPr>
          <p:nvPr userDrawn="1"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917" t="986" r="1569" b="66719"/>
          <a:stretch>
            <a:fillRect/>
          </a:stretch>
        </p:blipFill>
        <p:spPr bwMode="auto">
          <a:xfrm>
            <a:off x="142875" y="862129"/>
            <a:ext cx="1439398" cy="133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3"/>
          <p:cNvPicPr>
            <a:picLocks noChangeAspect="1"/>
          </p:cNvPicPr>
          <p:nvPr userDrawn="1"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380" r="75000" b="34309"/>
          <a:stretch>
            <a:fillRect/>
          </a:stretch>
        </p:blipFill>
        <p:spPr bwMode="auto">
          <a:xfrm>
            <a:off x="6752450" y="4428257"/>
            <a:ext cx="1769978" cy="17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4"/>
          <p:cNvPicPr>
            <a:picLocks noChangeAspect="1"/>
          </p:cNvPicPr>
          <p:nvPr userDrawn="1"/>
        </p:nvPicPr>
        <p:blipFill>
          <a:blip r:embed="rId1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82" t="32901" r="52638" b="31805"/>
          <a:stretch>
            <a:fillRect/>
          </a:stretch>
        </p:blipFill>
        <p:spPr bwMode="auto">
          <a:xfrm>
            <a:off x="7059614" y="469900"/>
            <a:ext cx="1462814" cy="159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5"/>
          <p:cNvPicPr>
            <a:picLocks noChangeAspect="1"/>
          </p:cNvPicPr>
          <p:nvPr userDrawn="1"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056" t="33850" r="31528" b="30609"/>
          <a:stretch>
            <a:fillRect/>
          </a:stretch>
        </p:blipFill>
        <p:spPr bwMode="auto">
          <a:xfrm>
            <a:off x="1866900" y="171451"/>
            <a:ext cx="1341601" cy="133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6"/>
          <p:cNvPicPr>
            <a:picLocks noChangeAspect="1"/>
          </p:cNvPicPr>
          <p:nvPr userDrawn="1"/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98" t="35181" r="5392" b="32410"/>
          <a:stretch>
            <a:fillRect/>
          </a:stretch>
        </p:blipFill>
        <p:spPr bwMode="auto">
          <a:xfrm>
            <a:off x="2484439" y="5207001"/>
            <a:ext cx="1055100" cy="127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7"/>
          <p:cNvPicPr>
            <a:picLocks noChangeAspect="1"/>
          </p:cNvPicPr>
          <p:nvPr userDrawn="1"/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9" t="67860" r="75864"/>
          <a:stretch>
            <a:fillRect/>
          </a:stretch>
        </p:blipFill>
        <p:spPr bwMode="auto">
          <a:xfrm>
            <a:off x="4967981" y="222319"/>
            <a:ext cx="1254825" cy="130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8"/>
          <p:cNvPicPr>
            <a:picLocks noChangeAspect="1"/>
          </p:cNvPicPr>
          <p:nvPr userDrawn="1"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06" t="67480" r="51389" b="3450"/>
          <a:stretch>
            <a:fillRect/>
          </a:stretch>
        </p:blipFill>
        <p:spPr bwMode="auto">
          <a:xfrm>
            <a:off x="4741863" y="5138738"/>
            <a:ext cx="147658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70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0.png"/><Relationship Id="rId11" Type="http://schemas.openxmlformats.org/officeDocument/2006/relationships/image" Target="../media/image49.gif"/><Relationship Id="rId5" Type="http://schemas.openxmlformats.org/officeDocument/2006/relationships/image" Target="../media/image47.gif"/><Relationship Id="rId10" Type="http://schemas.openxmlformats.org/officeDocument/2006/relationships/image" Target="../media/image48.gif"/><Relationship Id="rId4" Type="http://schemas.openxmlformats.org/officeDocument/2006/relationships/image" Target="../media/image46.jpeg"/><Relationship Id="rId9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audio" Target="../media/audio1.wav"/><Relationship Id="rId7" Type="http://schemas.openxmlformats.org/officeDocument/2006/relationships/slide" Target="slide1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0.png"/><Relationship Id="rId5" Type="http://schemas.openxmlformats.org/officeDocument/2006/relationships/image" Target="../media/image47.gif"/><Relationship Id="rId10" Type="http://schemas.openxmlformats.org/officeDocument/2006/relationships/image" Target="../media/image50.gif"/><Relationship Id="rId4" Type="http://schemas.openxmlformats.org/officeDocument/2006/relationships/image" Target="../media/image46.jpeg"/><Relationship Id="rId9" Type="http://schemas.openxmlformats.org/officeDocument/2006/relationships/image" Target="../media/image49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51.gif"/><Relationship Id="rId3" Type="http://schemas.openxmlformats.org/officeDocument/2006/relationships/audio" Target="../media/audio1.wav"/><Relationship Id="rId7" Type="http://schemas.openxmlformats.org/officeDocument/2006/relationships/slide" Target="slide13.xml"/><Relationship Id="rId12" Type="http://schemas.openxmlformats.org/officeDocument/2006/relationships/image" Target="../media/image5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0.png"/><Relationship Id="rId11" Type="http://schemas.openxmlformats.org/officeDocument/2006/relationships/image" Target="../media/image49.gif"/><Relationship Id="rId5" Type="http://schemas.openxmlformats.org/officeDocument/2006/relationships/image" Target="../media/image47.gif"/><Relationship Id="rId10" Type="http://schemas.openxmlformats.org/officeDocument/2006/relationships/image" Target="../media/image48.gif"/><Relationship Id="rId4" Type="http://schemas.openxmlformats.org/officeDocument/2006/relationships/image" Target="../media/image46.jpeg"/><Relationship Id="rId9" Type="http://schemas.openxmlformats.org/officeDocument/2006/relationships/image" Target="../media/image2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51.gif"/><Relationship Id="rId3" Type="http://schemas.openxmlformats.org/officeDocument/2006/relationships/audio" Target="../media/audio1.wav"/><Relationship Id="rId7" Type="http://schemas.openxmlformats.org/officeDocument/2006/relationships/slide" Target="slide14.xml"/><Relationship Id="rId12" Type="http://schemas.openxmlformats.org/officeDocument/2006/relationships/image" Target="../media/image5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0.png"/><Relationship Id="rId11" Type="http://schemas.openxmlformats.org/officeDocument/2006/relationships/image" Target="../media/image49.gif"/><Relationship Id="rId5" Type="http://schemas.openxmlformats.org/officeDocument/2006/relationships/image" Target="../media/image47.gif"/><Relationship Id="rId10" Type="http://schemas.openxmlformats.org/officeDocument/2006/relationships/image" Target="../media/image48.gif"/><Relationship Id="rId4" Type="http://schemas.openxmlformats.org/officeDocument/2006/relationships/image" Target="../media/image46.jpeg"/><Relationship Id="rId9" Type="http://schemas.openxmlformats.org/officeDocument/2006/relationships/image" Target="../media/image270.png"/><Relationship Id="rId14" Type="http://schemas.openxmlformats.org/officeDocument/2006/relationships/image" Target="../media/image52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3.gif"/><Relationship Id="rId3" Type="http://schemas.openxmlformats.org/officeDocument/2006/relationships/audio" Target="../media/audio1.wav"/><Relationship Id="rId7" Type="http://schemas.openxmlformats.org/officeDocument/2006/relationships/slide" Target="slide15.xml"/><Relationship Id="rId12" Type="http://schemas.openxmlformats.org/officeDocument/2006/relationships/image" Target="../media/image5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0.png"/><Relationship Id="rId11" Type="http://schemas.openxmlformats.org/officeDocument/2006/relationships/image" Target="../media/image51.gif"/><Relationship Id="rId5" Type="http://schemas.openxmlformats.org/officeDocument/2006/relationships/image" Target="../media/image47.gif"/><Relationship Id="rId10" Type="http://schemas.openxmlformats.org/officeDocument/2006/relationships/image" Target="../media/image50.gif"/><Relationship Id="rId4" Type="http://schemas.openxmlformats.org/officeDocument/2006/relationships/image" Target="../media/image46.jpeg"/><Relationship Id="rId9" Type="http://schemas.openxmlformats.org/officeDocument/2006/relationships/image" Target="../media/image4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slide" Target="slide16.xml"/><Relationship Id="rId3" Type="http://schemas.openxmlformats.org/officeDocument/2006/relationships/audio" Target="../media/audio1.wav"/><Relationship Id="rId7" Type="http://schemas.openxmlformats.org/officeDocument/2006/relationships/image" Target="../media/image49.gif"/><Relationship Id="rId12" Type="http://schemas.openxmlformats.org/officeDocument/2006/relationships/image" Target="../media/image310.png"/><Relationship Id="rId2" Type="http://schemas.openxmlformats.org/officeDocument/2006/relationships/audio" Target="../media/audio2.wav"/><Relationship Id="rId16" Type="http://schemas.openxmlformats.org/officeDocument/2006/relationships/image" Target="../media/image54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gif"/><Relationship Id="rId11" Type="http://schemas.openxmlformats.org/officeDocument/2006/relationships/image" Target="../media/image53.gif"/><Relationship Id="rId5" Type="http://schemas.openxmlformats.org/officeDocument/2006/relationships/image" Target="../media/image47.gif"/><Relationship Id="rId15" Type="http://schemas.openxmlformats.org/officeDocument/2006/relationships/image" Target="../media/image320.png"/><Relationship Id="rId10" Type="http://schemas.openxmlformats.org/officeDocument/2006/relationships/image" Target="../media/image52.gif"/><Relationship Id="rId4" Type="http://schemas.openxmlformats.org/officeDocument/2006/relationships/image" Target="../media/image46.jpeg"/><Relationship Id="rId9" Type="http://schemas.openxmlformats.org/officeDocument/2006/relationships/image" Target="../media/image51.gif"/><Relationship Id="rId1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3" Type="http://schemas.openxmlformats.org/officeDocument/2006/relationships/image" Target="../media/image55.jpeg"/><Relationship Id="rId7" Type="http://schemas.openxmlformats.org/officeDocument/2006/relationships/image" Target="../media/image50.gif"/><Relationship Id="rId12" Type="http://schemas.openxmlformats.org/officeDocument/2006/relationships/image" Target="../media/image5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gif"/><Relationship Id="rId11" Type="http://schemas.openxmlformats.org/officeDocument/2006/relationships/image" Target="../media/image54.gif"/><Relationship Id="rId5" Type="http://schemas.openxmlformats.org/officeDocument/2006/relationships/image" Target="../media/image48.gif"/><Relationship Id="rId10" Type="http://schemas.openxmlformats.org/officeDocument/2006/relationships/image" Target="../media/image53.gif"/><Relationship Id="rId4" Type="http://schemas.openxmlformats.org/officeDocument/2006/relationships/image" Target="../media/image47.gif"/><Relationship Id="rId9" Type="http://schemas.openxmlformats.org/officeDocument/2006/relationships/image" Target="../media/image5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jpe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11.jpe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46.jpeg"/><Relationship Id="rId7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5" Type="http://schemas.openxmlformats.org/officeDocument/2006/relationships/image" Target="../media/image130.png"/><Relationship Id="rId4" Type="http://schemas.openxmlformats.org/officeDocument/2006/relationships/image" Target="../media/image4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1.wav"/><Relationship Id="rId7" Type="http://schemas.openxmlformats.org/officeDocument/2006/relationships/slide" Target="slide1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0.png"/><Relationship Id="rId5" Type="http://schemas.openxmlformats.org/officeDocument/2006/relationships/image" Target="../media/image47.gif"/><Relationship Id="rId10" Type="http://schemas.openxmlformats.org/officeDocument/2006/relationships/image" Target="../media/image48.gif"/><Relationship Id="rId4" Type="http://schemas.openxmlformats.org/officeDocument/2006/relationships/image" Target="../media/image46.jpeg"/><Relationship Id="rId9" Type="http://schemas.openxmlformats.org/officeDocument/2006/relationships/image" Target="../media/image1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17463"/>
            <a:ext cx="9199563" cy="69199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548680"/>
            <a:ext cx="7272808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01C3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Д</a:t>
            </a:r>
            <a:r>
              <a:rPr lang="kk-KZ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01C3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ұрыс және бұрыс бөлшектер</a:t>
            </a:r>
            <a:endParaRPr lang="ru-RU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01C3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 panose="020B0A04020102020204" pitchFamily="34" charset="0"/>
              <a:cs typeface="+mn-cs"/>
            </a:endParaRPr>
          </a:p>
        </p:txBody>
      </p:sp>
      <p:sp>
        <p:nvSpPr>
          <p:cNvPr id="32772" name="TextBox 6"/>
          <p:cNvSpPr txBox="1">
            <a:spLocks noChangeArrowheads="1"/>
          </p:cNvSpPr>
          <p:nvPr/>
        </p:nvSpPr>
        <p:spPr bwMode="auto">
          <a:xfrm>
            <a:off x="2193925" y="4437063"/>
            <a:ext cx="640873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ru-RU" altLang="ru-RU" sz="3600" b="1">
                <a:solidFill>
                  <a:srgbClr val="FF0000"/>
                </a:solidFill>
              </a:rPr>
              <a:t>Сынып: </a:t>
            </a:r>
            <a:r>
              <a:rPr lang="kk-KZ" altLang="ru-RU" sz="3600" b="1">
                <a:solidFill>
                  <a:srgbClr val="FF0000"/>
                </a:solidFill>
              </a:rPr>
              <a:t>5 </a:t>
            </a:r>
            <a:r>
              <a:rPr lang="ru-RU" altLang="ru-RU" sz="3600" b="1">
                <a:solidFill>
                  <a:srgbClr val="FF0000"/>
                </a:solidFill>
              </a:rPr>
              <a:t>«А» </a:t>
            </a:r>
          </a:p>
          <a:p>
            <a:r>
              <a:rPr lang="ru-RU" altLang="ru-RU" sz="3600" b="1">
                <a:solidFill>
                  <a:srgbClr val="FF0000"/>
                </a:solidFill>
              </a:rPr>
              <a:t>Пән мұғалімі: </a:t>
            </a:r>
          </a:p>
          <a:p>
            <a:r>
              <a:rPr lang="ru-RU" altLang="ru-RU" sz="3600" b="1">
                <a:solidFill>
                  <a:srgbClr val="FF0000"/>
                </a:solidFill>
              </a:rPr>
              <a:t>Сырлыбай Алуа </a:t>
            </a:r>
          </a:p>
        </p:txBody>
      </p:sp>
    </p:spTree>
    <p:extLst>
      <p:ext uri="{BB962C8B-B14F-4D97-AF65-F5344CB8AC3E}">
        <p14:creationId xmlns:p14="http://schemas.microsoft.com/office/powerpoint/2010/main" val="60182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98356" y="116632"/>
                <a:ext cx="4448496" cy="10081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𝟏𝟎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num>
                      <m:den>
                        <m:r>
                          <a:rPr lang="ru-RU" sz="24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  <m:r>
                      <a:rPr lang="ru-RU" sz="2400" b="1" i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2400" b="1" i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24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2400" b="1" dirty="0" smtClean="0">
                    <a:solidFill>
                      <a:srgbClr val="002060"/>
                    </a:solidFill>
                    <a:latin typeface="Arial Black" panose="020B0A04020102020204" pitchFamily="34" charset="0"/>
                    <a:cs typeface="Times New Roman" panose="02020603050405020304" pitchFamily="18" charset="0"/>
                  </a:rPr>
                  <a:t> =?</a:t>
                </a:r>
                <a:endParaRPr lang="ru-RU" sz="2400" b="1" dirty="0">
                  <a:solidFill>
                    <a:srgbClr val="00206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356" y="116632"/>
                <a:ext cx="4448496" cy="10081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7869257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20/9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hlinkClick r:id="rId7" action="ppaction://hlinksldjump"/>
              </p:cNvPr>
              <p:cNvSpPr/>
              <p:nvPr/>
            </p:nvSpPr>
            <p:spPr>
              <a:xfrm>
                <a:off x="5081761" y="5251349"/>
                <a:ext cx="914400" cy="9144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Овал 13">
                <a:hlinkClick r:id="rId8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761" y="5251349"/>
                <a:ext cx="914400" cy="914400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6940091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9/7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10926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2/9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0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99592" y="188640"/>
                <a:ext cx="4104456" cy="86409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𝟕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ru-RU" sz="3600" b="1" i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?</a:t>
                </a:r>
                <a:endParaRPr lang="ru-RU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88640"/>
                <a:ext cx="4104456" cy="864096"/>
              </a:xfrm>
              <a:prstGeom prst="rect">
                <a:avLst/>
              </a:prstGeom>
              <a:blipFill rotWithShape="1">
                <a:blip r:embed="rId6"/>
                <a:stretch>
                  <a:fillRect b="-1095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7869257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2/40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hlinkClick r:id="rId7" action="ppaction://hlinksldjump"/>
          </p:cNvPr>
          <p:cNvSpPr/>
          <p:nvPr/>
        </p:nvSpPr>
        <p:spPr>
          <a:xfrm>
            <a:off x="6945014" y="5276056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5" name="Овал 14"/>
          <p:cNvSpPr/>
          <p:nvPr/>
        </p:nvSpPr>
        <p:spPr>
          <a:xfrm>
            <a:off x="5096526" y="5276056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3/40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20770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5/40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0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99592" y="188640"/>
                <a:ext cx="4104456" cy="64807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f>
                      <m:f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?</a:t>
                </a:r>
                <a:endParaRPr lang="ru-RU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88640"/>
                <a:ext cx="4104456" cy="648072"/>
              </a:xfrm>
              <a:prstGeom prst="rect">
                <a:avLst/>
              </a:prstGeom>
              <a:blipFill rotWithShape="1">
                <a:blip r:embed="rId6"/>
                <a:stretch>
                  <a:fillRect t="-5455" b="-2272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572001" y="4867884"/>
            <a:ext cx="4320480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7869257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8/3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hlinkClick r:id="rId7" action="ppaction://hlinksldjump"/>
              </p:cNvPr>
              <p:cNvSpPr/>
              <p:nvPr/>
            </p:nvSpPr>
            <p:spPr>
              <a:xfrm>
                <a:off x="4770537" y="5300072"/>
                <a:ext cx="1214446" cy="1000132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28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ru-RU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Овал 13">
                <a:hlinkClick r:id="rId8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537" y="5300072"/>
                <a:ext cx="1214446" cy="1000132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6940091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1/6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72198" y="5572140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5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99592" y="188640"/>
                <a:ext cx="4104456" cy="64807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𝟏𝟎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=?</a:t>
                </a:r>
                <a:endParaRPr lang="ru-RU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88640"/>
                <a:ext cx="4104456" cy="648072"/>
              </a:xfrm>
              <a:prstGeom prst="rect">
                <a:avLst/>
              </a:prstGeom>
              <a:blipFill rotWithShape="1">
                <a:blip r:embed="rId6"/>
                <a:stretch>
                  <a:fillRect t="-11818" b="-3181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5000628" y="5251348"/>
            <a:ext cx="1000131" cy="9637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10/21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hlinkClick r:id="rId7" action="ppaction://hlinksldjump"/>
              </p:cNvPr>
              <p:cNvSpPr/>
              <p:nvPr/>
            </p:nvSpPr>
            <p:spPr>
              <a:xfrm>
                <a:off x="6008367" y="5519510"/>
                <a:ext cx="914400" cy="9144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Овал 13">
                <a:hlinkClick r:id="rId8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367" y="5519510"/>
                <a:ext cx="914400" cy="914400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6931429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5/21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854491" y="5519510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7/21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4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64614" y="172019"/>
                <a:ext cx="4272403" cy="64807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=?</a:t>
                </a:r>
                <a:endParaRPr lang="ru-RU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14" y="172019"/>
                <a:ext cx="4272403" cy="648072"/>
              </a:xfrm>
              <a:prstGeom prst="rect">
                <a:avLst/>
              </a:prstGeom>
              <a:blipFill rotWithShape="1">
                <a:blip r:embed="rId6"/>
                <a:stretch>
                  <a:fillRect t="-11712" b="-30631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5085305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4" name="Овал 13">
            <a:hlinkClick r:id="rId7" action="ppaction://hlinksldjump"/>
          </p:cNvPr>
          <p:cNvSpPr/>
          <p:nvPr/>
        </p:nvSpPr>
        <p:spPr>
          <a:xfrm>
            <a:off x="7854491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40091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10926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1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99592" y="188640"/>
                <a:ext cx="4464496" cy="93610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=?</a:t>
                </a:r>
                <a:endParaRPr lang="ru-RU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88640"/>
                <a:ext cx="4464496" cy="936104"/>
              </a:xfrm>
              <a:prstGeom prst="rect">
                <a:avLst/>
              </a:prstGeom>
              <a:blipFill rotWithShape="1">
                <a:blip r:embed="rId12"/>
                <a:stretch>
                  <a:fillRect b="-63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5085305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4/14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hlinkClick r:id="rId13" action="ppaction://hlinksldjump"/>
              </p:cNvPr>
              <p:cNvSpPr/>
              <p:nvPr/>
            </p:nvSpPr>
            <p:spPr>
              <a:xfrm>
                <a:off x="6944113" y="5251349"/>
                <a:ext cx="914400" cy="9144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Овал 13">
                <a:hlinkClick r:id="rId14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113" y="5251349"/>
                <a:ext cx="914400" cy="914400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873516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6/14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14709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3/14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99592" y="188640"/>
            <a:ext cx="4104456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Жарайсы</a:t>
            </a:r>
            <a:r>
              <a:rPr lang="kk-K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ңдар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649173" y="6462434"/>
            <a:ext cx="494827" cy="395566"/>
          </a:xfrm>
          <a:prstGeom prst="actionButtonForwardNex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28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913"/>
            <a:ext cx="9175750" cy="69199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3"/>
          <p:cNvSpPr txBox="1">
            <a:spLocks noChangeArrowheads="1"/>
          </p:cNvSpPr>
          <p:nvPr/>
        </p:nvSpPr>
        <p:spPr bwMode="auto">
          <a:xfrm>
            <a:off x="1476375" y="304800"/>
            <a:ext cx="2879725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ru-RU" altLang="ru-RU" sz="36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№ 853 </a:t>
            </a:r>
            <a:r>
              <a:rPr lang="ru-RU" altLang="ru-RU" sz="14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карточка</a:t>
            </a:r>
            <a:endParaRPr lang="ru-RU" altLang="ru-RU" sz="3600" b="1">
              <a:solidFill>
                <a:srgbClr val="800080"/>
              </a:solidFill>
              <a:latin typeface="Arial Black" pitchFamily="34" charset="0"/>
              <a:cs typeface="Times New Roman" pitchFamily="18" charset="0"/>
            </a:endParaRPr>
          </a:p>
          <a:p>
            <a:r>
              <a:rPr lang="ru-RU" altLang="ru-RU" sz="36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5 =</a:t>
            </a:r>
          </a:p>
          <a:p>
            <a:endParaRPr lang="ru-RU" altLang="ru-RU" sz="3600" b="1">
              <a:solidFill>
                <a:srgbClr val="800080"/>
              </a:solidFill>
              <a:latin typeface="Arial Black" pitchFamily="34" charset="0"/>
              <a:cs typeface="Times New Roman" pitchFamily="18" charset="0"/>
            </a:endParaRPr>
          </a:p>
          <a:p>
            <a:r>
              <a:rPr lang="ru-RU" altLang="ru-RU" sz="36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6 =</a:t>
            </a:r>
          </a:p>
          <a:p>
            <a:endParaRPr lang="ru-RU" altLang="ru-RU" sz="3600" b="1">
              <a:solidFill>
                <a:srgbClr val="800080"/>
              </a:solidFill>
              <a:latin typeface="Arial Black" pitchFamily="34" charset="0"/>
              <a:cs typeface="Times New Roman" pitchFamily="18" charset="0"/>
            </a:endParaRPr>
          </a:p>
          <a:p>
            <a:r>
              <a:rPr lang="ru-RU" altLang="ru-RU" sz="36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8 =</a:t>
            </a:r>
          </a:p>
          <a:p>
            <a:endParaRPr lang="ru-RU" altLang="ru-RU" sz="3600" b="1">
              <a:solidFill>
                <a:srgbClr val="800080"/>
              </a:solidFill>
              <a:latin typeface="Arial Black" pitchFamily="34" charset="0"/>
              <a:cs typeface="Times New Roman" pitchFamily="18" charset="0"/>
            </a:endParaRPr>
          </a:p>
          <a:p>
            <a:r>
              <a:rPr lang="ru-RU" altLang="ru-RU" sz="36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11 =</a:t>
            </a:r>
          </a:p>
          <a:p>
            <a:endParaRPr lang="ru-RU" altLang="ru-RU" sz="3600" b="1">
              <a:solidFill>
                <a:srgbClr val="800080"/>
              </a:solidFill>
              <a:latin typeface="Arial Black" pitchFamily="34" charset="0"/>
              <a:cs typeface="Times New Roman" pitchFamily="18" charset="0"/>
            </a:endParaRPr>
          </a:p>
          <a:p>
            <a:r>
              <a:rPr lang="ru-RU" altLang="ru-RU" sz="3600" b="1">
                <a:solidFill>
                  <a:srgbClr val="800080"/>
                </a:solidFill>
                <a:latin typeface="Arial Black" pitchFamily="34" charset="0"/>
                <a:cs typeface="Times New Roman" pitchFamily="18" charset="0"/>
              </a:rPr>
              <a:t>15 =</a:t>
            </a:r>
          </a:p>
        </p:txBody>
      </p:sp>
      <p:sp>
        <p:nvSpPr>
          <p:cNvPr id="6" name="AutoShap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544200" y="1855511"/>
            <a:ext cx="2087562" cy="1706562"/>
          </a:xfrm>
          <a:prstGeom prst="irregularSeal2">
            <a:avLst/>
          </a:prstGeom>
          <a:blipFill rotWithShape="1">
            <a:blip r:embed="rId3"/>
            <a:stretch>
              <a:fillRect/>
            </a:stretch>
          </a:blip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7" name="AutoShap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995732" y="146221"/>
            <a:ext cx="2231578" cy="1828948"/>
          </a:xfrm>
          <a:prstGeom prst="irregularSeal2">
            <a:avLst/>
          </a:prstGeom>
          <a:blipFill rotWithShape="1">
            <a:blip r:embed="rId4"/>
            <a:stretch>
              <a:fillRect/>
            </a:stretch>
          </a:blip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8" name="AutoShap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472557" y="1732895"/>
            <a:ext cx="2087562" cy="1706562"/>
          </a:xfrm>
          <a:prstGeom prst="irregularSeal2">
            <a:avLst/>
          </a:prstGeom>
          <a:blipFill rotWithShape="1">
            <a:blip r:embed="rId5"/>
            <a:stretch>
              <a:fillRect/>
            </a:stretch>
          </a:blip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9" name="AutoShap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355976" y="3920161"/>
            <a:ext cx="2087562" cy="1706562"/>
          </a:xfrm>
          <a:prstGeom prst="irregularSeal2">
            <a:avLst/>
          </a:prstGeom>
          <a:blipFill rotWithShape="1">
            <a:blip r:embed="rId6"/>
            <a:stretch>
              <a:fillRect/>
            </a:stretch>
          </a:blip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0" name="AutoShap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732240" y="3533512"/>
            <a:ext cx="2087562" cy="2066602"/>
          </a:xfrm>
          <a:prstGeom prst="irregularSeal2">
            <a:avLst/>
          </a:prstGeom>
          <a:blipFill rotWithShape="1">
            <a:blip r:embed="rId7"/>
            <a:stretch>
              <a:fillRect/>
            </a:stretch>
          </a:blip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050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24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97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42863"/>
            <a:ext cx="9396413" cy="69199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684213" y="765175"/>
            <a:ext cx="8072437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kk-KZ" alt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  </a:t>
            </a:r>
          </a:p>
          <a:p>
            <a:pPr algn="ctr"/>
            <a:r>
              <a:rPr lang="kk-KZ" alt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Дұрыс бөлшектер. Бұрыс бөлшектер.</a:t>
            </a:r>
          </a:p>
          <a:p>
            <a:pPr algn="ctr"/>
            <a:r>
              <a:rPr lang="kk-KZ" alt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9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38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913"/>
            <a:ext cx="9199563" cy="691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1340768"/>
            <a:ext cx="554461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kk-KZ" sz="6600" b="1" i="0" u="none" strike="noStrike" kern="1200" cap="none" spc="0" normalizeH="0" baseline="0" noProof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Үй жұмысы</a:t>
            </a:r>
            <a:br>
              <a:rPr kumimoji="0" lang="kk-KZ" sz="6600" b="1" i="0" u="none" strike="noStrike" kern="1200" cap="none" spc="0" normalizeH="0" baseline="0" noProof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kk-KZ" sz="6600" b="1" i="0" u="none" strike="noStrike" kern="1200" cap="none" spc="0" normalizeH="0" baseline="0" noProof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№ 858, № 859</a:t>
            </a:r>
            <a:endParaRPr lang="ru-RU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258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913"/>
            <a:ext cx="9199563" cy="691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Картинки по запросу назарларыңызға рахме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0"/>
          <a:stretch/>
        </p:blipFill>
        <p:spPr bwMode="auto">
          <a:xfrm>
            <a:off x="17900" y="-61913"/>
            <a:ext cx="9229726" cy="691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69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-61913"/>
            <a:ext cx="9175750" cy="69199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Ромб 3"/>
          <p:cNvSpPr/>
          <p:nvPr/>
        </p:nvSpPr>
        <p:spPr>
          <a:xfrm>
            <a:off x="4637088" y="3646488"/>
            <a:ext cx="2728912" cy="2722562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787900" y="828675"/>
            <a:ext cx="2490788" cy="2817813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985963" y="3732213"/>
            <a:ext cx="2447925" cy="26368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01863" y="1042988"/>
            <a:ext cx="2016125" cy="260350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3" name="TextBox 9"/>
          <p:cNvSpPr txBox="1">
            <a:spLocks noChangeArrowheads="1"/>
          </p:cNvSpPr>
          <p:nvPr/>
        </p:nvSpPr>
        <p:spPr bwMode="auto">
          <a:xfrm>
            <a:off x="2201863" y="260350"/>
            <a:ext cx="43195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kk-KZ" alt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Топқа бөлу:</a:t>
            </a:r>
          </a:p>
        </p:txBody>
      </p:sp>
    </p:spTree>
    <p:extLst>
      <p:ext uri="{BB962C8B-B14F-4D97-AF65-F5344CB8AC3E}">
        <p14:creationId xmlns:p14="http://schemas.microsoft.com/office/powerpoint/2010/main" val="245600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-61913"/>
            <a:ext cx="9175750" cy="69199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3"/>
          <p:cNvSpPr txBox="1">
            <a:spLocks noChangeArrowheads="1"/>
          </p:cNvSpPr>
          <p:nvPr/>
        </p:nvSpPr>
        <p:spPr bwMode="auto">
          <a:xfrm>
            <a:off x="827088" y="549275"/>
            <a:ext cx="7561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754063" y="203200"/>
            <a:ext cx="79200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en-US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бөлім. «Кім жылдам?»  Үй тапсырмасын тексеру</a:t>
            </a:r>
            <a:endParaRPr lang="ru-RU" altLang="ru-RU" sz="28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1560" y="1140265"/>
            <a:ext cx="1152128" cy="124880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91974" y="1194157"/>
            <a:ext cx="865584" cy="114101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47508" y="1204047"/>
            <a:ext cx="523559" cy="1133067"/>
          </a:xfrm>
          <a:prstGeom prst="rect">
            <a:avLst/>
          </a:prstGeom>
          <a:blipFill rotWithShape="1">
            <a:blip r:embed="rId5"/>
            <a:stretch>
              <a:fillRect r="-3255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31839" y="1194797"/>
            <a:ext cx="523559" cy="1144352"/>
          </a:xfrm>
          <a:prstGeom prst="rect">
            <a:avLst/>
          </a:prstGeom>
          <a:blipFill rotWithShape="1">
            <a:blip r:embed="rId6"/>
            <a:stretch>
              <a:fillRect r="-10000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248408" y="1204047"/>
            <a:ext cx="523559" cy="1129476"/>
          </a:xfrm>
          <a:prstGeom prst="rect">
            <a:avLst/>
          </a:prstGeom>
          <a:blipFill rotWithShape="1">
            <a:blip r:embed="rId7"/>
            <a:stretch>
              <a:fillRect r="-8023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64088" y="1204047"/>
            <a:ext cx="523559" cy="1133067"/>
          </a:xfrm>
          <a:prstGeom prst="rect">
            <a:avLst/>
          </a:prstGeom>
          <a:blipFill rotWithShape="1">
            <a:blip r:embed="rId8"/>
            <a:stretch>
              <a:fillRect r="-3255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22303" y="1236167"/>
            <a:ext cx="523559" cy="1133067"/>
          </a:xfrm>
          <a:prstGeom prst="rect">
            <a:avLst/>
          </a:prstGeom>
          <a:blipFill rotWithShape="1">
            <a:blip r:embed="rId9"/>
            <a:stretch>
              <a:fillRect r="-6162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5852" name="TextBox 7"/>
          <p:cNvSpPr txBox="1">
            <a:spLocks noChangeArrowheads="1"/>
          </p:cNvSpPr>
          <p:nvPr/>
        </p:nvSpPr>
        <p:spPr bwMode="auto">
          <a:xfrm>
            <a:off x="415925" y="2481263"/>
            <a:ext cx="8280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бөлшектерінің қайсысы дұрыс бөлшек, қайсысы бұрыс бөлшек?</a:t>
            </a:r>
            <a:endParaRPr lang="ru-RU" altLang="ru-RU" sz="28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3" name="TextBox 14"/>
          <p:cNvSpPr txBox="1">
            <a:spLocks noChangeArrowheads="1"/>
          </p:cNvSpPr>
          <p:nvPr/>
        </p:nvSpPr>
        <p:spPr bwMode="auto">
          <a:xfrm>
            <a:off x="506413" y="3398838"/>
            <a:ext cx="28305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Дұрыс бөлшектер: </a:t>
            </a:r>
            <a:endParaRPr lang="ru-RU" altLang="ru-RU" sz="24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31839" y="3184963"/>
            <a:ext cx="751498" cy="1248803"/>
          </a:xfrm>
          <a:prstGeom prst="rect">
            <a:avLst/>
          </a:prstGeom>
          <a:blipFill rotWithShape="1">
            <a:blip r:embed="rId10"/>
            <a:stretch>
              <a:fillRect r="-81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9" name="TextBox 1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236296" y="1120431"/>
            <a:ext cx="1152128" cy="1248803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06545" y="3200995"/>
            <a:ext cx="751498" cy="1248803"/>
          </a:xfrm>
          <a:prstGeom prst="rect">
            <a:avLst/>
          </a:prstGeom>
          <a:blipFill rotWithShape="1">
            <a:blip r:embed="rId12"/>
            <a:stretch>
              <a:fillRect r="-3902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1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64088" y="3200995"/>
            <a:ext cx="751498" cy="1248803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2" name="TextBox 2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37454" y="4771915"/>
            <a:ext cx="751498" cy="1298176"/>
          </a:xfrm>
          <a:prstGeom prst="rect">
            <a:avLst/>
          </a:prstGeom>
          <a:blipFill rotWithShape="1">
            <a:blip r:embed="rId14"/>
            <a:stretch>
              <a:fillRect r="-806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3" name="TextBox 2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97054" y="4796601"/>
            <a:ext cx="751498" cy="1248803"/>
          </a:xfrm>
          <a:prstGeom prst="rect">
            <a:avLst/>
          </a:prstGeom>
          <a:blipFill rotWithShape="1">
            <a:blip r:embed="rId15"/>
            <a:stretch>
              <a:fillRect r="-806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4" name="TextBox 2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36149" y="4821288"/>
            <a:ext cx="751498" cy="1261307"/>
          </a:xfrm>
          <a:prstGeom prst="rect">
            <a:avLst/>
          </a:prstGeom>
          <a:blipFill rotWithShape="1">
            <a:blip r:embed="rId16"/>
            <a:stretch>
              <a:fillRect r="-3902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5" name="TextBox 2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81785" y="4819706"/>
            <a:ext cx="751498" cy="1248803"/>
          </a:xfrm>
          <a:prstGeom prst="rect">
            <a:avLst/>
          </a:prstGeom>
          <a:blipFill rotWithShape="1">
            <a:blip r:embed="rId17"/>
            <a:stretch>
              <a:fillRect r="-3871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6" name="TextBox 2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436611" y="4813385"/>
            <a:ext cx="751498" cy="1248803"/>
          </a:xfrm>
          <a:prstGeom prst="rect">
            <a:avLst/>
          </a:prstGeom>
          <a:blipFill rotWithShape="1">
            <a:blip r:embed="rId18"/>
            <a:stretch>
              <a:fillRect r="-3983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5863" name="TextBox 26"/>
          <p:cNvSpPr txBox="1">
            <a:spLocks noChangeArrowheads="1"/>
          </p:cNvSpPr>
          <p:nvPr/>
        </p:nvSpPr>
        <p:spPr bwMode="auto">
          <a:xfrm>
            <a:off x="561975" y="5213350"/>
            <a:ext cx="2832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Бұрыс бөлшектер: </a:t>
            </a:r>
            <a:endParaRPr lang="ru-RU" altLang="ru-RU" sz="24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64" name="TextBox 27"/>
          <p:cNvSpPr txBox="1">
            <a:spLocks noChangeArrowheads="1"/>
          </p:cNvSpPr>
          <p:nvPr/>
        </p:nvSpPr>
        <p:spPr bwMode="auto">
          <a:xfrm>
            <a:off x="484188" y="852488"/>
            <a:ext cx="14398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/>
              <a:t>№ 850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657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114300"/>
            <a:ext cx="9313863" cy="69723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9552" y="666777"/>
            <a:ext cx="1152128" cy="124880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755650" y="292100"/>
            <a:ext cx="1439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/>
              <a:t>№851</a:t>
            </a:r>
            <a:endParaRPr lang="ru-RU" altLang="ru-RU"/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80383" y="669303"/>
            <a:ext cx="1152128" cy="124880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51720" y="682390"/>
            <a:ext cx="1152128" cy="1248803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15816" y="697371"/>
            <a:ext cx="1152128" cy="1244764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37457" y="717133"/>
            <a:ext cx="1152128" cy="1248803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53535" y="720650"/>
            <a:ext cx="1152128" cy="1248803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724128" y="725294"/>
            <a:ext cx="1152128" cy="1248803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732240" y="740907"/>
            <a:ext cx="1152128" cy="1248803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68344" y="743150"/>
            <a:ext cx="1152128" cy="1246560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6877" name="TextBox 15"/>
          <p:cNvSpPr txBox="1">
            <a:spLocks noChangeArrowheads="1"/>
          </p:cNvSpPr>
          <p:nvPr/>
        </p:nvSpPr>
        <p:spPr bwMode="auto">
          <a:xfrm rot="10800000" flipV="1">
            <a:off x="250825" y="2249488"/>
            <a:ext cx="8569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kk-KZ" altLang="ru-RU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Дұрыс бөлшектерді бір қатарға, бұрыс бөлшектерді бір қатарға теріп жаз;</a:t>
            </a:r>
            <a:endParaRPr lang="ru-RU" altLang="ru-RU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8045" y="2618573"/>
            <a:ext cx="571547" cy="1245084"/>
          </a:xfrm>
          <a:prstGeom prst="rect">
            <a:avLst/>
          </a:prstGeom>
          <a:blipFill rotWithShape="1">
            <a:blip r:embed="rId12"/>
            <a:stretch>
              <a:fillRect r="-3191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8" name="TextBox 1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87624" y="2614856"/>
            <a:ext cx="576064" cy="1248802"/>
          </a:xfrm>
          <a:prstGeom prst="rect">
            <a:avLst/>
          </a:prstGeom>
          <a:blipFill rotWithShape="1">
            <a:blip r:embed="rId13"/>
            <a:stretch>
              <a:fillRect r="-3191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9" name="TextBox 1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13112" y="2614856"/>
            <a:ext cx="576064" cy="1241045"/>
          </a:xfrm>
          <a:prstGeom prst="rect">
            <a:avLst/>
          </a:prstGeom>
          <a:blipFill rotWithShape="1">
            <a:blip r:embed="rId14"/>
            <a:stretch>
              <a:fillRect r="-8191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31096" y="2631862"/>
            <a:ext cx="704800" cy="1248804"/>
          </a:xfrm>
          <a:prstGeom prst="rect">
            <a:avLst/>
          </a:prstGeom>
          <a:blipFill rotWithShape="1">
            <a:blip r:embed="rId15"/>
            <a:stretch>
              <a:fillRect r="-48696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1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53020" y="2631863"/>
            <a:ext cx="700515" cy="1248803"/>
          </a:xfrm>
          <a:prstGeom prst="rect">
            <a:avLst/>
          </a:prstGeom>
          <a:blipFill rotWithShape="1">
            <a:blip r:embed="rId16"/>
            <a:stretch>
              <a:fillRect r="-2521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6883" name="TextBox 21"/>
          <p:cNvSpPr txBox="1">
            <a:spLocks noChangeArrowheads="1"/>
          </p:cNvSpPr>
          <p:nvPr/>
        </p:nvSpPr>
        <p:spPr bwMode="auto">
          <a:xfrm>
            <a:off x="5130800" y="2894013"/>
            <a:ext cx="3490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дұрыс бөлшектер</a:t>
            </a:r>
            <a:endParaRPr lang="ru-RU" altLang="ru-RU" sz="28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91680" y="4234114"/>
            <a:ext cx="632729" cy="1245084"/>
          </a:xfrm>
          <a:prstGeom prst="rect">
            <a:avLst/>
          </a:prstGeom>
          <a:blipFill rotWithShape="1">
            <a:blip r:embed="rId17"/>
            <a:stretch>
              <a:fillRect r="-291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5" name="TextBox 2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50735" y="4234114"/>
            <a:ext cx="864096" cy="1248803"/>
          </a:xfrm>
          <a:prstGeom prst="rect">
            <a:avLst/>
          </a:prstGeom>
          <a:blipFill rotWithShape="1">
            <a:blip r:embed="rId18"/>
            <a:stretch>
              <a:fillRect r="-7746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6" name="TextBox 2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52517" y="4262863"/>
            <a:ext cx="926322" cy="1248803"/>
          </a:xfrm>
          <a:prstGeom prst="rect">
            <a:avLst/>
          </a:prstGeom>
          <a:blipFill rotWithShape="1">
            <a:blip r:embed="rId19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7" name="TextBox 2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40805" y="4262863"/>
            <a:ext cx="734543" cy="1246560"/>
          </a:xfrm>
          <a:prstGeom prst="rect">
            <a:avLst/>
          </a:prstGeom>
          <a:blipFill rotWithShape="1">
            <a:blip r:embed="rId20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6888" name="TextBox 27"/>
          <p:cNvSpPr txBox="1">
            <a:spLocks noChangeArrowheads="1"/>
          </p:cNvSpPr>
          <p:nvPr/>
        </p:nvSpPr>
        <p:spPr bwMode="auto">
          <a:xfrm>
            <a:off x="5373688" y="4440238"/>
            <a:ext cx="3490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бұрыс бөлшектер</a:t>
            </a:r>
            <a:endParaRPr lang="ru-RU" altLang="ru-RU" sz="28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39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-61913"/>
            <a:ext cx="9175750" cy="69199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4"/>
          <p:cNvSpPr txBox="1">
            <a:spLocks noChangeArrowheads="1"/>
          </p:cNvSpPr>
          <p:nvPr/>
        </p:nvSpPr>
        <p:spPr bwMode="auto">
          <a:xfrm>
            <a:off x="971550" y="260350"/>
            <a:ext cx="7777163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«Математикалық диктант».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Төрт  топқа  математикалық ережелер беріледі. Әр дұрыс жауап 1 ұпай.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Топ сұрақтары.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1. Егер бөлшектің алымы бөлімінен кіші болса, онда бөлшек </a:t>
            </a:r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дұрыс бөлшек</a:t>
            </a:r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… деп аталады.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2. Бөлшектің алымын да, бөлімін де бірдей санға бөлуді </a:t>
            </a:r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бұрыс бөлшек</a:t>
            </a:r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… деп атайды.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3. Егер бөлшектің алымы бөліміне үлкен болса, онда бөлшек </a:t>
            </a:r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бұрыс бөлшек</a:t>
            </a:r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… … деп аталады.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4. Кез – келген .... </a:t>
            </a:r>
            <a:r>
              <a:rPr lang="kk-KZ" altLang="ru-RU" sz="28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бұрыс бөлшек</a:t>
            </a:r>
            <a:r>
              <a:rPr lang="kk-KZ" altLang="ru-RU" sz="280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1-ден үлкен немесе 1-ге тең.</a:t>
            </a:r>
            <a:endParaRPr lang="ru-RU" altLang="ru-RU" sz="28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06581" y="2491581"/>
            <a:ext cx="2665412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513" y="3398838"/>
            <a:ext cx="2663825" cy="398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3400" y="4149725"/>
            <a:ext cx="2665413" cy="398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14725" y="4638675"/>
            <a:ext cx="2663825" cy="398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6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и по запросу фон розовый для презентации математ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900"/>
            <a:ext cx="9175750" cy="69469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4"/>
          <p:cNvSpPr txBox="1">
            <a:spLocks noChangeArrowheads="1"/>
          </p:cNvSpPr>
          <p:nvPr/>
        </p:nvSpPr>
        <p:spPr bwMode="auto">
          <a:xfrm>
            <a:off x="871538" y="1268413"/>
            <a:ext cx="7850187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en-US" altLang="ru-RU" sz="6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kk-KZ" altLang="ru-RU" sz="6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бөлім.</a:t>
            </a:r>
          </a:p>
          <a:p>
            <a:pPr algn="ctr"/>
            <a:r>
              <a:rPr lang="kk-KZ" altLang="ru-RU" sz="6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6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altLang="ru-RU" sz="60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Топтасып жұмыс жасау»</a:t>
            </a:r>
          </a:p>
          <a:p>
            <a:pPr algn="ctr"/>
            <a:r>
              <a:rPr lang="kk-KZ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Конверттегі карточкамен жұмыс жасау</a:t>
            </a:r>
            <a:endParaRPr lang="ru-RU" altLang="ru-RU" sz="2400" b="1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547664" y="116632"/>
                <a:ext cx="4104456" cy="115212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 Black" panose="020B0A040201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16632"/>
                <a:ext cx="4104456" cy="1152128"/>
              </a:xfrm>
              <a:prstGeom prst="rect">
                <a:avLst/>
              </a:prstGeom>
              <a:blipFill rotWithShape="1">
                <a:blip r:embed="rId5"/>
                <a:stretch>
                  <a:fillRect b="-4145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1405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5085935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hlinkClick r:id="rId6" action="ppaction://hlinksldjump"/>
              </p:cNvPr>
              <p:cNvSpPr/>
              <p:nvPr/>
            </p:nvSpPr>
            <p:spPr>
              <a:xfrm>
                <a:off x="6020396" y="5562832"/>
                <a:ext cx="914400" cy="9144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2000" b="1" i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Овал 13">
                <a:hlinkClick r:id="rId7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396" y="5562832"/>
                <a:ext cx="914400" cy="914400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6954857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12/8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889318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13/8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1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3" animBg="1"/>
      <p:bldP spid="16" grpId="4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123728" y="0"/>
                <a:ext cx="4032448" cy="123424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𝟖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ru-RU" sz="3600" b="1" i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3600" b="1" i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=?</a:t>
                </a:r>
                <a:endParaRPr lang="ru-RU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0"/>
                <a:ext cx="4032448" cy="12342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4950297" y="4867884"/>
            <a:ext cx="3942183" cy="1657460"/>
            <a:chOff x="4950297" y="4867884"/>
            <a:chExt cx="3942183" cy="165746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25752" y="4941168"/>
              <a:ext cx="3866728" cy="15841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0297" y="4867884"/>
              <a:ext cx="321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Дұрыс жауабын тап </a:t>
              </a:r>
              <a:r>
                <a:rPr lang="ru-RU" sz="2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5085935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15/30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hlinkClick r:id="rId7" action="ppaction://hlinksldjump"/>
              </p:cNvPr>
              <p:cNvSpPr/>
              <p:nvPr/>
            </p:nvSpPr>
            <p:spPr>
              <a:xfrm>
                <a:off x="7889318" y="5562832"/>
                <a:ext cx="914400" cy="9144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Овал 13">
                <a:hlinkClick r:id="rId8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318" y="5562832"/>
                <a:ext cx="914400" cy="914400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6954857" y="5251349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20/60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20396" y="5562832"/>
            <a:ext cx="914400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22/60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844824"/>
            <a:ext cx="27908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1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5" grpId="3" animBg="1"/>
      <p:bldP spid="16" grpId="0" animBg="1"/>
      <p:bldP spid="16" grpId="1" animBg="1"/>
      <p:bldP spid="16" grpId="2" animBg="1"/>
      <p:bldP spid="16" grpId="3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2233</TotalTime>
  <Words>384</Words>
  <Application>Microsoft Office PowerPoint</Application>
  <PresentationFormat>Экран (4:3)</PresentationFormat>
  <Paragraphs>126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Математические тренажёры</dc:title>
  <dc:creator>1</dc:creator>
  <cp:lastModifiedBy>User</cp:lastModifiedBy>
  <cp:revision>144</cp:revision>
  <dcterms:created xsi:type="dcterms:W3CDTF">2014-10-26T14:10:30Z</dcterms:created>
  <dcterms:modified xsi:type="dcterms:W3CDTF">2017-02-09T02:46:32Z</dcterms:modified>
</cp:coreProperties>
</file>