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76" r:id="rId1"/>
  </p:sldMasterIdLst>
  <p:sldIdLst>
    <p:sldId id="256" r:id="rId2"/>
    <p:sldId id="262" r:id="rId3"/>
    <p:sldId id="260" r:id="rId4"/>
    <p:sldId id="264" r:id="rId5"/>
    <p:sldId id="265" r:id="rId6"/>
    <p:sldId id="257" r:id="rId7"/>
    <p:sldId id="259" r:id="rId8"/>
    <p:sldId id="266" r:id="rId9"/>
    <p:sldId id="267" r:id="rId10"/>
    <p:sldId id="268" r:id="rId11"/>
    <p:sldId id="269" r:id="rId12"/>
    <p:sldId id="270" r:id="rId13"/>
    <p:sldId id="272" r:id="rId1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99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A5E0C0-8D1F-42E0-BAA0-FCB7C782B21D}" type="datetimeFigureOut">
              <a:rPr lang="ru-RU"/>
              <a:pPr>
                <a:defRPr/>
              </a:pPr>
              <a:t>30.03.2017</a:t>
            </a:fld>
            <a:endParaRPr lang="ru-RU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FC09F8-B7B7-4661-9400-30F849F939F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4821F7-AB42-4573-B2CB-DA8BDF17E0B4}" type="datetimeFigureOut">
              <a:rPr lang="ru-RU"/>
              <a:pPr>
                <a:defRPr/>
              </a:pPr>
              <a:t>30.03.2017</a:t>
            </a:fld>
            <a:endParaRPr lang="ru-RU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A10B8D-F6E0-4338-B33E-FE7ECD5EF2B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FBEA11-C5AE-4226-B159-C5EB7D8EBE06}" type="datetimeFigureOut">
              <a:rPr lang="ru-RU"/>
              <a:pPr>
                <a:defRPr/>
              </a:pPr>
              <a:t>30.03.2017</a:t>
            </a:fld>
            <a:endParaRPr lang="ru-RU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74DAFB-A4D5-4747-8338-3F5A5632382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61CC0-7C38-4529-A017-FCB76C5B7A5F}" type="datetimeFigureOut">
              <a:rPr lang="ru-RU"/>
              <a:pPr>
                <a:defRPr/>
              </a:pPr>
              <a:t>30.03.2017</a:t>
            </a:fld>
            <a:endParaRPr lang="ru-RU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59FDDF-13F9-4D63-BE3C-CB6AFA8B21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F544E2-AA54-44F1-AA12-8FF7941BBAEF}" type="datetimeFigureOut">
              <a:rPr lang="ru-RU"/>
              <a:pPr>
                <a:defRPr/>
              </a:pPr>
              <a:t>30.03.2017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ACB6A1-7C9D-430B-8FDF-9CA6C1A107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9B7F28-429F-4D3E-9E3A-3124888CCB01}" type="datetimeFigureOut">
              <a:rPr lang="ru-RU"/>
              <a:pPr>
                <a:defRPr/>
              </a:pPr>
              <a:t>30.03.2017</a:t>
            </a:fld>
            <a:endParaRPr lang="ru-RU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A195A3-6789-4ADC-BD8A-348F6EF3D5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74AF1E-F76C-48F6-BF66-7F6B2EE64CC9}" type="datetimeFigureOut">
              <a:rPr lang="ru-RU"/>
              <a:pPr>
                <a:defRPr/>
              </a:pPr>
              <a:t>30.03.2017</a:t>
            </a:fld>
            <a:endParaRPr lang="ru-RU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9A1613-91F9-4D70-A434-E2AFE21DBC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B7A0A1-65C8-4A99-95E6-322F354CC690}" type="datetimeFigureOut">
              <a:rPr lang="ru-RU"/>
              <a:pPr>
                <a:defRPr/>
              </a:pPr>
              <a:t>30.03.2017</a:t>
            </a:fld>
            <a:endParaRPr lang="ru-RU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2E0BC7-C289-41C8-B3A2-F130239BA99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44DE07-C76F-4D81-9B01-4527F6A93FD3}" type="datetimeFigureOut">
              <a:rPr lang="ru-RU"/>
              <a:pPr>
                <a:defRPr/>
              </a:pPr>
              <a:t>30.03.2017</a:t>
            </a:fld>
            <a:endParaRPr lang="ru-RU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2F51DB-EE32-4140-A5F1-25E7CEDFC6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B79A7A-5D71-497F-B72F-80878E70D63C}" type="datetimeFigureOut">
              <a:rPr lang="ru-RU"/>
              <a:pPr>
                <a:defRPr/>
              </a:pPr>
              <a:t>30.03.2017</a:t>
            </a:fld>
            <a:endParaRPr lang="ru-RU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5588B6-6796-4F9B-AC24-0911A1251D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ight Triangle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A35791-BB73-4F17-8376-92F15871311A}" type="datetimeFigureOut">
              <a:rPr lang="ru-RU"/>
              <a:pPr>
                <a:defRPr/>
              </a:pPr>
              <a:t>30.03.2017</a:t>
            </a:fld>
            <a:endParaRPr lang="ru-RU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593478-7A89-4381-9CFF-D6C60C1D0A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355907B-9FB8-4956-A462-D2F6BE14B634}" type="datetimeFigureOut">
              <a:rPr lang="ru-RU"/>
              <a:pPr>
                <a:defRPr/>
              </a:pPr>
              <a:t>30.03.2017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9D88DAA-7EC4-4D60-85C2-3AC7F23D79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88" r:id="rId1"/>
    <p:sldLayoutId id="2147484187" r:id="rId2"/>
    <p:sldLayoutId id="2147484189" r:id="rId3"/>
    <p:sldLayoutId id="2147484186" r:id="rId4"/>
    <p:sldLayoutId id="2147484185" r:id="rId5"/>
    <p:sldLayoutId id="2147484184" r:id="rId6"/>
    <p:sldLayoutId id="2147484183" r:id="rId7"/>
    <p:sldLayoutId id="2147484182" r:id="rId8"/>
    <p:sldLayoutId id="2147484190" r:id="rId9"/>
    <p:sldLayoutId id="2147484181" r:id="rId10"/>
    <p:sldLayoutId id="214748418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2.warwick.ac.uk/study/iggy/information/members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1"/>
                </a:solidFill>
              </a:rPr>
              <a:t>Обучение талантливых и одарённых учеников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1331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288" y="3552825"/>
            <a:ext cx="3819522" cy="296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5" name="Подзаголовок 1"/>
          <p:cNvSpPr>
            <a:spLocks noGrp="1"/>
          </p:cNvSpPr>
          <p:nvPr>
            <p:ph type="subTitle" idx="1"/>
          </p:nvPr>
        </p:nvSpPr>
        <p:spPr>
          <a:xfrm>
            <a:off x="928662" y="3286124"/>
            <a:ext cx="7854950" cy="1752600"/>
          </a:xfrm>
        </p:spPr>
        <p:txBody>
          <a:bodyPr/>
          <a:lstStyle/>
          <a:p>
            <a:pPr marR="0"/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388" y="704850"/>
            <a:ext cx="8964612" cy="636588"/>
          </a:xfr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2700" b="1" dirty="0">
                <a:solidFill>
                  <a:schemeClr val="tx2">
                    <a:lumMod val="75000"/>
                  </a:schemeClr>
                </a:solidFill>
              </a:rPr>
              <a:t>Развитие потенциала талантливых и одаренных учеников</a:t>
            </a:r>
            <a:endParaRPr lang="ru-RU" sz="27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484313"/>
            <a:ext cx="9144000" cy="5113337"/>
          </a:xfrm>
        </p:spPr>
        <p:txBody>
          <a:bodyPr>
            <a:normAutofit fontScale="92500" lnSpcReduction="200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2800" dirty="0" smtClean="0"/>
              <a:t>Вовлеченности учащихся </a:t>
            </a:r>
            <a:r>
              <a:rPr lang="ru-RU" sz="2800" dirty="0"/>
              <a:t>в </a:t>
            </a:r>
            <a:r>
              <a:rPr lang="ru-RU" sz="2800" u="sng" dirty="0"/>
              <a:t>более </a:t>
            </a:r>
            <a:r>
              <a:rPr lang="ru-RU" sz="2800" u="sng" dirty="0" smtClean="0"/>
              <a:t>углубленные </a:t>
            </a:r>
            <a:r>
              <a:rPr lang="ru-RU" sz="2800" u="sng" dirty="0"/>
              <a:t>исследования, проекты или интеллектуальные задания</a:t>
            </a:r>
            <a:r>
              <a:rPr lang="ru-RU" sz="2800" dirty="0"/>
              <a:t>. </a:t>
            </a:r>
            <a:endParaRPr lang="ru-RU" sz="2800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2800" b="1" dirty="0" smtClean="0"/>
              <a:t>Примером</a:t>
            </a:r>
            <a:r>
              <a:rPr lang="ru-RU" sz="2800" dirty="0" smtClean="0"/>
              <a:t> служит </a:t>
            </a:r>
            <a:r>
              <a:rPr lang="ru-RU" sz="2800" dirty="0"/>
              <a:t>опыт Великобритании по </a:t>
            </a:r>
            <a:r>
              <a:rPr lang="ru-RU" sz="2800" b="1" dirty="0"/>
              <a:t>вовлечению в </a:t>
            </a:r>
            <a:r>
              <a:rPr lang="ru-RU" sz="2800" b="1" dirty="0" smtClean="0"/>
              <a:t>научное исследование </a:t>
            </a:r>
            <a:r>
              <a:rPr lang="ru-RU" sz="2800" b="1" dirty="0"/>
              <a:t>детей 11-ти </a:t>
            </a:r>
            <a:r>
              <a:rPr lang="ru-RU" sz="2800" b="1" dirty="0" smtClean="0"/>
              <a:t>лет </a:t>
            </a:r>
            <a:r>
              <a:rPr lang="ru-RU" sz="2800" dirty="0"/>
              <a:t>в </a:t>
            </a:r>
            <a:r>
              <a:rPr lang="ru-RU" sz="2800" dirty="0" smtClean="0"/>
              <a:t>проекте</a:t>
            </a:r>
            <a:r>
              <a:rPr lang="ru-RU" sz="2800" dirty="0"/>
              <a:t> по археологии, описанном в </a:t>
            </a:r>
            <a:r>
              <a:rPr lang="ru-RU" sz="2800" b="1" dirty="0"/>
              <a:t>статье «Работа с одаренны­ми и талантливыми по теме «Железный век в Хилл Форте в Северном Сомерсете» (</a:t>
            </a:r>
            <a:r>
              <a:rPr lang="ru-RU" sz="2800" b="1" dirty="0" err="1"/>
              <a:t>Dauban</a:t>
            </a:r>
            <a:r>
              <a:rPr lang="ru-RU" sz="2800" b="1" dirty="0"/>
              <a:t> </a:t>
            </a:r>
            <a:r>
              <a:rPr lang="ru-RU" sz="2800" b="1" dirty="0" err="1"/>
              <a:t>and</a:t>
            </a:r>
            <a:r>
              <a:rPr lang="ru-RU" sz="2800" b="1" dirty="0"/>
              <a:t> </a:t>
            </a:r>
            <a:r>
              <a:rPr lang="ru-RU" sz="2800" b="1" dirty="0" err="1"/>
              <a:t>Crossland</a:t>
            </a:r>
            <a:r>
              <a:rPr lang="ru-RU" sz="2800" b="1" dirty="0"/>
              <a:t>, 2009</a:t>
            </a:r>
            <a:r>
              <a:rPr lang="ru-RU" sz="2800" b="1" dirty="0" smtClean="0"/>
              <a:t>)?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2800" dirty="0">
                <a:solidFill>
                  <a:srgbClr val="800000"/>
                </a:solidFill>
              </a:rPr>
              <a:t>Ученики </a:t>
            </a:r>
            <a:r>
              <a:rPr lang="ru-RU" sz="2800" b="1" dirty="0">
                <a:solidFill>
                  <a:srgbClr val="800000"/>
                </a:solidFill>
              </a:rPr>
              <a:t>рабо­тали с профессиональным археологом</a:t>
            </a:r>
            <a:r>
              <a:rPr lang="ru-RU" sz="2800" dirty="0">
                <a:solidFill>
                  <a:srgbClr val="800000"/>
                </a:solidFill>
              </a:rPr>
              <a:t>, что потребовало </a:t>
            </a:r>
            <a:r>
              <a:rPr lang="ru-RU" sz="2800" dirty="0" err="1">
                <a:solidFill>
                  <a:srgbClr val="800000"/>
                </a:solidFill>
              </a:rPr>
              <a:t>задействия</a:t>
            </a:r>
            <a:r>
              <a:rPr lang="ru-RU" sz="2800" dirty="0">
                <a:solidFill>
                  <a:srgbClr val="800000"/>
                </a:solidFill>
              </a:rPr>
              <a:t> и </a:t>
            </a:r>
            <a:r>
              <a:rPr lang="ru-RU" sz="2800" b="1" dirty="0">
                <a:solidFill>
                  <a:srgbClr val="800000"/>
                </a:solidFill>
              </a:rPr>
              <a:t>развития всего спектра их умственных способностей</a:t>
            </a:r>
            <a:r>
              <a:rPr lang="ru-RU" sz="2800" dirty="0">
                <a:solidFill>
                  <a:srgbClr val="800000"/>
                </a:solidFill>
              </a:rPr>
              <a:t>: воображения, креативности, готовности к решению проблем, дедукции, умозаключений и логического мышления, а также - социальных, вербальных и презентационных навыков.</a:t>
            </a:r>
            <a:endParaRPr lang="ru-RU" sz="2800" dirty="0" smtClean="0">
              <a:solidFill>
                <a:srgbClr val="8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704850"/>
            <a:ext cx="9144000" cy="636588"/>
          </a:xfr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2700" b="1" dirty="0">
                <a:solidFill>
                  <a:schemeClr val="tx2">
                    <a:lumMod val="75000"/>
                  </a:schemeClr>
                </a:solidFill>
              </a:rPr>
              <a:t>Развитие потенциала талантливых и одаренных учеников</a:t>
            </a:r>
            <a:endParaRPr lang="ru-RU" sz="27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412875"/>
            <a:ext cx="9144000" cy="5329238"/>
          </a:xfrm>
        </p:spPr>
        <p:txBody>
          <a:bodyPr/>
          <a:lstStyle/>
          <a:p>
            <a:r>
              <a:rPr lang="ru-RU" smtClean="0"/>
              <a:t>Следующей формой работы является </a:t>
            </a:r>
            <a:r>
              <a:rPr lang="ru-RU" b="1" smtClean="0"/>
              <a:t>экстернат,</a:t>
            </a:r>
            <a:r>
              <a:rPr lang="ru-RU" smtClean="0"/>
              <a:t> </a:t>
            </a:r>
            <a:r>
              <a:rPr lang="ru-RU" u="sng" smtClean="0"/>
              <a:t>предполагающий более быстрое и оперативное овладение учениками учебным планом</a:t>
            </a:r>
            <a:r>
              <a:rPr lang="ru-RU" smtClean="0"/>
              <a:t>.</a:t>
            </a:r>
          </a:p>
          <a:p>
            <a:r>
              <a:rPr lang="ru-RU" smtClean="0"/>
              <a:t>Специальное исследование </a:t>
            </a:r>
            <a:r>
              <a:rPr lang="ru-RU" b="1" smtClean="0"/>
              <a:t>«Экстернат в освоении учебного плана для одаренных и талантливых учеников 8–9 лет» </a:t>
            </a:r>
            <a:r>
              <a:rPr lang="ru-RU" smtClean="0"/>
              <a:t>показало, что </a:t>
            </a:r>
            <a:r>
              <a:rPr lang="ru-RU" b="1" smtClean="0"/>
              <a:t>сдача экзаменов </a:t>
            </a:r>
            <a:r>
              <a:rPr lang="ru-RU" smtClean="0"/>
              <a:t>по английскому языку и математике </a:t>
            </a:r>
            <a:r>
              <a:rPr lang="ru-RU" b="1" smtClean="0"/>
              <a:t>на год раньше </a:t>
            </a:r>
            <a:r>
              <a:rPr lang="ru-RU" smtClean="0"/>
              <a:t>стала </a:t>
            </a:r>
            <a:r>
              <a:rPr lang="ru-RU" b="1" smtClean="0"/>
              <a:t>эффективным способом мотивации </a:t>
            </a:r>
            <a:r>
              <a:rPr lang="ru-RU" smtClean="0"/>
              <a:t>и развития талантливых и одаренных учеников в школе. </a:t>
            </a:r>
          </a:p>
          <a:p>
            <a:r>
              <a:rPr lang="ru-RU" smtClean="0">
                <a:solidFill>
                  <a:srgbClr val="800000"/>
                </a:solidFill>
              </a:rPr>
              <a:t>Как правило, ученики ценят </a:t>
            </a:r>
            <a:r>
              <a:rPr lang="ru-RU" b="1" smtClean="0">
                <a:solidFill>
                  <a:srgbClr val="800000"/>
                </a:solidFill>
              </a:rPr>
              <a:t>усложнение задач</a:t>
            </a:r>
            <a:r>
              <a:rPr lang="ru-RU" smtClean="0">
                <a:solidFill>
                  <a:srgbClr val="800000"/>
                </a:solidFill>
              </a:rPr>
              <a:t>, </a:t>
            </a:r>
            <a:r>
              <a:rPr lang="ru-RU" b="1" smtClean="0">
                <a:solidFill>
                  <a:srgbClr val="800000"/>
                </a:solidFill>
              </a:rPr>
              <a:t>более мобильную и организованную работу.</a:t>
            </a:r>
            <a:endParaRPr lang="ru-RU" smtClean="0">
              <a:solidFill>
                <a:srgbClr val="8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4379913"/>
          </a:xfrm>
        </p:spPr>
        <p:txBody>
          <a:bodyPr>
            <a:normAutofit/>
          </a:bodyPr>
          <a:lstStyle/>
          <a:p>
            <a:r>
              <a:rPr lang="ru-RU" sz="2800" smtClean="0">
                <a:solidFill>
                  <a:srgbClr val="02303E"/>
                </a:solidFill>
              </a:rPr>
              <a:t>Эйр полагает, что школа, </a:t>
            </a:r>
            <a:r>
              <a:rPr lang="ru-RU" sz="2800" b="1" smtClean="0">
                <a:solidFill>
                  <a:srgbClr val="02303E"/>
                </a:solidFill>
              </a:rPr>
              <a:t>разработавшая подход в обучении талантливых и одаренных учеников, </a:t>
            </a:r>
            <a:r>
              <a:rPr lang="ru-RU" sz="2800" smtClean="0">
                <a:solidFill>
                  <a:srgbClr val="02303E"/>
                </a:solidFill>
              </a:rPr>
              <a:t>может использовать </a:t>
            </a:r>
            <a:r>
              <a:rPr lang="ru-RU" sz="2800" b="1" smtClean="0">
                <a:solidFill>
                  <a:srgbClr val="02303E"/>
                </a:solidFill>
              </a:rPr>
              <a:t>разнообразные варианты моделей или вариант экстерната </a:t>
            </a:r>
            <a:r>
              <a:rPr lang="ru-RU" sz="2800" smtClean="0">
                <a:solidFill>
                  <a:srgbClr val="02303E"/>
                </a:solidFill>
              </a:rPr>
              <a:t>для всех учеников в школе посредством </a:t>
            </a:r>
            <a:r>
              <a:rPr lang="ru-RU" sz="2800" b="1" smtClean="0">
                <a:solidFill>
                  <a:srgbClr val="02303E"/>
                </a:solidFill>
              </a:rPr>
              <a:t>изменения образовательной программы. </a:t>
            </a:r>
            <a:r>
              <a:rPr lang="ru-RU" sz="2800" smtClean="0">
                <a:solidFill>
                  <a:srgbClr val="02303E"/>
                </a:solidFill>
              </a:rPr>
              <a:t>Ею адаптирована модель изменения учебного плана от Мейкера и Нильсона на основе внедрения </a:t>
            </a:r>
            <a:r>
              <a:rPr lang="ru-RU" sz="2800" b="1" smtClean="0">
                <a:solidFill>
                  <a:srgbClr val="02303E"/>
                </a:solidFill>
              </a:rPr>
              <a:t>трёх изменений: </a:t>
            </a:r>
            <a:r>
              <a:rPr lang="ru-RU" sz="4500" smtClean="0">
                <a:solidFill>
                  <a:srgbClr val="02303E"/>
                </a:solidFill>
              </a:rPr>
              <a:t/>
            </a:r>
            <a:br>
              <a:rPr lang="ru-RU" sz="4500" smtClean="0">
                <a:solidFill>
                  <a:srgbClr val="02303E"/>
                </a:solidFill>
              </a:rPr>
            </a:br>
            <a:endParaRPr lang="ru-RU" sz="4500" smtClean="0">
              <a:solidFill>
                <a:srgbClr val="02303E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4508500"/>
            <a:ext cx="8686800" cy="2349500"/>
          </a:xfrm>
        </p:spPr>
        <p:txBody>
          <a:bodyPr/>
          <a:lstStyle/>
          <a:p>
            <a:r>
              <a:rPr lang="ru-RU" sz="2800" smtClean="0"/>
              <a:t>изменения в содержании (включая процесс преподавания и его результат); </a:t>
            </a:r>
          </a:p>
          <a:p>
            <a:r>
              <a:rPr lang="ru-RU" sz="2800" smtClean="0"/>
              <a:t>изменения в используемой методике; </a:t>
            </a:r>
          </a:p>
          <a:p>
            <a:r>
              <a:rPr lang="ru-RU" sz="2800" smtClean="0"/>
              <a:t>изменения контекста обучения. </a:t>
            </a:r>
          </a:p>
          <a:p>
            <a:endParaRPr lang="ru-RU" smtClean="0"/>
          </a:p>
        </p:txBody>
      </p:sp>
      <p:pic>
        <p:nvPicPr>
          <p:cNvPr id="27651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26300" y="4941888"/>
            <a:ext cx="1828800" cy="177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/>
          <p:cNvSpPr>
            <a:spLocks noGrp="1"/>
          </p:cNvSpPr>
          <p:nvPr>
            <p:ph type="title"/>
          </p:nvPr>
        </p:nvSpPr>
        <p:spPr>
          <a:xfrm>
            <a:off x="250825" y="1916113"/>
            <a:ext cx="8518525" cy="1081087"/>
          </a:xfrm>
        </p:spPr>
        <p:txBody>
          <a:bodyPr/>
          <a:lstStyle/>
          <a:p>
            <a:pPr algn="ctr"/>
            <a:r>
              <a:rPr lang="ru-RU" b="1" smtClean="0">
                <a:latin typeface="Arial Black" pitchFamily="34" charset="0"/>
              </a:rPr>
              <a:t>Спасибо за внимание!</a:t>
            </a:r>
          </a:p>
        </p:txBody>
      </p:sp>
      <p:pic>
        <p:nvPicPr>
          <p:cNvPr id="2969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2588" y="3716338"/>
            <a:ext cx="2105025" cy="282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476250"/>
            <a:ext cx="8229600" cy="865188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200" dirty="0">
                <a:solidFill>
                  <a:schemeClr val="accent1">
                    <a:lumMod val="50000"/>
                  </a:schemeClr>
                </a:solidFill>
              </a:rPr>
              <a:t>Какие стадии  развития проходит </a:t>
            </a:r>
            <a:br>
              <a:rPr lang="ru-RU" sz="32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3200" dirty="0">
                <a:solidFill>
                  <a:schemeClr val="accent1">
                    <a:lumMod val="50000"/>
                  </a:schemeClr>
                </a:solidFill>
              </a:rPr>
              <a:t>та или иная способность?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950" y="1341438"/>
            <a:ext cx="8856663" cy="5327650"/>
          </a:xfrm>
        </p:spPr>
        <p:txBody>
          <a:bodyPr>
            <a:normAutofit fontScale="55000" lnSpcReduction="20000"/>
          </a:bodyPr>
          <a:lstStyle/>
          <a:p>
            <a:pPr marL="144000" indent="-274320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3300" b="1" dirty="0"/>
              <a:t>Задатки</a:t>
            </a:r>
            <a:r>
              <a:rPr lang="ru-RU" sz="3300" dirty="0"/>
              <a:t> </a:t>
            </a:r>
            <a:r>
              <a:rPr lang="ru-RU" sz="3300" dirty="0" smtClean="0"/>
              <a:t>–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300" dirty="0" smtClean="0"/>
              <a:t> это лишь своеобразные </a:t>
            </a:r>
            <a:r>
              <a:rPr lang="ru-RU" sz="3300" b="1" dirty="0" smtClean="0"/>
              <a:t>анатомо-физиологические предпосылки </a:t>
            </a:r>
            <a:r>
              <a:rPr lang="ru-RU" sz="3300" dirty="0" smtClean="0"/>
              <a:t>к </a:t>
            </a:r>
            <a:r>
              <a:rPr lang="ru-RU" sz="3300" b="1" dirty="0" smtClean="0"/>
              <a:t>развитию способностей.</a:t>
            </a:r>
          </a:p>
          <a:p>
            <a:pPr marL="144000" indent="-274320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sz="3300" dirty="0"/>
          </a:p>
          <a:p>
            <a:pPr marL="144000" indent="-274320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3300" b="1" dirty="0"/>
              <a:t>Способности -  </a:t>
            </a:r>
            <a:endParaRPr lang="ru-RU" sz="3300" b="1" dirty="0" smtClean="0"/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300" dirty="0" smtClean="0"/>
              <a:t>это </a:t>
            </a:r>
            <a:r>
              <a:rPr lang="ru-RU" sz="3300" dirty="0"/>
              <a:t>базовые,  </a:t>
            </a:r>
            <a:r>
              <a:rPr lang="ru-RU" sz="3300" b="1" dirty="0"/>
              <a:t>устойчивые психологические</a:t>
            </a:r>
            <a:r>
              <a:rPr lang="ru-RU" sz="3300" dirty="0"/>
              <a:t>, индивидуальные </a:t>
            </a:r>
            <a:r>
              <a:rPr lang="ru-RU" sz="3300" b="1" dirty="0"/>
              <a:t>свойства </a:t>
            </a:r>
            <a:r>
              <a:rPr lang="ru-RU" sz="3300" b="1" dirty="0" smtClean="0"/>
              <a:t> личности</a:t>
            </a:r>
            <a:r>
              <a:rPr lang="ru-RU" sz="3300" dirty="0"/>
              <a:t>,  являющееся </a:t>
            </a:r>
            <a:r>
              <a:rPr lang="ru-RU" sz="3300" b="1" dirty="0"/>
              <a:t>условием успешного выполнения </a:t>
            </a:r>
            <a:r>
              <a:rPr lang="ru-RU" sz="3300" dirty="0"/>
              <a:t>определенной </a:t>
            </a:r>
            <a:r>
              <a:rPr lang="ru-RU" sz="3300" b="1" dirty="0"/>
              <a:t>деятельности</a:t>
            </a:r>
            <a:r>
              <a:rPr lang="ru-RU" sz="3300" dirty="0"/>
              <a:t>. </a:t>
            </a:r>
            <a:endParaRPr lang="ru-RU" sz="3300" b="1" dirty="0"/>
          </a:p>
          <a:p>
            <a:pPr marL="144000" indent="-274320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sz="3300" b="1" dirty="0"/>
          </a:p>
          <a:p>
            <a:pPr marL="144000" indent="-274320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3300" b="1" dirty="0"/>
              <a:t>Одарённость </a:t>
            </a:r>
            <a:r>
              <a:rPr lang="ru-RU" sz="3300" b="1" dirty="0" smtClean="0"/>
              <a:t>–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300" b="1" dirty="0" smtClean="0"/>
              <a:t>качественно</a:t>
            </a:r>
            <a:r>
              <a:rPr lang="ru-RU" sz="3300" dirty="0" smtClean="0"/>
              <a:t>-своеобразное </a:t>
            </a:r>
            <a:r>
              <a:rPr lang="ru-RU" sz="3300" b="1" dirty="0"/>
              <a:t>сочетание способностей</a:t>
            </a:r>
            <a:r>
              <a:rPr lang="ru-RU" sz="3300" dirty="0"/>
              <a:t>, от которого зависит возможность </a:t>
            </a:r>
            <a:r>
              <a:rPr lang="ru-RU" sz="3300" b="1" dirty="0"/>
              <a:t>достижения большего </a:t>
            </a:r>
            <a:r>
              <a:rPr lang="ru-RU" sz="3300" dirty="0"/>
              <a:t>или меньшего </a:t>
            </a:r>
            <a:r>
              <a:rPr lang="ru-RU" sz="3300" b="1" dirty="0"/>
              <a:t>успеха</a:t>
            </a:r>
            <a:r>
              <a:rPr lang="ru-RU" sz="3300" dirty="0"/>
              <a:t> в выполнении той или другой </a:t>
            </a:r>
            <a:r>
              <a:rPr lang="ru-RU" sz="3300" b="1" dirty="0"/>
              <a:t>деятельности</a:t>
            </a:r>
          </a:p>
          <a:p>
            <a:pPr marL="144000" indent="-274320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sz="3300" b="1" dirty="0"/>
          </a:p>
          <a:p>
            <a:pPr marL="144000" indent="-274320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3300" b="1" dirty="0"/>
              <a:t>Талант </a:t>
            </a:r>
            <a:r>
              <a:rPr lang="ru-RU" sz="3300" b="1" dirty="0" smtClean="0"/>
              <a:t>–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300" b="1" dirty="0" smtClean="0"/>
              <a:t> </a:t>
            </a:r>
            <a:r>
              <a:rPr lang="ru-RU" sz="3300" b="1" dirty="0"/>
              <a:t>совокупность </a:t>
            </a:r>
            <a:r>
              <a:rPr lang="ru-RU" sz="3300" dirty="0"/>
              <a:t>таких </a:t>
            </a:r>
            <a:r>
              <a:rPr lang="ru-RU" sz="3300" b="1" dirty="0"/>
              <a:t>способностей</a:t>
            </a:r>
            <a:r>
              <a:rPr lang="ru-RU" sz="3300" dirty="0"/>
              <a:t>, которые дают </a:t>
            </a:r>
            <a:r>
              <a:rPr lang="ru-RU" sz="3300" b="1" dirty="0"/>
              <a:t>возможность получить продукт деятельности</a:t>
            </a:r>
            <a:r>
              <a:rPr lang="ru-RU" sz="3300" dirty="0"/>
              <a:t>, который </a:t>
            </a:r>
            <a:r>
              <a:rPr lang="ru-RU" sz="3300" b="1" dirty="0"/>
              <a:t>отличается новизной</a:t>
            </a:r>
            <a:r>
              <a:rPr lang="ru-RU" sz="3300" dirty="0"/>
              <a:t>, </a:t>
            </a:r>
            <a:r>
              <a:rPr lang="ru-RU" sz="3300" b="1" dirty="0"/>
              <a:t>высоким уровнем совершенства </a:t>
            </a:r>
            <a:r>
              <a:rPr lang="ru-RU" sz="3300" dirty="0"/>
              <a:t>и общественной значимости.</a:t>
            </a:r>
          </a:p>
          <a:p>
            <a:pPr marL="144000" indent="-274320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sz="3300" b="1" dirty="0"/>
          </a:p>
          <a:p>
            <a:pPr marL="144000" indent="-274320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sz="3300" b="1" dirty="0"/>
          </a:p>
          <a:p>
            <a:pPr marL="144000" indent="-274320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3300" b="1" dirty="0"/>
              <a:t>Гениальность </a:t>
            </a:r>
            <a:r>
              <a:rPr lang="ru-RU" sz="3300" b="1" dirty="0" smtClean="0"/>
              <a:t>– 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300" dirty="0" smtClean="0"/>
              <a:t>практическое </a:t>
            </a:r>
            <a:r>
              <a:rPr lang="ru-RU" sz="3300" dirty="0"/>
              <a:t>воплощение </a:t>
            </a:r>
            <a:r>
              <a:rPr lang="ru-RU" sz="3300" b="1" dirty="0"/>
              <a:t>повышенного уровня творческого </a:t>
            </a:r>
            <a:endParaRPr lang="ru-RU" sz="3300" b="1" dirty="0" smtClean="0"/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300" dirty="0" smtClean="0"/>
              <a:t>потенциала </a:t>
            </a:r>
            <a:r>
              <a:rPr lang="ru-RU" sz="3300" dirty="0"/>
              <a:t> </a:t>
            </a:r>
            <a:r>
              <a:rPr lang="ru-RU" sz="3300" dirty="0" smtClean="0"/>
              <a:t>личности </a:t>
            </a:r>
            <a:r>
              <a:rPr lang="ru-RU" sz="3300" b="1" dirty="0"/>
              <a:t>относительно других личностей.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dirty="0"/>
          </a:p>
        </p:txBody>
      </p:sp>
      <p:pic>
        <p:nvPicPr>
          <p:cNvPr id="14339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6013" y="5219700"/>
            <a:ext cx="1708150" cy="165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636588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/>
              <a:t>Актуальность: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341438"/>
            <a:ext cx="8604250" cy="5327650"/>
          </a:xfrm>
        </p:spPr>
        <p:txBody>
          <a:bodyPr/>
          <a:lstStyle/>
          <a:p>
            <a:pPr algn="ctr"/>
            <a:r>
              <a:rPr lang="ru-RU" smtClean="0"/>
              <a:t>Отчет </a:t>
            </a:r>
            <a:r>
              <a:rPr lang="ru-RU" b="1" smtClean="0"/>
              <a:t>Marland,</a:t>
            </a:r>
            <a:r>
              <a:rPr lang="ru-RU" smtClean="0"/>
              <a:t> который был представлен в Управлении образования Соединенных Штатов в </a:t>
            </a:r>
            <a:r>
              <a:rPr lang="ru-RU" b="1" smtClean="0"/>
              <a:t>1972 </a:t>
            </a:r>
            <a:r>
              <a:rPr lang="ru-RU" smtClean="0"/>
              <a:t>году, показал </a:t>
            </a:r>
            <a:r>
              <a:rPr lang="ru-RU" b="1" smtClean="0"/>
              <a:t>недостаточную степень обеспечения работы с одаренными и талантливыми учениками в США.</a:t>
            </a:r>
            <a:r>
              <a:rPr lang="ru-RU" smtClean="0"/>
              <a:t> Значимым в отчете был </a:t>
            </a:r>
            <a:r>
              <a:rPr lang="ru-RU" b="1" smtClean="0"/>
              <a:t>вывод</a:t>
            </a:r>
            <a:r>
              <a:rPr lang="ru-RU" smtClean="0"/>
              <a:t> о том, что </a:t>
            </a:r>
            <a:r>
              <a:rPr lang="ru-RU" b="1" smtClean="0"/>
              <a:t>одаренные и талантливые дети в США «потеряны» </a:t>
            </a:r>
            <a:r>
              <a:rPr lang="ru-RU" smtClean="0"/>
              <a:t>и </a:t>
            </a:r>
            <a:r>
              <a:rPr lang="ru-RU" b="1" smtClean="0"/>
              <a:t>могут</a:t>
            </a:r>
            <a:r>
              <a:rPr lang="ru-RU" smtClean="0"/>
              <a:t> навсегда </a:t>
            </a:r>
            <a:r>
              <a:rPr lang="ru-RU" b="1" smtClean="0"/>
              <a:t>лишиться способности нормально функционировать</a:t>
            </a:r>
            <a:r>
              <a:rPr lang="ru-RU" smtClean="0"/>
              <a:t>, что приравнивает данную проблему с проблемой страдания других детей - с ограниченными возможностями. </a:t>
            </a:r>
          </a:p>
        </p:txBody>
      </p:sp>
      <p:pic>
        <p:nvPicPr>
          <p:cNvPr id="15363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45375" y="4497388"/>
            <a:ext cx="1544638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288" y="2360613"/>
            <a:ext cx="8229600" cy="1355725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/>
              <a:t/>
            </a:r>
            <a:br>
              <a:rPr lang="en-US" sz="4000" dirty="0"/>
            </a:br>
            <a:r>
              <a:rPr lang="ru-RU" sz="3100" b="1" dirty="0" err="1" smtClean="0">
                <a:solidFill>
                  <a:schemeClr val="bg2">
                    <a:lumMod val="25000"/>
                  </a:schemeClr>
                </a:solidFill>
              </a:rPr>
              <a:t>Гарднера</a:t>
            </a:r>
            <a:r>
              <a:rPr lang="ru-RU" sz="3100" b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3100" b="1" dirty="0">
                <a:solidFill>
                  <a:schemeClr val="bg2">
                    <a:lumMod val="25000"/>
                  </a:schemeClr>
                </a:solidFill>
              </a:rPr>
              <a:t>(2006</a:t>
            </a:r>
            <a:r>
              <a:rPr lang="ru-RU" sz="3100" b="1" dirty="0" smtClean="0">
                <a:solidFill>
                  <a:schemeClr val="bg2">
                    <a:lumMod val="25000"/>
                  </a:schemeClr>
                </a:solidFill>
              </a:rPr>
              <a:t>)</a:t>
            </a:r>
            <a:r>
              <a:rPr lang="ru-RU" sz="3100" dirty="0" smtClean="0">
                <a:solidFill>
                  <a:schemeClr val="bg2">
                    <a:lumMod val="25000"/>
                  </a:schemeClr>
                </a:solidFill>
              </a:rPr>
              <a:t> установил </a:t>
            </a:r>
            <a:r>
              <a:rPr lang="ru-RU" sz="3100" dirty="0">
                <a:solidFill>
                  <a:schemeClr val="bg2">
                    <a:lumMod val="25000"/>
                  </a:schemeClr>
                </a:solidFill>
              </a:rPr>
              <a:t>восемь типов интеллекта:</a:t>
            </a:r>
            <a:br>
              <a:rPr lang="ru-RU" sz="3100" dirty="0">
                <a:solidFill>
                  <a:schemeClr val="bg2">
                    <a:lumMod val="25000"/>
                  </a:schemeClr>
                </a:solidFill>
              </a:rPr>
            </a:br>
            <a:endParaRPr lang="ru-RU" sz="31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51213"/>
            <a:ext cx="8229600" cy="3400425"/>
          </a:xfrm>
        </p:spPr>
        <p:txBody>
          <a:bodyPr>
            <a:normAutofit fontScale="92500" lnSpcReduction="100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b="1" dirty="0" smtClean="0"/>
              <a:t>Логико-математический</a:t>
            </a:r>
            <a:endParaRPr lang="ru-RU" b="1" dirty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b="1" dirty="0" smtClean="0"/>
              <a:t>Лингвистический</a:t>
            </a:r>
            <a:endParaRPr lang="ru-RU" b="1" dirty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b="1" dirty="0" smtClean="0"/>
              <a:t>Кинестетический</a:t>
            </a:r>
            <a:endParaRPr lang="ru-RU" b="1" dirty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b="1" dirty="0" smtClean="0"/>
              <a:t>Пространственный</a:t>
            </a:r>
            <a:endParaRPr lang="ru-RU" b="1" dirty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b="1" dirty="0" smtClean="0"/>
              <a:t>Музыкальный</a:t>
            </a:r>
            <a:endParaRPr lang="ru-RU" b="1" dirty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b="1" dirty="0" smtClean="0"/>
              <a:t>Межличностный</a:t>
            </a:r>
            <a:endParaRPr lang="ru-RU" b="1" dirty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b="1" dirty="0" smtClean="0"/>
              <a:t>Углубленный</a:t>
            </a:r>
            <a:endParaRPr lang="ru-RU" b="1" dirty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b="1" dirty="0" smtClean="0"/>
              <a:t>Натуралистический</a:t>
            </a:r>
            <a:endParaRPr lang="ru-RU" b="1" dirty="0"/>
          </a:p>
        </p:txBody>
      </p:sp>
      <p:sp>
        <p:nvSpPr>
          <p:cNvPr id="17411" name="TextBox 7"/>
          <p:cNvSpPr txBox="1">
            <a:spLocks noChangeArrowheads="1"/>
          </p:cNvSpPr>
          <p:nvPr/>
        </p:nvSpPr>
        <p:spPr bwMode="auto">
          <a:xfrm>
            <a:off x="184150" y="908050"/>
            <a:ext cx="8797925" cy="193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Constantia" pitchFamily="18" charset="0"/>
              </a:rPr>
              <a:t>	Переход понимания одаренности и таланта от </a:t>
            </a:r>
            <a:r>
              <a:rPr lang="ru-RU" sz="2400" b="1">
                <a:latin typeface="Constantia" pitchFamily="18" charset="0"/>
              </a:rPr>
              <a:t>моноаспектного</a:t>
            </a:r>
            <a:r>
              <a:rPr lang="ru-RU" sz="2400">
                <a:latin typeface="Constantia" pitchFamily="18" charset="0"/>
              </a:rPr>
              <a:t> к </a:t>
            </a:r>
            <a:r>
              <a:rPr lang="ru-RU" sz="2400" b="1">
                <a:latin typeface="Constantia" pitchFamily="18" charset="0"/>
              </a:rPr>
              <a:t>многоаспектному</a:t>
            </a:r>
            <a:r>
              <a:rPr lang="ru-RU" sz="2400">
                <a:latin typeface="Constantia" pitchFamily="18" charset="0"/>
              </a:rPr>
              <a:t> понятию проводит параллель с </a:t>
            </a:r>
            <a:r>
              <a:rPr lang="ru-RU" sz="2400" b="1">
                <a:latin typeface="Constantia" pitchFamily="18" charset="0"/>
              </a:rPr>
              <a:t>изменением</a:t>
            </a:r>
            <a:r>
              <a:rPr lang="ru-RU" sz="2400">
                <a:latin typeface="Constantia" pitchFamily="18" charset="0"/>
              </a:rPr>
              <a:t> в понимании концепции самого </a:t>
            </a:r>
            <a:r>
              <a:rPr lang="ru-RU" sz="2400" b="1">
                <a:latin typeface="Constantia" pitchFamily="18" charset="0"/>
              </a:rPr>
              <a:t>интеллекта</a:t>
            </a:r>
            <a:r>
              <a:rPr lang="ru-RU" sz="2400">
                <a:latin typeface="Constantia" pitchFamily="18" charset="0"/>
              </a:rPr>
              <a:t>. Он уже </a:t>
            </a:r>
            <a:r>
              <a:rPr lang="ru-RU" sz="2400" b="1">
                <a:latin typeface="Constantia" pitchFamily="18" charset="0"/>
              </a:rPr>
              <a:t>не рассматривается </a:t>
            </a:r>
            <a:r>
              <a:rPr lang="ru-RU" sz="2400">
                <a:latin typeface="Constantia" pitchFamily="18" charset="0"/>
              </a:rPr>
              <a:t>как </a:t>
            </a:r>
            <a:r>
              <a:rPr lang="ru-RU" sz="2400" b="1">
                <a:latin typeface="Constantia" pitchFamily="18" charset="0"/>
              </a:rPr>
              <a:t>единое целое</a:t>
            </a:r>
            <a:r>
              <a:rPr lang="ru-RU" sz="2400">
                <a:latin typeface="Constantia" pitchFamily="18" charset="0"/>
              </a:rPr>
              <a:t>, а рассматривается в условиях </a:t>
            </a:r>
            <a:r>
              <a:rPr lang="ru-RU" sz="2400" b="1">
                <a:latin typeface="Constantia" pitchFamily="18" charset="0"/>
              </a:rPr>
              <a:t>множественного интеллекта</a:t>
            </a:r>
            <a:r>
              <a:rPr lang="ru-RU" sz="2400">
                <a:latin typeface="Constantia" pitchFamily="18" charset="0"/>
              </a:rPr>
              <a:t>.</a:t>
            </a:r>
          </a:p>
        </p:txBody>
      </p:sp>
      <p:pic>
        <p:nvPicPr>
          <p:cNvPr id="1741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1863" y="3587750"/>
            <a:ext cx="2841625" cy="3087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636588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dirty="0" smtClean="0"/>
              <a:t>Современная интерпретация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950" y="1268413"/>
            <a:ext cx="8856663" cy="5473700"/>
          </a:xfrm>
        </p:spPr>
        <p:txBody>
          <a:bodyPr/>
          <a:lstStyle/>
          <a:p>
            <a:r>
              <a:rPr lang="ru-RU" smtClean="0"/>
              <a:t>Одаренность и талант могут быть </a:t>
            </a:r>
            <a:r>
              <a:rPr lang="ru-RU" b="1" smtClean="0"/>
              <a:t>признаны</a:t>
            </a:r>
            <a:r>
              <a:rPr lang="ru-RU" smtClean="0"/>
              <a:t> со стороны </a:t>
            </a:r>
            <a:r>
              <a:rPr lang="ru-RU" b="1" smtClean="0"/>
              <a:t>учителей, родителей, других членов группы или самих учеников</a:t>
            </a:r>
            <a:r>
              <a:rPr lang="ru-RU" smtClean="0"/>
              <a:t>.</a:t>
            </a:r>
          </a:p>
          <a:p>
            <a:r>
              <a:rPr lang="ru-RU" b="1" smtClean="0"/>
              <a:t>Макэлпайн и Рид (1996 г.) </a:t>
            </a:r>
            <a:r>
              <a:rPr lang="ru-RU" smtClean="0"/>
              <a:t>представили полезный </a:t>
            </a:r>
            <a:r>
              <a:rPr lang="ru-RU" b="1" smtClean="0"/>
              <a:t>список характеристик одаренных и талантливых учеников:</a:t>
            </a:r>
          </a:p>
          <a:p>
            <a:r>
              <a:rPr lang="ru-RU" i="1" smtClean="0"/>
              <a:t>Характеристики обучения одаренных и талантливых учеников.</a:t>
            </a:r>
          </a:p>
          <a:p>
            <a:r>
              <a:rPr lang="ru-RU" i="1" smtClean="0"/>
              <a:t>Характеристики креативного мышления.</a:t>
            </a:r>
          </a:p>
          <a:p>
            <a:r>
              <a:rPr lang="ru-RU" i="1" smtClean="0"/>
              <a:t>Характеристики мотивации.</a:t>
            </a:r>
          </a:p>
          <a:p>
            <a:r>
              <a:rPr lang="ru-RU" i="1" smtClean="0"/>
              <a:t>Характеристики общественного лидерства.</a:t>
            </a:r>
          </a:p>
          <a:p>
            <a:r>
              <a:rPr lang="ru-RU" i="1" smtClean="0"/>
              <a:t>Характеристики решительности.</a:t>
            </a:r>
          </a:p>
          <a:p>
            <a:endParaRPr lang="ru-RU" i="1" smtClean="0"/>
          </a:p>
          <a:p>
            <a:endParaRPr lang="ru-RU" smtClean="0"/>
          </a:p>
        </p:txBody>
      </p:sp>
      <p:pic>
        <p:nvPicPr>
          <p:cNvPr id="18435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75513" y="5084763"/>
            <a:ext cx="1800225" cy="174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188" y="1052513"/>
            <a:ext cx="8464550" cy="1008062"/>
          </a:xfrm>
        </p:spPr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800" b="1" i="1" dirty="0"/>
              <a:t>Каким образом учителя </a:t>
            </a:r>
            <a:r>
              <a:rPr lang="ru-RU" sz="2800" b="1" i="1" dirty="0" smtClean="0"/>
              <a:t>выявляют</a:t>
            </a:r>
            <a:br>
              <a:rPr lang="ru-RU" sz="2800" b="1" i="1" dirty="0" smtClean="0"/>
            </a:br>
            <a:r>
              <a:rPr lang="ru-RU" sz="2800" b="1" i="1" dirty="0" smtClean="0"/>
              <a:t> </a:t>
            </a:r>
            <a:r>
              <a:rPr lang="ru-RU" sz="2800" b="1" i="1" dirty="0"/>
              <a:t>одаренных или талантливых </a:t>
            </a:r>
            <a:r>
              <a:rPr lang="ru-RU" sz="2800" b="1" i="1" dirty="0" smtClean="0"/>
              <a:t>учеников?</a:t>
            </a:r>
            <a:r>
              <a:rPr lang="ru-RU" sz="2800" dirty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sz="2800" dirty="0">
                <a:solidFill>
                  <a:schemeClr val="tx2">
                    <a:lumMod val="75000"/>
                  </a:schemeClr>
                </a:solidFill>
              </a:rPr>
            </a:br>
            <a:endParaRPr lang="ru-RU" sz="2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Заголовок 1"/>
          <p:cNvSpPr>
            <a:spLocks noGrp="1"/>
          </p:cNvSpPr>
          <p:nvPr>
            <p:ph idx="1"/>
          </p:nvPr>
        </p:nvSpPr>
        <p:spPr>
          <a:xfrm>
            <a:off x="388938" y="1773238"/>
            <a:ext cx="8504237" cy="2808287"/>
          </a:xfrm>
        </p:spPr>
        <p:txBody>
          <a:bodyPr>
            <a:noAutofit/>
          </a:bodyPr>
          <a:lstStyle/>
          <a:p>
            <a:r>
              <a:rPr lang="ru-RU" sz="2800" b="1" smtClean="0">
                <a:solidFill>
                  <a:srgbClr val="03495C"/>
                </a:solidFill>
              </a:rPr>
              <a:t>Учителя начальных школ должны позиционировать себя в качестве </a:t>
            </a:r>
            <a:r>
              <a:rPr lang="ru-RU" sz="2800" b="1" u="sng" smtClean="0">
                <a:solidFill>
                  <a:srgbClr val="03495C"/>
                </a:solidFill>
              </a:rPr>
              <a:t>«талантливых наблюдателей», </a:t>
            </a:r>
            <a:r>
              <a:rPr lang="ru-RU" sz="2800" b="1" smtClean="0">
                <a:solidFill>
                  <a:srgbClr val="03495C"/>
                </a:solidFill>
              </a:rPr>
              <a:t>постоянно выявляя проявления способностей или таланта со стороны учеников. </a:t>
            </a:r>
          </a:p>
          <a:p>
            <a:pPr>
              <a:buFont typeface="Wingdings 2" pitchFamily="18" charset="2"/>
              <a:buNone/>
            </a:pPr>
            <a:r>
              <a:rPr lang="ru-RU" sz="2800" b="1" smtClean="0">
                <a:solidFill>
                  <a:srgbClr val="03495C"/>
                </a:solidFill>
              </a:rPr>
              <a:t>   </a:t>
            </a:r>
            <a:r>
              <a:rPr lang="ru-RU" sz="2800" b="1" smtClean="0"/>
              <a:t>Eyre (Эйр) and Lowe(Лоу), 2002. </a:t>
            </a:r>
            <a:endParaRPr lang="ru-RU" sz="2800" smtClean="0">
              <a:solidFill>
                <a:srgbClr val="03495C"/>
              </a:solidFill>
            </a:endParaRPr>
          </a:p>
        </p:txBody>
      </p:sp>
      <p:pic>
        <p:nvPicPr>
          <p:cNvPr id="19459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888" y="4005263"/>
            <a:ext cx="2895600" cy="267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288" y="704850"/>
            <a:ext cx="8424862" cy="1355725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300" b="1" dirty="0" smtClean="0">
                <a:solidFill>
                  <a:schemeClr val="tx2">
                    <a:lumMod val="50000"/>
                  </a:schemeClr>
                </a:solidFill>
              </a:rPr>
              <a:t>Критерии</a:t>
            </a:r>
            <a:r>
              <a:rPr lang="ru-RU" sz="2300" b="1" dirty="0">
                <a:solidFill>
                  <a:schemeClr val="tx2">
                    <a:lumMod val="50000"/>
                  </a:schemeClr>
                </a:solidFill>
              </a:rPr>
              <a:t>, основанные на </a:t>
            </a:r>
            <a:r>
              <a:rPr lang="ru-RU" sz="2300" b="1" dirty="0" smtClean="0">
                <a:solidFill>
                  <a:schemeClr val="tx2">
                    <a:lumMod val="50000"/>
                  </a:schemeClr>
                </a:solidFill>
              </a:rPr>
              <a:t>исследованиях </a:t>
            </a:r>
            <a:r>
              <a:rPr lang="ru-RU" sz="2300" b="1" dirty="0">
                <a:solidFill>
                  <a:schemeClr val="tx2">
                    <a:lumMod val="50000"/>
                  </a:schemeClr>
                </a:solidFill>
              </a:rPr>
              <a:t>и способные выявлять наиболее успешных </a:t>
            </a:r>
            <a:r>
              <a:rPr lang="ru-RU" sz="2300" b="1" dirty="0" smtClean="0">
                <a:solidFill>
                  <a:schemeClr val="tx2">
                    <a:lumMod val="50000"/>
                  </a:schemeClr>
                </a:solidFill>
              </a:rPr>
              <a:t>учеников(</a:t>
            </a:r>
            <a:r>
              <a:rPr lang="ru-RU" sz="2300" b="1" dirty="0" err="1" smtClean="0">
                <a:solidFill>
                  <a:schemeClr val="tx2">
                    <a:lumMod val="50000"/>
                  </a:schemeClr>
                </a:solidFill>
              </a:rPr>
              <a:t>Montgomery</a:t>
            </a:r>
            <a:r>
              <a:rPr lang="ru-RU" sz="2300" b="1" dirty="0">
                <a:solidFill>
                  <a:schemeClr val="tx2">
                    <a:lumMod val="50000"/>
                  </a:schemeClr>
                </a:solidFill>
              </a:rPr>
              <a:t>, 1996; </a:t>
            </a:r>
            <a:r>
              <a:rPr lang="ru-RU" sz="2300" b="1" dirty="0" err="1">
                <a:solidFill>
                  <a:schemeClr val="tx2">
                    <a:lumMod val="50000"/>
                  </a:schemeClr>
                </a:solidFill>
              </a:rPr>
              <a:t>Freeman</a:t>
            </a:r>
            <a:r>
              <a:rPr lang="ru-RU" sz="2300" b="1" dirty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ru-RU" sz="2300" b="1" dirty="0" smtClean="0">
                <a:solidFill>
                  <a:schemeClr val="tx2">
                    <a:lumMod val="50000"/>
                  </a:schemeClr>
                </a:solidFill>
              </a:rPr>
              <a:t>1998): </a:t>
            </a:r>
            <a:r>
              <a:rPr lang="ru-RU" sz="2800" b="1" dirty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ru-RU" sz="2800" b="1" dirty="0">
                <a:solidFill>
                  <a:schemeClr val="tx2">
                    <a:lumMod val="50000"/>
                  </a:schemeClr>
                </a:solidFill>
              </a:rPr>
            </a:br>
            <a:endParaRPr lang="ru-RU" sz="2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388" y="1700213"/>
            <a:ext cx="8856662" cy="5157787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ru-RU" sz="2000" b="1" smtClean="0"/>
              <a:t>память и знания: </a:t>
            </a:r>
            <a:r>
              <a:rPr lang="ru-RU" sz="2000" smtClean="0"/>
              <a:t>у них превосходная память; они не только знают, но и умеют использовать информацию; </a:t>
            </a:r>
          </a:p>
          <a:p>
            <a:pPr>
              <a:lnSpc>
                <a:spcPct val="80000"/>
              </a:lnSpc>
            </a:pPr>
            <a:r>
              <a:rPr lang="ru-RU" sz="2000" b="1" smtClean="0"/>
              <a:t>самообразование: </a:t>
            </a:r>
            <a:r>
              <a:rPr lang="ru-RU" sz="2000" smtClean="0"/>
              <a:t>они лучше других знают, </a:t>
            </a:r>
            <a:r>
              <a:rPr lang="ru-RU" sz="2000" i="1" smtClean="0"/>
              <a:t>как </a:t>
            </a:r>
            <a:r>
              <a:rPr lang="ru-RU" sz="2000" smtClean="0"/>
              <a:t>проходит процесс обучения и умеют регулировать свое обучение; </a:t>
            </a:r>
          </a:p>
          <a:p>
            <a:pPr>
              <a:lnSpc>
                <a:spcPct val="80000"/>
              </a:lnSpc>
            </a:pPr>
            <a:r>
              <a:rPr lang="ru-RU" sz="2000" b="1" smtClean="0"/>
              <a:t>быстрота мышления: </a:t>
            </a:r>
            <a:r>
              <a:rPr lang="ru-RU" sz="2000" smtClean="0"/>
              <a:t>они отводят больше времени на планирование, но быстрее приходят к реализации планов; </a:t>
            </a:r>
          </a:p>
          <a:p>
            <a:pPr>
              <a:lnSpc>
                <a:spcPct val="80000"/>
              </a:lnSpc>
            </a:pPr>
            <a:r>
              <a:rPr lang="ru-RU" sz="2000" b="1" smtClean="0"/>
              <a:t>решение проблем</a:t>
            </a:r>
            <a:r>
              <a:rPr lang="ru-RU" sz="2000" smtClean="0"/>
              <a:t>: они пополняют информацию, выявляют несоответствия, быстрее постигают суть;</a:t>
            </a:r>
          </a:p>
          <a:p>
            <a:pPr>
              <a:lnSpc>
                <a:spcPct val="80000"/>
              </a:lnSpc>
            </a:pPr>
            <a:r>
              <a:rPr lang="ru-RU" sz="2000" b="1" smtClean="0"/>
              <a:t>гибкость: </a:t>
            </a:r>
            <a:r>
              <a:rPr lang="ru-RU" sz="2000" smtClean="0"/>
              <a:t>несмотря на мышление, более организованное, чем у других, они могут видеть и принимать альтернативные решения в обучении и решать проблемы иным способом; </a:t>
            </a:r>
          </a:p>
          <a:p>
            <a:pPr>
              <a:lnSpc>
                <a:spcPct val="80000"/>
              </a:lnSpc>
            </a:pPr>
            <a:r>
              <a:rPr lang="ru-RU" sz="2000" b="1" smtClean="0"/>
              <a:t>любовь к сложности: </a:t>
            </a:r>
            <a:r>
              <a:rPr lang="ru-RU" sz="2000" smtClean="0"/>
              <a:t>для стимулирования интереса они стремятся к более сложным играм и заданиям; </a:t>
            </a:r>
          </a:p>
          <a:p>
            <a:pPr>
              <a:lnSpc>
                <a:spcPct val="80000"/>
              </a:lnSpc>
            </a:pPr>
            <a:r>
              <a:rPr lang="ru-RU" sz="2000" b="1" smtClean="0"/>
              <a:t>концентрация: </a:t>
            </a:r>
            <a:r>
              <a:rPr lang="ru-RU" sz="2000" smtClean="0"/>
              <a:t>они обладают исключительной способностью концентрировать волю на продолжительный период времени, начиная с раннего возраста; </a:t>
            </a:r>
          </a:p>
          <a:p>
            <a:pPr>
              <a:lnSpc>
                <a:spcPct val="80000"/>
              </a:lnSpc>
            </a:pPr>
            <a:r>
              <a:rPr lang="ru-RU" sz="2000" b="1" smtClean="0"/>
              <a:t>ранняя символическая деятельность: </a:t>
            </a:r>
            <a:r>
              <a:rPr lang="ru-RU" sz="2000" smtClean="0"/>
              <a:t>они могут говорить, читать и писать с раннего возраста 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525" y="549275"/>
            <a:ext cx="9144000" cy="708025"/>
          </a:xfr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schemeClr val="tx2">
                    <a:lumMod val="75000"/>
                  </a:schemeClr>
                </a:solidFill>
              </a:rPr>
              <a:t>Развитие потенциала талантливых и одаренных учеников</a:t>
            </a:r>
            <a:endParaRPr lang="ru-RU" sz="27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412875"/>
            <a:ext cx="9144000" cy="5184775"/>
          </a:xfrm>
        </p:spPr>
        <p:txBody>
          <a:bodyPr>
            <a:normAutofit fontScale="92500" lnSpcReduction="200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b="1" dirty="0"/>
              <a:t>Эйр (2001) </a:t>
            </a:r>
            <a:r>
              <a:rPr lang="ru-RU" dirty="0" smtClean="0"/>
              <a:t>рассматривает </a:t>
            </a:r>
            <a:r>
              <a:rPr lang="ru-RU" dirty="0"/>
              <a:t>теоретические основы и практику исследования природы «заданий» на </a:t>
            </a:r>
            <a:r>
              <a:rPr lang="ru-RU" dirty="0" smtClean="0"/>
              <a:t>основе концепций </a:t>
            </a:r>
            <a:r>
              <a:rPr lang="ru-RU" b="1" dirty="0" err="1"/>
              <a:t>Каца</a:t>
            </a:r>
            <a:r>
              <a:rPr lang="ru-RU" b="1" dirty="0"/>
              <a:t> и Выготского: «сложным» </a:t>
            </a:r>
            <a:r>
              <a:rPr lang="ru-RU" dirty="0"/>
              <a:t>будет задание, которое позволит ученикам </a:t>
            </a:r>
            <a:r>
              <a:rPr lang="ru-RU" dirty="0" smtClean="0"/>
              <a:t>работать </a:t>
            </a:r>
            <a:r>
              <a:rPr lang="ru-RU" dirty="0"/>
              <a:t>на уровень </a:t>
            </a:r>
            <a:r>
              <a:rPr lang="ru-RU" b="1" dirty="0"/>
              <a:t>выше их «комфортной» зоны</a:t>
            </a:r>
            <a:r>
              <a:rPr lang="ru-RU" dirty="0"/>
              <a:t>, но </a:t>
            </a:r>
            <a:r>
              <a:rPr lang="ru-RU" b="1" dirty="0"/>
              <a:t>не превысит </a:t>
            </a:r>
            <a:r>
              <a:rPr lang="ru-RU" dirty="0"/>
              <a:t>допустимый </a:t>
            </a:r>
            <a:r>
              <a:rPr lang="ru-RU" b="1" dirty="0"/>
              <a:t>для</a:t>
            </a:r>
            <a:r>
              <a:rPr lang="ru-RU" dirty="0"/>
              <a:t> </a:t>
            </a:r>
            <a:r>
              <a:rPr lang="ru-RU" dirty="0" smtClean="0"/>
              <a:t>каждого </a:t>
            </a:r>
            <a:r>
              <a:rPr lang="ru-RU" b="1" dirty="0" smtClean="0"/>
              <a:t>конкретного</a:t>
            </a:r>
            <a:r>
              <a:rPr lang="ru-RU" dirty="0" smtClean="0"/>
              <a:t> </a:t>
            </a:r>
            <a:r>
              <a:rPr lang="ru-RU" dirty="0"/>
              <a:t>ученика </a:t>
            </a:r>
            <a:r>
              <a:rPr lang="ru-RU" b="1" dirty="0"/>
              <a:t>уровень сложности</a:t>
            </a:r>
            <a:r>
              <a:rPr lang="ru-RU" dirty="0"/>
              <a:t>. </a:t>
            </a:r>
            <a:r>
              <a:rPr lang="ru-RU" b="1" dirty="0"/>
              <a:t>Эйр подчеркивает</a:t>
            </a:r>
            <a:r>
              <a:rPr lang="ru-RU" dirty="0"/>
              <a:t> важность адекватного </a:t>
            </a:r>
            <a:r>
              <a:rPr lang="ru-RU" dirty="0" smtClean="0"/>
              <a:t>оценивания </a:t>
            </a:r>
            <a:r>
              <a:rPr lang="ru-RU" dirty="0"/>
              <a:t>текущего уровня детского понимания - </a:t>
            </a:r>
            <a:r>
              <a:rPr lang="ru-RU" b="1" dirty="0"/>
              <a:t>«зоны ближайшего развития» (Выготский</a:t>
            </a:r>
            <a:r>
              <a:rPr lang="ru-RU" dirty="0" smtClean="0"/>
              <a:t>), показывая</a:t>
            </a:r>
            <a:r>
              <a:rPr lang="ru-RU" dirty="0"/>
              <a:t>, что работа </a:t>
            </a:r>
            <a:r>
              <a:rPr lang="ru-RU" b="1" dirty="0"/>
              <a:t>с завышенной степенью сложности, </a:t>
            </a:r>
            <a:r>
              <a:rPr lang="ru-RU" dirty="0"/>
              <a:t>может оказаться </a:t>
            </a:r>
            <a:r>
              <a:rPr lang="ru-RU" b="1" dirty="0" smtClean="0"/>
              <a:t>невозможной, и </a:t>
            </a:r>
            <a:r>
              <a:rPr lang="ru-RU" b="1" dirty="0" err="1"/>
              <a:t>демотивирующей</a:t>
            </a:r>
            <a:r>
              <a:rPr lang="ru-RU" b="1" dirty="0"/>
              <a:t>. </a:t>
            </a:r>
            <a:endParaRPr lang="ru-RU" b="1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>
                <a:solidFill>
                  <a:srgbClr val="800000"/>
                </a:solidFill>
              </a:rPr>
              <a:t>Эйр </a:t>
            </a:r>
            <a:r>
              <a:rPr lang="ru-RU" dirty="0">
                <a:solidFill>
                  <a:srgbClr val="800000"/>
                </a:solidFill>
              </a:rPr>
              <a:t>использует данную научную теорию для аргументирования </a:t>
            </a:r>
            <a:r>
              <a:rPr lang="ru-RU" dirty="0" smtClean="0">
                <a:solidFill>
                  <a:srgbClr val="800000"/>
                </a:solidFill>
              </a:rPr>
              <a:t>рекомендаций </a:t>
            </a:r>
            <a:r>
              <a:rPr lang="ru-RU" dirty="0">
                <a:solidFill>
                  <a:srgbClr val="800000"/>
                </a:solidFill>
              </a:rPr>
              <a:t>по </a:t>
            </a:r>
            <a:r>
              <a:rPr lang="ru-RU" b="1" dirty="0">
                <a:solidFill>
                  <a:srgbClr val="800000"/>
                </a:solidFill>
              </a:rPr>
              <a:t>изменениям учебной программы для одаренных детей </a:t>
            </a:r>
            <a:r>
              <a:rPr lang="ru-RU" dirty="0">
                <a:solidFill>
                  <a:srgbClr val="800000"/>
                </a:solidFill>
              </a:rPr>
              <a:t>с тенденцией </a:t>
            </a:r>
            <a:r>
              <a:rPr lang="ru-RU" dirty="0" smtClean="0">
                <a:solidFill>
                  <a:srgbClr val="800000"/>
                </a:solidFill>
              </a:rPr>
              <a:t>на развитие </a:t>
            </a:r>
            <a:r>
              <a:rPr lang="ru-RU" dirty="0">
                <a:solidFill>
                  <a:srgbClr val="800000"/>
                </a:solidFill>
              </a:rPr>
              <a:t>более высокого уровня мышления, навыков практического решения проблем.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704850"/>
            <a:ext cx="8964613" cy="563563"/>
          </a:xfr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2700" b="1" dirty="0">
                <a:solidFill>
                  <a:schemeClr val="tx2">
                    <a:lumMod val="75000"/>
                  </a:schemeClr>
                </a:solidFill>
              </a:rPr>
              <a:t>Развитие потенциала талантливых и одаренных учеников</a:t>
            </a:r>
            <a:endParaRPr lang="ru-RU" sz="27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950" y="1412875"/>
            <a:ext cx="8928100" cy="49117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ru-RU" sz="2400" smtClean="0"/>
              <a:t>Ещё одна из стратегии  - это предложение ученикам </a:t>
            </a:r>
            <a:r>
              <a:rPr lang="ru-RU" sz="2400" u="sng" smtClean="0"/>
              <a:t>усложненной программы обучения в классе и вне класса</a:t>
            </a:r>
            <a:r>
              <a:rPr lang="ru-RU" sz="2400" smtClean="0"/>
              <a:t>. </a:t>
            </a:r>
          </a:p>
          <a:p>
            <a:pPr>
              <a:lnSpc>
                <a:spcPct val="90000"/>
              </a:lnSpc>
            </a:pPr>
            <a:r>
              <a:rPr lang="ru-RU" sz="2400" b="1" smtClean="0"/>
              <a:t>Примером </a:t>
            </a:r>
            <a:r>
              <a:rPr lang="ru-RU" sz="2400" smtClean="0"/>
              <a:t>этому может служить </a:t>
            </a:r>
            <a:r>
              <a:rPr lang="ru-RU" sz="2400" b="1" smtClean="0"/>
              <a:t>IGGY-проект</a:t>
            </a:r>
            <a:r>
              <a:rPr lang="ru-RU" sz="2400" smtClean="0"/>
              <a:t>, предлагающий расширение учебного плана </a:t>
            </a:r>
            <a:r>
              <a:rPr lang="ru-RU" sz="2400" b="1" smtClean="0"/>
              <a:t>в онлайн-режиме </a:t>
            </a:r>
            <a:r>
              <a:rPr lang="ru-RU" sz="2400" smtClean="0"/>
              <a:t>для учеников средней школы, как это описано в ключевом чтении </a:t>
            </a:r>
            <a:r>
              <a:rPr lang="ru-RU" sz="2400" b="1" smtClean="0"/>
              <a:t>на сайте</a:t>
            </a:r>
            <a:r>
              <a:rPr lang="ru-RU" sz="2400" smtClean="0"/>
              <a:t>: </a:t>
            </a:r>
            <a:r>
              <a:rPr lang="ru-RU" sz="2400" b="1" smtClean="0">
                <a:hlinkClick r:id="rId2"/>
              </a:rPr>
              <a:t>http://www2.warwick.ac.uk/study/iggy/information/members/</a:t>
            </a:r>
            <a:r>
              <a:rPr lang="ru-RU" sz="2400" b="1" smtClean="0"/>
              <a:t> . </a:t>
            </a:r>
          </a:p>
          <a:p>
            <a:pPr>
              <a:lnSpc>
                <a:spcPct val="90000"/>
              </a:lnSpc>
            </a:pPr>
            <a:r>
              <a:rPr lang="ru-RU" sz="2400" b="1" smtClean="0">
                <a:solidFill>
                  <a:srgbClr val="800000"/>
                </a:solidFill>
              </a:rPr>
              <a:t>Молодым людям пред­лагается доступ к сайту, на котором учителя помогают</a:t>
            </a:r>
            <a:r>
              <a:rPr lang="ru-RU" sz="2400" smtClean="0">
                <a:solidFill>
                  <a:srgbClr val="800000"/>
                </a:solidFill>
              </a:rPr>
              <a:t> в усложнении заданий и постановке задач. </a:t>
            </a:r>
            <a:r>
              <a:rPr lang="ru-RU" sz="2400" smtClean="0"/>
              <a:t>Усложнение заданий может осуществляться в форме более углубленного обучения, более широких проектов или расширения интеллектуальных задач.</a:t>
            </a:r>
          </a:p>
          <a:p>
            <a:pPr>
              <a:lnSpc>
                <a:spcPct val="90000"/>
              </a:lnSpc>
            </a:pPr>
            <a:endParaRPr lang="ru-RU" sz="2400" b="1" smtClean="0">
              <a:solidFill>
                <a:srgbClr val="800000"/>
              </a:solidFill>
            </a:endParaRPr>
          </a:p>
          <a:p>
            <a:pPr>
              <a:lnSpc>
                <a:spcPct val="90000"/>
              </a:lnSpc>
            </a:pPr>
            <a:endParaRPr lang="ru-RU" sz="2400" smtClean="0">
              <a:solidFill>
                <a:srgbClr val="8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933</TotalTime>
  <Words>902</Words>
  <Application>Microsoft Office PowerPoint</Application>
  <PresentationFormat>Экран (4:3)</PresentationFormat>
  <Paragraphs>70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Поток</vt:lpstr>
      <vt:lpstr>Обучение талантливых и одарённых учеников</vt:lpstr>
      <vt:lpstr>Какие стадии  развития проходит  та или иная способность?</vt:lpstr>
      <vt:lpstr>Актуальность:</vt:lpstr>
      <vt:lpstr>  Гарднера (2006) установил восемь типов интеллекта: </vt:lpstr>
      <vt:lpstr>Современная интерпретация</vt:lpstr>
      <vt:lpstr> Каким образом учителя выявляют  одаренных или талантливых учеников? </vt:lpstr>
      <vt:lpstr>Критерии, основанные на исследованиях и способные выявлять наиболее успешных учеников(Montgomery, 1996; Freeman, 1998):  </vt:lpstr>
      <vt:lpstr>Развитие потенциала талантливых и одаренных учеников</vt:lpstr>
      <vt:lpstr>Развитие потенциала талантливых и одаренных учеников</vt:lpstr>
      <vt:lpstr>Развитие потенциала талантливых и одаренных учеников</vt:lpstr>
      <vt:lpstr>Развитие потенциала талантливых и одаренных учеников</vt:lpstr>
      <vt:lpstr>Эйр полагает, что школа, разработавшая подход в обучении талантливых и одаренных учеников, может использовать разнообразные варианты моделей или вариант экстерната для всех учеников в школе посредством изменения образовательной программы. Ею адаптирована модель изменения учебного плана от Мейкера и Нильсона на основе внедрения трёх изменений:  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Обучение талантливых и одарённых учеников</dc:title>
  <dc:creator>User</dc:creator>
  <cp:lastModifiedBy>User</cp:lastModifiedBy>
  <cp:revision>44</cp:revision>
  <dcterms:created xsi:type="dcterms:W3CDTF">2013-08-09T16:53:10Z</dcterms:created>
  <dcterms:modified xsi:type="dcterms:W3CDTF">2017-03-30T03:20:59Z</dcterms:modified>
</cp:coreProperties>
</file>