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5" r:id="rId9"/>
    <p:sldId id="262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43EF1-093D-4024-9584-1DD59FF82DAB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BC458-C872-46EA-90AC-F94522BB4D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3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BC458-C872-46EA-90AC-F94522BB4D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565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335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38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372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01764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077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84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60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6985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67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94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05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309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42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13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82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73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922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58045-F76E-44DD-958E-E5BFD53C6680}" type="datetimeFigureOut">
              <a:rPr lang="ru-RU" smtClean="0"/>
              <a:t>19.05.2017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37664-8510-4BDE-A1F8-4CFDFE573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533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772400" cy="1780108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ru-RU" sz="5400" i="1" dirty="0" smtClean="0">
                <a:solidFill>
                  <a:schemeClr val="accent5"/>
                </a:solidFill>
              </a:rPr>
              <a:t>Краткосрочный план урока</a:t>
            </a:r>
            <a:endParaRPr lang="ru-RU" sz="5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09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6927965"/>
              </p:ext>
            </p:extLst>
          </p:nvPr>
        </p:nvGraphicFramePr>
        <p:xfrm>
          <a:off x="174625" y="260648"/>
          <a:ext cx="8861871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8350">
                  <a:extLst>
                    <a:ext uri="{9D8B030D-6E8A-4147-A177-3AD203B41FA5}">
                      <a16:colId xmlns:a16="http://schemas.microsoft.com/office/drawing/2014/main" val="86779390"/>
                    </a:ext>
                  </a:extLst>
                </a:gridCol>
                <a:gridCol w="3081029">
                  <a:extLst>
                    <a:ext uri="{9D8B030D-6E8A-4147-A177-3AD203B41FA5}">
                      <a16:colId xmlns:a16="http://schemas.microsoft.com/office/drawing/2014/main" val="1196141530"/>
                    </a:ext>
                  </a:extLst>
                </a:gridCol>
                <a:gridCol w="2962492">
                  <a:extLst>
                    <a:ext uri="{9D8B030D-6E8A-4147-A177-3AD203B41FA5}">
                      <a16:colId xmlns:a16="http://schemas.microsoft.com/office/drawing/2014/main" val="439650299"/>
                    </a:ext>
                  </a:extLst>
                </a:gridCol>
              </a:tblGrid>
              <a:tr h="16895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Дифференциация – какие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ваши планы по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предоставлению большей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поддержки? Как вы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планируете критически</a:t>
                      </a:r>
                    </a:p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оценивать более способных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Оценивание – как вы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собираетесь проверять</a:t>
                      </a:r>
                    </a:p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учение учащихся?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Межпредметные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связи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Проверка по здоровью 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безопасности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Связи ИКТ</a:t>
                      </a:r>
                    </a:p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Взаимосвязь ценностей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extLst>
                  <a:ext uri="{0D108BD9-81ED-4DB2-BD59-A6C34878D82A}">
                    <a16:rowId xmlns:a16="http://schemas.microsoft.com/office/drawing/2014/main" val="1464782641"/>
                  </a:ext>
                </a:extLst>
              </a:tr>
              <a:tr h="1083086">
                <a:tc>
                  <a:txBody>
                    <a:bodyPr/>
                    <a:lstStyle/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Выполнить разбег, толчок полет и приземление </a:t>
                      </a: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Сохранить равновесие при прыжке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 трудности и риски при выполнении спортивных упражнений.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Связь с предметами «Самопознание», «Биология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6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«Математика».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extLst>
                  <a:ext uri="{0D108BD9-81ED-4DB2-BD59-A6C34878D82A}">
                    <a16:rowId xmlns:a16="http://schemas.microsoft.com/office/drawing/2014/main" val="329948640"/>
                  </a:ext>
                </a:extLst>
              </a:tr>
              <a:tr h="937392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ефлексия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Были ли цели урока/цели обучения реалистичными? Чему учащиеся научились сегодня? Какова была атмосфера обучения? Сработал ли мой план по дифференциации? Придерживался(-ась) ли я запланированного времени? Какие изменения были внесены в план и почему?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Воспользуйтесь выделенным местом для анализа вашего урока.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Ответьте на наиболее уместные вопросы по вашему уроку из</a:t>
                      </a:r>
                    </a:p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таблицы слева?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575147"/>
                  </a:ext>
                </a:extLst>
              </a:tr>
              <a:tr h="2770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Поставленные цели и задачи урока для детей выполнимы. Занимаясь работой, учащиеся научились выполнять заданные упражнения в группах. Доброжелательная атмосфера на уроке позволила выражать различные эмоции. План по дифференциации сработал. На протяжении  всего урока строго регламентировалось время.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02967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15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9129"/>
              </p:ext>
            </p:extLst>
          </p:nvPr>
        </p:nvGraphicFramePr>
        <p:xfrm>
          <a:off x="174625" y="260648"/>
          <a:ext cx="8861871" cy="65524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8350">
                  <a:extLst>
                    <a:ext uri="{9D8B030D-6E8A-4147-A177-3AD203B41FA5}">
                      <a16:colId xmlns:a16="http://schemas.microsoft.com/office/drawing/2014/main" val="3312019761"/>
                    </a:ext>
                  </a:extLst>
                </a:gridCol>
                <a:gridCol w="3081029">
                  <a:extLst>
                    <a:ext uri="{9D8B030D-6E8A-4147-A177-3AD203B41FA5}">
                      <a16:colId xmlns:a16="http://schemas.microsoft.com/office/drawing/2014/main" val="2025645188"/>
                    </a:ext>
                  </a:extLst>
                </a:gridCol>
                <a:gridCol w="2962492">
                  <a:extLst>
                    <a:ext uri="{9D8B030D-6E8A-4147-A177-3AD203B41FA5}">
                      <a16:colId xmlns:a16="http://schemas.microsoft.com/office/drawing/2014/main" val="1876576855"/>
                    </a:ext>
                  </a:extLst>
                </a:gridCol>
              </a:tblGrid>
              <a:tr h="1334805">
                <a:tc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две вещи прошли очень хорошо (с учетом преподавания и учения)?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extLst>
                  <a:ext uri="{0D108BD9-81ED-4DB2-BD59-A6C34878D82A}">
                    <a16:rowId xmlns:a16="http://schemas.microsoft.com/office/drawing/2014/main" val="4152033183"/>
                  </a:ext>
                </a:extLst>
              </a:tr>
              <a:tr h="291291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1.Способность учеников  работать в группе и индивидуально.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653699"/>
                  </a:ext>
                </a:extLst>
              </a:tr>
              <a:tr h="242728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293944"/>
                  </a:ext>
                </a:extLst>
              </a:tr>
              <a:tr h="576810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2.Учащиеся могут применять знания и умения на последующих уроках.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7792746"/>
                  </a:ext>
                </a:extLst>
              </a:tr>
              <a:tr h="242728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33853"/>
                  </a:ext>
                </a:extLst>
              </a:tr>
              <a:tr h="582583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Какие две вещи поспособствовали бы уроку (с учетом преподавания и учения)?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5069402"/>
                  </a:ext>
                </a:extLst>
              </a:tr>
              <a:tr h="582583">
                <a:tc gridSpan="3">
                  <a:txBody>
                    <a:bodyPr/>
                    <a:lstStyle/>
                    <a:p>
                      <a:pPr marL="270510" marR="101600" indent="-27051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1.Ученики должны иметь возможность участвовать в диалоге и совместном       обсуждении.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244350"/>
                  </a:ext>
                </a:extLst>
              </a:tr>
              <a:tr h="266960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052659"/>
                  </a:ext>
                </a:extLst>
              </a:tr>
              <a:tr h="875367">
                <a:tc gridSpan="3">
                  <a:txBody>
                    <a:bodyPr/>
                    <a:lstStyle/>
                    <a:p>
                      <a:pPr marL="228600"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2.Ученики должен научиться оценивать знания и умения, предоставлять доказательства своих выводов и критически относиться к другим.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04582"/>
                  </a:ext>
                </a:extLst>
              </a:tr>
              <a:tr h="266960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193843"/>
                  </a:ext>
                </a:extLst>
              </a:tr>
              <a:tr h="56331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было освоено из этого урока относительно класса или отдельных учащихся, которое повлияет на следующий урок?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931440"/>
                  </a:ext>
                </a:extLst>
              </a:tr>
              <a:tr h="582583">
                <a:tc gridSpan="3">
                  <a:txBody>
                    <a:bodyPr/>
                    <a:lstStyle/>
                    <a:p>
                      <a:pPr marR="101600"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Стимулировать учащихся вести здоровый образ жизни, применять приобретённые навыки в будущем.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756" marR="5575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871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50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18476"/>
              </p:ext>
            </p:extLst>
          </p:nvPr>
        </p:nvGraphicFramePr>
        <p:xfrm>
          <a:off x="323529" y="188639"/>
          <a:ext cx="8568950" cy="64555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56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2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376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Тема: Обучение технике гимнастических упражнений на снарядах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Школа: </a:t>
                      </a:r>
                      <a:r>
                        <a:rPr lang="ru-RU" sz="2400" dirty="0" smtClean="0">
                          <a:effectLst/>
                        </a:rPr>
                        <a:t>СОШ </a:t>
                      </a:r>
                      <a:r>
                        <a:rPr lang="ru-RU" sz="2400" dirty="0">
                          <a:effectLst/>
                        </a:rPr>
                        <a:t>№ </a:t>
                      </a:r>
                      <a:r>
                        <a:rPr lang="ru-RU" sz="2400" dirty="0" smtClean="0">
                          <a:effectLst/>
                        </a:rPr>
                        <a:t>10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40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Дата: </a:t>
                      </a:r>
                      <a:r>
                        <a:rPr lang="ru-RU" sz="2400" dirty="0" smtClean="0">
                          <a:effectLst/>
                        </a:rPr>
                        <a:t>19.05.2017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Учитель: </a:t>
                      </a:r>
                      <a:r>
                        <a:rPr lang="kk-KZ" sz="2400" dirty="0" smtClean="0">
                          <a:effectLst/>
                        </a:rPr>
                        <a:t>Тусупханов</a:t>
                      </a:r>
                      <a:r>
                        <a:rPr lang="kk-KZ" sz="2400" baseline="0" dirty="0" smtClean="0">
                          <a:effectLst/>
                        </a:rPr>
                        <a:t> И.Т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338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Класс: </a:t>
                      </a:r>
                      <a:r>
                        <a:rPr lang="ru-RU" sz="2400" smtClean="0">
                          <a:effectLst/>
                        </a:rPr>
                        <a:t>5б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Число присутствующих</a:t>
                      </a:r>
                      <a:r>
                        <a:rPr lang="ru-RU" sz="2400" dirty="0" smtClean="0">
                          <a:effectLst/>
                        </a:rPr>
                        <a:t>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</a:rPr>
                        <a:t>21 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отсутствующих: 0 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117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Цели обучения, которым способствует этот урок</a:t>
                      </a:r>
                      <a:endParaRPr lang="ru-RU" sz="24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5.1.4.4. Знать и определять собственные умения и умения других для улучшения выполнения двигательных действий 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6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2348535"/>
              </p:ext>
            </p:extLst>
          </p:nvPr>
        </p:nvGraphicFramePr>
        <p:xfrm>
          <a:off x="0" y="2"/>
          <a:ext cx="9036496" cy="124985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44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2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643">
                <a:tc rowSpan="6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Цели </a:t>
                      </a:r>
                      <a:r>
                        <a:rPr lang="ru-RU" sz="1800" dirty="0" smtClean="0">
                          <a:effectLst/>
                        </a:rPr>
                        <a:t>урока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Все учащиеся смогут: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1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Соблюдать Т.Б при выполнении задании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Выполнять повороты направо, налево, кругом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Восстанавливать дыхания специальными упражнениями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Многие учащиеся смогут: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2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Овладевать техникой кувырком вперед, из исходного положения упор присев и стойку на лопатках 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Улучить технику опорного прыжка ноги врозь через гимнастического козла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Лазание по канату 3 приема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Поднимать лидерские навыки и навыки работы в команде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Некоторые учащиеся смогут: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04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Лучше выполнять кувырки вперед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Опорный прыжок через козла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Лучше лазать по канату 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571">
                <a:tc rowSpan="1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Цели языка</a:t>
                      </a:r>
                      <a:endParaRPr lang="ru-RU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Учащиеся могут: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122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продемонстрируют применения навыков контроля при выполнение заданий сохраняя здоровья. Физические качество, 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быстроту силу, 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гибкость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Основные слова и фразы: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122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Здоровье, кувырки, прыжки, лазанье. Дыхательные упражнение 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Полезный язык в классе для </a:t>
                      </a:r>
                      <a:r>
                        <a:rPr lang="ru-RU" sz="1600" dirty="0" smtClean="0">
                          <a:effectLst/>
                        </a:rPr>
                        <a:t>диалогов/письма: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Как можно тренироваться самостоятельно?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Пункты для </a:t>
                      </a:r>
                      <a:r>
                        <a:rPr lang="ru-RU" sz="1600" dirty="0" smtClean="0">
                          <a:effectLst/>
                        </a:rPr>
                        <a:t>обсуждения:</a:t>
                      </a: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Как можно минимизировать риски при выполнении опорного прыжка, кувырка?</a:t>
                      </a: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Какие способы лазанье принесли успех?</a:t>
                      </a: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Какие трудности вы испытали в прыжках через козла?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99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Можете сказать почему…?</a:t>
                      </a:r>
                      <a:endParaRPr kumimoji="0" lang="ru-RU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Почему важно заниматься спортом с детства? </a:t>
                      </a: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2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Почему происходит растяжение связок?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endParaRPr lang="ru-RU" sz="16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Почему вредные привычки пагубно влияют на самочувствие, результаты учё­бы и спорта?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122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5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3640" marR="33640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076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9355284"/>
              </p:ext>
            </p:extLst>
          </p:nvPr>
        </p:nvGraphicFramePr>
        <p:xfrm>
          <a:off x="0" y="1"/>
          <a:ext cx="9144000" cy="30438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47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383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Предыдущее обучение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Бег на дистанцию 30м, прыжки с место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3836"/>
            <a:ext cx="9144000" cy="3814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4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7488832" cy="4896544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Начало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 беседу с учащимися о рисков выполнений упражнений внимания на соблюдении техники безопасности при выполнении упражнении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К)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Ходьба разными видами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1.Ходьба на носках , руки за головы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2.Ходьба на пятках руки на поясе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3.Спортивная ходьба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4.Бег в медленном равномерном темпе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Приставными шагами левым боком, правым боком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6.Захлестывание голени назад , стороны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Упражнения на восстановления дыхания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Выполнение общеразвивающие упражнение с гимнастической палкой 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Г)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 специальных силовых упражнений.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5026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ф 1\DSC_003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/>
          <a:stretch/>
        </p:blipFill>
        <p:spPr bwMode="auto">
          <a:xfrm>
            <a:off x="4837491" y="188640"/>
            <a:ext cx="4054990" cy="640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E:\ф 1\DSC_005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2996"/>
            <a:ext cx="4464496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ф 1\DSC_00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7221"/>
            <a:ext cx="4464496" cy="3255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97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476673"/>
            <a:ext cx="8496944" cy="3960439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Середина</a:t>
            </a:r>
          </a:p>
          <a:p>
            <a:r>
              <a:rPr lang="ru-RU" dirty="0"/>
              <a:t>Развитие двигательных и скоростно-силовых качеств </a:t>
            </a:r>
          </a:p>
          <a:p>
            <a:r>
              <a:rPr lang="ru-RU" b="1" dirty="0"/>
              <a:t>(И)</a:t>
            </a:r>
            <a:r>
              <a:rPr lang="ru-RU" dirty="0"/>
              <a:t> 1.Кувырок вперед выполняется из упора присев: выпрямляя ноги, перенести вес тела на руки. Сгибая руки наклонить голову вперед; отталкиваясь двумя ногами, перевернуться через голову, коснуться лопатки опоры, сгруппироваться и перекатиться вперед до упора присев. Выпрямляясь, встать. </a:t>
            </a:r>
            <a:r>
              <a:rPr lang="ru-RU" b="1" dirty="0">
                <a:cs typeface="Times New Roman" panose="02020603050405020304" pitchFamily="18" charset="0"/>
              </a:rPr>
              <a:t>(И)</a:t>
            </a:r>
            <a:r>
              <a:rPr lang="ru-RU" dirty="0" smtClean="0"/>
              <a:t>Стойка </a:t>
            </a:r>
            <a:r>
              <a:rPr lang="ru-RU" dirty="0"/>
              <a:t>на лопатках. Лежа на спине, согнуть ноги в коленях; поднимая туловище опереться на затылок и лопатки. Сгибая руки в локтях, упереться ими в поясницу; таз подать вперед, носки оттянуть</a:t>
            </a:r>
            <a:r>
              <a:rPr lang="ru-RU" b="1" dirty="0"/>
              <a:t> (И)</a:t>
            </a:r>
            <a:r>
              <a:rPr lang="ru-RU" dirty="0"/>
              <a:t>2.Опорный прыжок через козла способом «ноги врозь»  </a:t>
            </a:r>
          </a:p>
          <a:p>
            <a:r>
              <a:rPr lang="ru-RU" b="1" dirty="0">
                <a:cs typeface="Times New Roman" panose="02020603050405020304" pitchFamily="18" charset="0"/>
              </a:rPr>
              <a:t>(И)</a:t>
            </a:r>
            <a:r>
              <a:rPr lang="ru-RU" dirty="0" smtClean="0"/>
              <a:t>1</a:t>
            </a:r>
            <a:r>
              <a:rPr lang="ru-RU" dirty="0"/>
              <a:t>. Опираясь на прямые руки, толчком двух ног с гимнастического мостика выполнить 3 прыжка вверх на 4-ый развести ноги.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7" name="Рисунок 6" descr="E:\ф 1\DSC_009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t="21875" r="3846"/>
          <a:stretch/>
        </p:blipFill>
        <p:spPr bwMode="auto">
          <a:xfrm>
            <a:off x="4427984" y="4293096"/>
            <a:ext cx="4039716" cy="24122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E:\ф 1\DSC_009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6" t="10817" r="15064"/>
          <a:stretch/>
        </p:blipFill>
        <p:spPr bwMode="auto">
          <a:xfrm>
            <a:off x="611560" y="4293096"/>
            <a:ext cx="3607668" cy="2432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97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3928" y="188640"/>
            <a:ext cx="504056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cs typeface="Times New Roman" panose="02020603050405020304" pitchFamily="18" charset="0"/>
              </a:rPr>
              <a:t>(И)</a:t>
            </a:r>
            <a:r>
              <a:rPr lang="ru-RU" dirty="0" smtClean="0">
                <a:cs typeface="Times New Roman" panose="02020603050405020304" pitchFamily="18" charset="0"/>
              </a:rPr>
              <a:t>2.С </a:t>
            </a:r>
            <a:r>
              <a:rPr lang="ru-RU" dirty="0">
                <a:cs typeface="Times New Roman" panose="02020603050405020304" pitchFamily="18" charset="0"/>
              </a:rPr>
              <a:t>разбега прыгнуть на мостик двумя ногами, выполнить имитацию прыжка, толчок и развести ноги врозь .</a:t>
            </a:r>
          </a:p>
          <a:p>
            <a:pPr algn="just"/>
            <a:r>
              <a:rPr lang="ru-RU" b="1" dirty="0">
                <a:cs typeface="Times New Roman" panose="02020603050405020304" pitchFamily="18" charset="0"/>
              </a:rPr>
              <a:t>(И)</a:t>
            </a:r>
            <a:r>
              <a:rPr lang="ru-RU" dirty="0">
                <a:cs typeface="Times New Roman" panose="02020603050405020304" pitchFamily="18" charset="0"/>
              </a:rPr>
              <a:t>3.Разбег, толчок от гимнастического мостика, </a:t>
            </a:r>
            <a:r>
              <a:rPr lang="ru-RU" dirty="0" err="1">
                <a:cs typeface="Times New Roman" panose="02020603050405020304" pitchFamily="18" charset="0"/>
              </a:rPr>
              <a:t>полет,прыжок</a:t>
            </a:r>
            <a:r>
              <a:rPr lang="ru-RU" dirty="0">
                <a:cs typeface="Times New Roman" panose="02020603050405020304" pitchFamily="18" charset="0"/>
              </a:rPr>
              <a:t> через козла ноги врозь, приземление на две ноги, руки вверх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000" dirty="0" smtClean="0">
                <a:ea typeface="Times New Roman" panose="02020603050405020304" pitchFamily="18" charset="0"/>
              </a:rPr>
              <a:t>(</a:t>
            </a:r>
            <a:r>
              <a:rPr lang="ru-RU" dirty="0" smtClean="0">
                <a:ea typeface="Times New Roman" panose="02020603050405020304" pitchFamily="18" charset="0"/>
              </a:rPr>
              <a:t>И)3.Лазанье </a:t>
            </a:r>
            <a:r>
              <a:rPr lang="ru-RU" dirty="0">
                <a:ea typeface="Times New Roman" panose="02020603050405020304" pitchFamily="18" charset="0"/>
              </a:rPr>
              <a:t>по канату</a:t>
            </a:r>
            <a:r>
              <a:rPr lang="ru-RU" dirty="0" smtClean="0">
                <a:ea typeface="Times New Roman" panose="02020603050405020304" pitchFamily="18" charset="0"/>
              </a:rPr>
              <a:t>.</a:t>
            </a:r>
          </a:p>
          <a:p>
            <a:r>
              <a:rPr lang="ru-RU" dirty="0">
                <a:cs typeface="Times New Roman" panose="02020603050405020304" pitchFamily="18" charset="0"/>
              </a:rPr>
              <a:t>1.из виса ,сгибая ноги, подтянуть колени к груди и захватить канат одним из трех способов: стопами ног и коленями; подъемом стопы, пяткой (</a:t>
            </a:r>
            <a:r>
              <a:rPr lang="ru-RU" dirty="0" err="1">
                <a:cs typeface="Times New Roman" panose="02020603050405020304" pitchFamily="18" charset="0"/>
              </a:rPr>
              <a:t>скрестно</a:t>
            </a:r>
            <a:r>
              <a:rPr lang="ru-RU" dirty="0">
                <a:cs typeface="Times New Roman" panose="02020603050405020304" pitchFamily="18" charset="0"/>
              </a:rPr>
              <a:t>) и коленями; ступенькой. </a:t>
            </a:r>
          </a:p>
          <a:p>
            <a:r>
              <a:rPr lang="ru-RU" dirty="0">
                <a:cs typeface="Times New Roman" panose="02020603050405020304" pitchFamily="18" charset="0"/>
              </a:rPr>
              <a:t>2. сгибая руки, выпрямиться, крепко зажимая ногами канат, подтягиваются вверх.</a:t>
            </a:r>
          </a:p>
          <a:p>
            <a:r>
              <a:rPr lang="ru-RU" dirty="0">
                <a:cs typeface="Times New Roman" panose="02020603050405020304" pitchFamily="18" charset="0"/>
              </a:rPr>
              <a:t>3. </a:t>
            </a:r>
            <a:r>
              <a:rPr lang="ru-RU" smtClean="0">
                <a:cs typeface="Times New Roman" panose="02020603050405020304" pitchFamily="18" charset="0"/>
              </a:rPr>
              <a:t>ссхраняя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ru-RU" dirty="0">
                <a:cs typeface="Times New Roman" panose="02020603050405020304" pitchFamily="18" charset="0"/>
              </a:rPr>
              <a:t>захват каната ногами, перебирая руками, продвинуться по </a:t>
            </a:r>
            <a:r>
              <a:rPr lang="ru-RU" sz="2000" dirty="0">
                <a:cs typeface="Times New Roman" panose="02020603050405020304" pitchFamily="18" charset="0"/>
              </a:rPr>
              <a:t>канату вверх.</a:t>
            </a:r>
          </a:p>
          <a:p>
            <a:pPr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E:\ф 1\DSC_02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3923928" cy="2961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:\ф 1\DSC_01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47"/>
          <a:stretch/>
        </p:blipFill>
        <p:spPr bwMode="auto">
          <a:xfrm>
            <a:off x="0" y="188640"/>
            <a:ext cx="3923928" cy="31683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994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4754" y="324136"/>
            <a:ext cx="4824536" cy="6192688"/>
          </a:xfrm>
        </p:spPr>
        <p:txBody>
          <a:bodyPr>
            <a:normAutofit/>
          </a:bodyPr>
          <a:lstStyle/>
          <a:p>
            <a:r>
              <a:rPr lang="ru-RU" dirty="0" smtClean="0"/>
              <a:t>Конец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К)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Построение рефлексия. Упражнения восстановления дыхания обсуждают результаты недостатки и исправление ошибок 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формативное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оценивание поддерживающим жестом</a:t>
            </a:r>
          </a:p>
          <a:p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на дом</a:t>
            </a:r>
            <a:endParaRPr lang="ru-RU" dirty="0"/>
          </a:p>
        </p:txBody>
      </p:sp>
      <p:pic>
        <p:nvPicPr>
          <p:cNvPr id="5" name="Рисунок 4" descr="E:\ф 1\DSC_029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48680"/>
            <a:ext cx="417646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293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334</TotalTime>
  <Words>876</Words>
  <Application>Microsoft Office PowerPoint</Application>
  <PresentationFormat>Экран (4:3)</PresentationFormat>
  <Paragraphs>116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След самолета</vt:lpstr>
      <vt:lpstr>Краткосрочный план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план урока</dc:title>
  <dc:creator>admin</dc:creator>
  <cp:lastModifiedBy>Пользователь Windows</cp:lastModifiedBy>
  <cp:revision>27</cp:revision>
  <dcterms:created xsi:type="dcterms:W3CDTF">2017-05-16T16:04:40Z</dcterms:created>
  <dcterms:modified xsi:type="dcterms:W3CDTF">2017-05-19T10:32:37Z</dcterms:modified>
</cp:coreProperties>
</file>