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3.xml" ContentType="application/vnd.openxmlformats-officedocument.themeOverride+xml"/>
  <Override PartName="/ppt/charts/chart6.xml" ContentType="application/vnd.openxmlformats-officedocument.drawingml.chart+xml"/>
  <Override PartName="/ppt/theme/themeOverride4.xml" ContentType="application/vnd.openxmlformats-officedocument.themeOverride+xml"/>
  <Override PartName="/ppt/charts/chart7.xml" ContentType="application/vnd.openxmlformats-officedocument.drawingml.chart+xml"/>
  <Override PartName="/ppt/theme/themeOverride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74" r:id="rId5"/>
    <p:sldId id="262" r:id="rId6"/>
    <p:sldId id="263" r:id="rId7"/>
    <p:sldId id="260" r:id="rId8"/>
    <p:sldId id="268" r:id="rId9"/>
    <p:sldId id="267" r:id="rId10"/>
    <p:sldId id="269" r:id="rId11"/>
    <p:sldId id="270" r:id="rId12"/>
    <p:sldId id="271" r:id="rId13"/>
    <p:sldId id="272" r:id="rId14"/>
    <p:sldId id="277" r:id="rId15"/>
    <p:sldId id="273" r:id="rId16"/>
    <p:sldId id="276" r:id="rId17"/>
    <p:sldId id="275" r:id="rId18"/>
    <p:sldId id="26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924" y="-6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3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4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2019201210652969"/>
          <c:y val="4.4892661499149666E-2"/>
          <c:w val="0.76539158576397492"/>
          <c:h val="0.604665816567645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жоғары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4"/>
                <c:pt idx="0">
                  <c:v>қоғамдық ғылымдар</c:v>
                </c:pt>
                <c:pt idx="1">
                  <c:v>гуманитарлық</c:v>
                </c:pt>
                <c:pt idx="2">
                  <c:v>жаратылыстану</c:v>
                </c:pt>
                <c:pt idx="3">
                  <c:v>физика матем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4"/>
                <c:pt idx="0">
                  <c:v>41</c:v>
                </c:pt>
                <c:pt idx="1">
                  <c:v>50</c:v>
                </c:pt>
                <c:pt idx="2">
                  <c:v>29</c:v>
                </c:pt>
                <c:pt idx="3">
                  <c:v>58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орташа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4"/>
                <c:pt idx="0">
                  <c:v>қоғамдық ғылымдар</c:v>
                </c:pt>
                <c:pt idx="1">
                  <c:v>гуманитарлық</c:v>
                </c:pt>
                <c:pt idx="2">
                  <c:v>жаратылыстану</c:v>
                </c:pt>
                <c:pt idx="3">
                  <c:v>физика матем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4"/>
                <c:pt idx="0">
                  <c:v>38</c:v>
                </c:pt>
                <c:pt idx="1">
                  <c:v>46</c:v>
                </c:pt>
                <c:pt idx="2">
                  <c:v>62</c:v>
                </c:pt>
                <c:pt idx="3">
                  <c:v>25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төмен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4"/>
                <c:pt idx="0">
                  <c:v>қоғамдық ғылымдар</c:v>
                </c:pt>
                <c:pt idx="1">
                  <c:v>гуманитарлық</c:v>
                </c:pt>
                <c:pt idx="2">
                  <c:v>жаратылыстану</c:v>
                </c:pt>
                <c:pt idx="3">
                  <c:v>физика матем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4"/>
                <c:pt idx="0">
                  <c:v>20</c:v>
                </c:pt>
                <c:pt idx="1">
                  <c:v>4</c:v>
                </c:pt>
                <c:pt idx="2">
                  <c:v>8</c:v>
                </c:pt>
                <c:pt idx="3">
                  <c:v>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266304"/>
        <c:axId val="7267840"/>
      </c:barChart>
      <c:catAx>
        <c:axId val="72663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8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7267840"/>
        <c:crosses val="autoZero"/>
        <c:auto val="1"/>
        <c:lblAlgn val="ctr"/>
        <c:lblOffset val="100"/>
        <c:noMultiLvlLbl val="0"/>
      </c:catAx>
      <c:valAx>
        <c:axId val="72678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72663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3366923632002055"/>
          <c:y val="0.22971733299474661"/>
          <c:w val="0.16633076367997945"/>
          <c:h val="0.17018942339740029"/>
        </c:manualLayout>
      </c:layout>
      <c:overlay val="0"/>
      <c:txPr>
        <a:bodyPr/>
        <a:lstStyle/>
        <a:p>
          <a:pPr>
            <a:defRPr sz="1400" b="1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жоғары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4"/>
                <c:pt idx="0">
                  <c:v>қоғамдық ғылымдар</c:v>
                </c:pt>
                <c:pt idx="1">
                  <c:v>гуманитарлық</c:v>
                </c:pt>
                <c:pt idx="2">
                  <c:v>жаратылыстану</c:v>
                </c:pt>
                <c:pt idx="3">
                  <c:v>физика матем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21</c:v>
                </c:pt>
                <c:pt idx="1">
                  <c:v>32</c:v>
                </c:pt>
                <c:pt idx="2">
                  <c:v>35</c:v>
                </c:pt>
                <c:pt idx="3">
                  <c:v>78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орташа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4"/>
                <c:pt idx="0">
                  <c:v>қоғамдық ғылымдар</c:v>
                </c:pt>
                <c:pt idx="1">
                  <c:v>гуманитарлық</c:v>
                </c:pt>
                <c:pt idx="2">
                  <c:v>жаратылыстану</c:v>
                </c:pt>
                <c:pt idx="3">
                  <c:v>физика матем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75</c:v>
                </c:pt>
                <c:pt idx="1">
                  <c:v>64</c:v>
                </c:pt>
                <c:pt idx="2">
                  <c:v>50</c:v>
                </c:pt>
                <c:pt idx="3">
                  <c:v>14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төмен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4"/>
                <c:pt idx="0">
                  <c:v>қоғамдық ғылымдар</c:v>
                </c:pt>
                <c:pt idx="1">
                  <c:v>гуманитарлық</c:v>
                </c:pt>
                <c:pt idx="2">
                  <c:v>жаратылыстану</c:v>
                </c:pt>
                <c:pt idx="3">
                  <c:v>физика матем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4</c:v>
                </c:pt>
                <c:pt idx="1">
                  <c:v>4</c:v>
                </c:pt>
                <c:pt idx="2">
                  <c:v>14</c:v>
                </c:pt>
                <c:pt idx="3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548672"/>
        <c:axId val="25550208"/>
      </c:barChart>
      <c:catAx>
        <c:axId val="255486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5550208"/>
        <c:crosses val="autoZero"/>
        <c:auto val="1"/>
        <c:lblAlgn val="ctr"/>
        <c:lblOffset val="100"/>
        <c:noMultiLvlLbl val="0"/>
      </c:catAx>
      <c:valAx>
        <c:axId val="255502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55486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2874462897515888"/>
          <c:y val="0.29214638544435234"/>
          <c:w val="0.16172189576533538"/>
          <c:h val="0.20135070462256333"/>
        </c:manualLayout>
      </c:layout>
      <c:overlay val="0"/>
      <c:txPr>
        <a:bodyPr/>
        <a:lstStyle/>
        <a:p>
          <a:pPr>
            <a:defRPr b="1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2034176177564793E-2"/>
          <c:y val="6.1112745181694704E-2"/>
          <c:w val="0.75355426043196849"/>
          <c:h val="0.5496908594999342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жоғары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4"/>
                <c:pt idx="0">
                  <c:v>қоғамдық ғылымдар</c:v>
                </c:pt>
                <c:pt idx="1">
                  <c:v>гуманитарлық</c:v>
                </c:pt>
                <c:pt idx="2">
                  <c:v>жаратылыстану</c:v>
                </c:pt>
                <c:pt idx="3">
                  <c:v>физика матем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36</c:v>
                </c:pt>
                <c:pt idx="1">
                  <c:v>36</c:v>
                </c:pt>
                <c:pt idx="2">
                  <c:v>40</c:v>
                </c:pt>
                <c:pt idx="3">
                  <c:v>88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орташа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4"/>
                <c:pt idx="0">
                  <c:v>қоғамдық ғылымдар</c:v>
                </c:pt>
                <c:pt idx="1">
                  <c:v>гуманитарлық</c:v>
                </c:pt>
                <c:pt idx="2">
                  <c:v>жаратылыстану</c:v>
                </c:pt>
                <c:pt idx="3">
                  <c:v>физика матем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60</c:v>
                </c:pt>
                <c:pt idx="1">
                  <c:v>64</c:v>
                </c:pt>
                <c:pt idx="2">
                  <c:v>44</c:v>
                </c:pt>
                <c:pt idx="3">
                  <c:v>12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төмен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4"/>
                <c:pt idx="0">
                  <c:v>қоғамдық ғылымдар</c:v>
                </c:pt>
                <c:pt idx="1">
                  <c:v>гуманитарлық</c:v>
                </c:pt>
                <c:pt idx="2">
                  <c:v>жаратылыстану</c:v>
                </c:pt>
                <c:pt idx="3">
                  <c:v>физика матем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4</c:v>
                </c:pt>
                <c:pt idx="1">
                  <c:v>0</c:v>
                </c:pt>
                <c:pt idx="2">
                  <c:v>12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763840"/>
        <c:axId val="25765376"/>
      </c:barChart>
      <c:catAx>
        <c:axId val="257638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8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5765376"/>
        <c:crosses val="autoZero"/>
        <c:auto val="1"/>
        <c:lblAlgn val="ctr"/>
        <c:lblOffset val="100"/>
        <c:noMultiLvlLbl val="0"/>
      </c:catAx>
      <c:valAx>
        <c:axId val="257653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57638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7899653449811623"/>
          <c:y val="0.12018824493123022"/>
          <c:w val="0.21031447285584254"/>
          <c:h val="0.14290072846333271"/>
        </c:manualLayout>
      </c:layout>
      <c:overlay val="0"/>
      <c:txPr>
        <a:bodyPr/>
        <a:lstStyle/>
        <a:p>
          <a:pPr>
            <a:defRPr sz="1600" b="1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13407601175627"/>
          <c:y val="5.4333507057917493E-2"/>
          <c:w val="0.86587718187075802"/>
          <c:h val="0.6176466738375099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реалистік-нақтылы</c:v>
                </c:pt>
                <c:pt idx="1">
                  <c:v>зияткерлік тип</c:v>
                </c:pt>
                <c:pt idx="2">
                  <c:v>әлеуметтік тип</c:v>
                </c:pt>
                <c:pt idx="3">
                  <c:v>конвенциалдық</c:v>
                </c:pt>
                <c:pt idx="4">
                  <c:v>іскер тип</c:v>
                </c:pt>
                <c:pt idx="5">
                  <c:v>әртістік тип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</c:v>
                </c:pt>
                <c:pt idx="1">
                  <c:v>4</c:v>
                </c:pt>
                <c:pt idx="2">
                  <c:v>17</c:v>
                </c:pt>
                <c:pt idx="3">
                  <c:v>0</c:v>
                </c:pt>
                <c:pt idx="4">
                  <c:v>33</c:v>
                </c:pt>
                <c:pt idx="5">
                  <c:v>41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реалистік-нақтылы</c:v>
                </c:pt>
                <c:pt idx="1">
                  <c:v>зияткерлік тип</c:v>
                </c:pt>
                <c:pt idx="2">
                  <c:v>әлеуметтік тип</c:v>
                </c:pt>
                <c:pt idx="3">
                  <c:v>конвенциалдық</c:v>
                </c:pt>
                <c:pt idx="4">
                  <c:v>іскер тип</c:v>
                </c:pt>
                <c:pt idx="5">
                  <c:v>әртістік тип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реалистік-нақтылы</c:v>
                </c:pt>
                <c:pt idx="1">
                  <c:v>зияткерлік тип</c:v>
                </c:pt>
                <c:pt idx="2">
                  <c:v>әлеуметтік тип</c:v>
                </c:pt>
                <c:pt idx="3">
                  <c:v>конвенциалдық</c:v>
                </c:pt>
                <c:pt idx="4">
                  <c:v>іскер тип</c:v>
                </c:pt>
                <c:pt idx="5">
                  <c:v>әртістік тип</c:v>
                </c:pt>
              </c:strCache>
            </c:strRef>
          </c:cat>
          <c:val>
            <c:numRef>
              <c:f>Лист1!$D$2:$D$7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821568"/>
        <c:axId val="25823104"/>
      </c:barChart>
      <c:catAx>
        <c:axId val="258215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5823104"/>
        <c:crosses val="autoZero"/>
        <c:auto val="1"/>
        <c:lblAlgn val="ctr"/>
        <c:lblOffset val="100"/>
        <c:noMultiLvlLbl val="0"/>
      </c:catAx>
      <c:valAx>
        <c:axId val="258231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2582156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8.8486075951878365E-2"/>
          <c:y val="5.8963628224314932E-2"/>
          <c:w val="0.88642643376926378"/>
          <c:h val="0.557027773057895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реалистік-нақтылы</c:v>
                </c:pt>
                <c:pt idx="1">
                  <c:v>зияткерлік тип</c:v>
                </c:pt>
                <c:pt idx="2">
                  <c:v>әлеуметтік тип</c:v>
                </c:pt>
                <c:pt idx="3">
                  <c:v>конвенциалдық</c:v>
                </c:pt>
                <c:pt idx="4">
                  <c:v>іскер тип</c:v>
                </c:pt>
                <c:pt idx="5">
                  <c:v>әртістік тип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</c:v>
                </c:pt>
                <c:pt idx="1">
                  <c:v>7</c:v>
                </c:pt>
                <c:pt idx="2">
                  <c:v>7</c:v>
                </c:pt>
                <c:pt idx="3">
                  <c:v>0</c:v>
                </c:pt>
                <c:pt idx="4">
                  <c:v>21</c:v>
                </c:pt>
                <c:pt idx="5">
                  <c:v>60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реалистік-нақтылы</c:v>
                </c:pt>
                <c:pt idx="1">
                  <c:v>зияткерлік тип</c:v>
                </c:pt>
                <c:pt idx="2">
                  <c:v>әлеуметтік тип</c:v>
                </c:pt>
                <c:pt idx="3">
                  <c:v>конвенциалдық</c:v>
                </c:pt>
                <c:pt idx="4">
                  <c:v>іскер тип</c:v>
                </c:pt>
                <c:pt idx="5">
                  <c:v>әртістік тип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реалистік-нақтылы</c:v>
                </c:pt>
                <c:pt idx="1">
                  <c:v>зияткерлік тип</c:v>
                </c:pt>
                <c:pt idx="2">
                  <c:v>әлеуметтік тип</c:v>
                </c:pt>
                <c:pt idx="3">
                  <c:v>конвенциалдық</c:v>
                </c:pt>
                <c:pt idx="4">
                  <c:v>іскер тип</c:v>
                </c:pt>
                <c:pt idx="5">
                  <c:v>әртістік тип</c:v>
                </c:pt>
              </c:strCache>
            </c:strRef>
          </c:cat>
          <c:val>
            <c:numRef>
              <c:f>Лист1!$D$2:$D$7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995328"/>
        <c:axId val="86996864"/>
      </c:barChart>
      <c:catAx>
        <c:axId val="869953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86996864"/>
        <c:crosses val="autoZero"/>
        <c:auto val="1"/>
        <c:lblAlgn val="ctr"/>
        <c:lblOffset val="100"/>
        <c:noMultiLvlLbl val="0"/>
      </c:catAx>
      <c:valAx>
        <c:axId val="869968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86995328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9.5947552762336755E-2"/>
          <c:y val="7.8434861404288417E-2"/>
          <c:w val="0.87004078090940085"/>
          <c:h val="0.57371511672314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реалистік-нақтылы</c:v>
                </c:pt>
                <c:pt idx="1">
                  <c:v>зияткерлік тип</c:v>
                </c:pt>
                <c:pt idx="2">
                  <c:v>әлеуметтік тип</c:v>
                </c:pt>
                <c:pt idx="3">
                  <c:v>конвенциалдық</c:v>
                </c:pt>
                <c:pt idx="4">
                  <c:v>іскер тип</c:v>
                </c:pt>
                <c:pt idx="5">
                  <c:v>әртістік тип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0</c:v>
                </c:pt>
                <c:pt idx="1">
                  <c:v>4</c:v>
                </c:pt>
                <c:pt idx="2">
                  <c:v>12</c:v>
                </c:pt>
                <c:pt idx="3">
                  <c:v>0</c:v>
                </c:pt>
                <c:pt idx="4">
                  <c:v>24</c:v>
                </c:pt>
                <c:pt idx="5">
                  <c:v>60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реалистік-нақтылы</c:v>
                </c:pt>
                <c:pt idx="1">
                  <c:v>зияткерлік тип</c:v>
                </c:pt>
                <c:pt idx="2">
                  <c:v>әлеуметтік тип</c:v>
                </c:pt>
                <c:pt idx="3">
                  <c:v>конвенциалдық</c:v>
                </c:pt>
                <c:pt idx="4">
                  <c:v>іскер тип</c:v>
                </c:pt>
                <c:pt idx="5">
                  <c:v>әртістік тип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реалистік-нақтылы</c:v>
                </c:pt>
                <c:pt idx="1">
                  <c:v>зияткерлік тип</c:v>
                </c:pt>
                <c:pt idx="2">
                  <c:v>әлеуметтік тип</c:v>
                </c:pt>
                <c:pt idx="3">
                  <c:v>конвенциалдық</c:v>
                </c:pt>
                <c:pt idx="4">
                  <c:v>іскер тип</c:v>
                </c:pt>
                <c:pt idx="5">
                  <c:v>әртістік тип</c:v>
                </c:pt>
              </c:strCache>
            </c:strRef>
          </c:cat>
          <c:val>
            <c:numRef>
              <c:f>Лист1!$D$2:$D$7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7025536"/>
        <c:axId val="87027072"/>
      </c:barChart>
      <c:catAx>
        <c:axId val="870255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87027072"/>
        <c:crosses val="autoZero"/>
        <c:auto val="1"/>
        <c:lblAlgn val="ctr"/>
        <c:lblOffset val="100"/>
        <c:noMultiLvlLbl val="0"/>
      </c:catAx>
      <c:valAx>
        <c:axId val="870270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8702553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8610233081280058E-2"/>
          <c:y val="4.8925567410072722E-2"/>
          <c:w val="0.84916818485261714"/>
          <c:h val="0.579447713694894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реалстик /нақтылы тип</c:v>
                </c:pt>
                <c:pt idx="1">
                  <c:v>зияткерлік тип</c:v>
                </c:pt>
                <c:pt idx="2">
                  <c:v>әлеуметтік тип</c:v>
                </c:pt>
                <c:pt idx="3">
                  <c:v>конвенциалдық тип</c:v>
                </c:pt>
                <c:pt idx="4">
                  <c:v>іскер тип</c:v>
                </c:pt>
                <c:pt idx="5">
                  <c:v>әртістік тип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8</c:v>
                </c:pt>
                <c:pt idx="1">
                  <c:v>15</c:v>
                </c:pt>
                <c:pt idx="2">
                  <c:v>36</c:v>
                </c:pt>
                <c:pt idx="3">
                  <c:v>0</c:v>
                </c:pt>
                <c:pt idx="4">
                  <c:v>82</c:v>
                </c:pt>
                <c:pt idx="5">
                  <c:v>161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05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реалстик /нақтылы тип</c:v>
                </c:pt>
                <c:pt idx="1">
                  <c:v>зияткерлік тип</c:v>
                </c:pt>
                <c:pt idx="2">
                  <c:v>әлеуметтік тип</c:v>
                </c:pt>
                <c:pt idx="3">
                  <c:v>конвенциалдық тип</c:v>
                </c:pt>
                <c:pt idx="4">
                  <c:v>іскер тип</c:v>
                </c:pt>
                <c:pt idx="5">
                  <c:v>әртістік тип</c:v>
                </c:pt>
              </c:strCache>
            </c:strRef>
          </c:cat>
          <c:val>
            <c:numRef>
              <c:f>Лист1!$C$2:$C$7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05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реалстик /нақтылы тип</c:v>
                </c:pt>
                <c:pt idx="1">
                  <c:v>зияткерлік тип</c:v>
                </c:pt>
                <c:pt idx="2">
                  <c:v>әлеуметтік тип</c:v>
                </c:pt>
                <c:pt idx="3">
                  <c:v>конвенциалдық тип</c:v>
                </c:pt>
                <c:pt idx="4">
                  <c:v>іскер тип</c:v>
                </c:pt>
                <c:pt idx="5">
                  <c:v>әртістік тип</c:v>
                </c:pt>
              </c:strCache>
            </c:strRef>
          </c:cat>
          <c:val>
            <c:numRef>
              <c:f>Лист1!$D$2:$D$7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7054208"/>
        <c:axId val="87055744"/>
      </c:barChart>
      <c:catAx>
        <c:axId val="8705420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87055744"/>
        <c:crosses val="autoZero"/>
        <c:auto val="1"/>
        <c:lblAlgn val="ctr"/>
        <c:lblOffset val="100"/>
        <c:noMultiLvlLbl val="0"/>
      </c:catAx>
      <c:valAx>
        <c:axId val="870557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87054208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C35BC4-D853-49D9-A242-B1707C6D610B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1EE90EF8-69AB-4B53-8437-20E7651D9BCA}">
      <dgm:prSet custT="1"/>
      <dgm:spPr/>
      <dgm:t>
        <a:bodyPr/>
        <a:lstStyle/>
        <a:p>
          <a:r>
            <a:rPr lang="ru-RU" sz="2000" b="1" dirty="0" err="1" smtClean="0">
              <a:effectLst/>
              <a:latin typeface="Times New Roman" pitchFamily="18" charset="0"/>
              <a:cs typeface="Times New Roman" pitchFamily="18" charset="0"/>
            </a:rPr>
            <a:t>Үйренгім</a:t>
          </a:r>
          <a:r>
            <a:rPr lang="ru-RU" sz="2000" b="1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dirty="0" err="1" smtClean="0">
              <a:effectLst/>
              <a:latin typeface="Times New Roman" pitchFamily="18" charset="0"/>
              <a:cs typeface="Times New Roman" pitchFamily="18" charset="0"/>
            </a:rPr>
            <a:t>келеді</a:t>
          </a:r>
          <a:r>
            <a:rPr lang="ru-RU" sz="2000" b="1" dirty="0" smtClean="0">
              <a:effectLst/>
              <a:latin typeface="Times New Roman" pitchFamily="18" charset="0"/>
              <a:cs typeface="Times New Roman" pitchFamily="18" charset="0"/>
            </a:rPr>
            <a:t> – </a:t>
          </a:r>
          <a:r>
            <a:rPr lang="ru-RU" sz="2000" b="1" dirty="0" err="1" smtClean="0">
              <a:effectLst/>
              <a:latin typeface="Times New Roman" pitchFamily="18" charset="0"/>
              <a:cs typeface="Times New Roman" pitchFamily="18" charset="0"/>
            </a:rPr>
            <a:t>бұл</a:t>
          </a:r>
          <a:r>
            <a:rPr lang="ru-RU" sz="2000" b="1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dirty="0" err="1" smtClean="0">
              <a:effectLst/>
              <a:latin typeface="Times New Roman" pitchFamily="18" charset="0"/>
              <a:cs typeface="Times New Roman" pitchFamily="18" charset="0"/>
            </a:rPr>
            <a:t>талап</a:t>
          </a:r>
          <a:r>
            <a:rPr lang="ru-RU" sz="2000" b="1" dirty="0" smtClean="0">
              <a:effectLst/>
              <a:latin typeface="Times New Roman" pitchFamily="18" charset="0"/>
              <a:cs typeface="Times New Roman" pitchFamily="18" charset="0"/>
            </a:rPr>
            <a:t> – </a:t>
          </a:r>
          <a:r>
            <a:rPr lang="ru-RU" sz="2000" b="1" dirty="0" err="1" smtClean="0">
              <a:effectLst/>
              <a:latin typeface="Times New Roman" pitchFamily="18" charset="0"/>
              <a:cs typeface="Times New Roman" pitchFamily="18" charset="0"/>
            </a:rPr>
            <a:t>тілектің</a:t>
          </a:r>
          <a:r>
            <a:rPr lang="ru-RU" sz="2000" b="1" dirty="0" smtClean="0">
              <a:effectLst/>
              <a:latin typeface="Times New Roman" pitchFamily="18" charset="0"/>
              <a:cs typeface="Times New Roman" pitchFamily="18" charset="0"/>
            </a:rPr>
            <a:t>, </a:t>
          </a:r>
          <a:r>
            <a:rPr lang="ru-RU" sz="2000" b="1" dirty="0" err="1" smtClean="0">
              <a:effectLst/>
              <a:latin typeface="Times New Roman" pitchFamily="18" charset="0"/>
              <a:cs typeface="Times New Roman" pitchFamily="18" charset="0"/>
            </a:rPr>
            <a:t>мақсат</a:t>
          </a:r>
          <a:r>
            <a:rPr lang="ru-RU" sz="2000" b="1" dirty="0" smtClean="0">
              <a:effectLst/>
              <a:latin typeface="Times New Roman" pitchFamily="18" charset="0"/>
              <a:cs typeface="Times New Roman" pitchFamily="18" charset="0"/>
            </a:rPr>
            <a:t> пен </a:t>
          </a:r>
          <a:r>
            <a:rPr lang="ru-RU" sz="2000" b="1" dirty="0" err="1" smtClean="0">
              <a:effectLst/>
              <a:latin typeface="Times New Roman" pitchFamily="18" charset="0"/>
              <a:cs typeface="Times New Roman" pitchFamily="18" charset="0"/>
            </a:rPr>
            <a:t>мүдденің</a:t>
          </a:r>
          <a:r>
            <a:rPr lang="ru-RU" sz="2000" b="1" dirty="0" smtClean="0">
              <a:effectLst/>
              <a:latin typeface="Times New Roman" pitchFamily="18" charset="0"/>
              <a:cs typeface="Times New Roman" pitchFamily="18" charset="0"/>
            </a:rPr>
            <a:t>, </a:t>
          </a:r>
          <a:r>
            <a:rPr lang="ru-RU" sz="2000" b="1" dirty="0" err="1" smtClean="0">
              <a:effectLst/>
              <a:latin typeface="Times New Roman" pitchFamily="18" charset="0"/>
              <a:cs typeface="Times New Roman" pitchFamily="18" charset="0"/>
            </a:rPr>
            <a:t>ынта</a:t>
          </a:r>
          <a:r>
            <a:rPr lang="ru-RU" sz="2000" b="1" dirty="0" smtClean="0">
              <a:effectLst/>
              <a:latin typeface="Times New Roman" pitchFamily="18" charset="0"/>
              <a:cs typeface="Times New Roman" pitchFamily="18" charset="0"/>
            </a:rPr>
            <a:t> мен </a:t>
          </a:r>
          <a:r>
            <a:rPr lang="ru-RU" sz="2000" b="1" dirty="0" err="1" smtClean="0">
              <a:effectLst/>
              <a:latin typeface="Times New Roman" pitchFamily="18" charset="0"/>
              <a:cs typeface="Times New Roman" pitchFamily="18" charset="0"/>
            </a:rPr>
            <a:t>ықыластың</a:t>
          </a:r>
          <a:r>
            <a:rPr lang="ru-RU" sz="2000" b="1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dirty="0" err="1" smtClean="0">
              <a:effectLst/>
              <a:latin typeface="Times New Roman" pitchFamily="18" charset="0"/>
              <a:cs typeface="Times New Roman" pitchFamily="18" charset="0"/>
            </a:rPr>
            <a:t>кеңістігі</a:t>
          </a:r>
          <a:r>
            <a:rPr lang="ru-RU" sz="2000" b="1" dirty="0" smtClean="0">
              <a:effectLst/>
              <a:latin typeface="Times New Roman" pitchFamily="18" charset="0"/>
              <a:cs typeface="Times New Roman" pitchFamily="18" charset="0"/>
            </a:rPr>
            <a:t>​</a:t>
          </a:r>
          <a:endParaRPr lang="ru-RU" sz="2000" b="1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F917EC3C-C965-4F1E-BB83-56D1C5C6359A}" type="parTrans" cxnId="{8E788A31-8EE7-4DC3-96A6-CA0C90D9EBC1}">
      <dgm:prSet/>
      <dgm:spPr/>
      <dgm:t>
        <a:bodyPr/>
        <a:lstStyle/>
        <a:p>
          <a:endParaRPr lang="ru-RU"/>
        </a:p>
      </dgm:t>
    </dgm:pt>
    <dgm:pt modelId="{104E9AB4-B507-4E55-AB0F-35DCF011F03C}" type="sibTrans" cxnId="{8E788A31-8EE7-4DC3-96A6-CA0C90D9EBC1}">
      <dgm:prSet/>
      <dgm:spPr/>
      <dgm:t>
        <a:bodyPr/>
        <a:lstStyle/>
        <a:p>
          <a:endParaRPr lang="ru-RU"/>
        </a:p>
      </dgm:t>
    </dgm:pt>
    <dgm:pt modelId="{6CD50288-6FAF-44D5-975A-C40436556555}">
      <dgm:prSet custT="1"/>
      <dgm:spPr/>
      <dgm:t>
        <a:bodyPr/>
        <a:lstStyle/>
        <a:p>
          <a:r>
            <a:rPr lang="ru-RU" sz="2000" b="1" dirty="0" err="1" smtClean="0">
              <a:effectLst/>
              <a:latin typeface="Times New Roman" pitchFamily="18" charset="0"/>
              <a:cs typeface="Times New Roman" pitchFamily="18" charset="0"/>
            </a:rPr>
            <a:t>Үйрене</a:t>
          </a:r>
          <a:r>
            <a:rPr lang="ru-RU" sz="2000" b="1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dirty="0" err="1" smtClean="0">
              <a:effectLst/>
              <a:latin typeface="Times New Roman" pitchFamily="18" charset="0"/>
              <a:cs typeface="Times New Roman" pitchFamily="18" charset="0"/>
            </a:rPr>
            <a:t>аламын</a:t>
          </a:r>
          <a:r>
            <a:rPr lang="ru-RU" sz="2000" b="1" dirty="0" smtClean="0">
              <a:effectLst/>
              <a:latin typeface="Times New Roman" pitchFamily="18" charset="0"/>
              <a:cs typeface="Times New Roman" pitchFamily="18" charset="0"/>
            </a:rPr>
            <a:t> – </a:t>
          </a:r>
          <a:r>
            <a:rPr lang="ru-RU" sz="2000" b="1" dirty="0" err="1" smtClean="0">
              <a:effectLst/>
              <a:latin typeface="Times New Roman" pitchFamily="18" charset="0"/>
              <a:cs typeface="Times New Roman" pitchFamily="18" charset="0"/>
            </a:rPr>
            <a:t>қабілет-қарымның</a:t>
          </a:r>
          <a:r>
            <a:rPr lang="ru-RU" sz="2000" b="1" dirty="0" smtClean="0">
              <a:effectLst/>
              <a:latin typeface="Times New Roman" pitchFamily="18" charset="0"/>
              <a:cs typeface="Times New Roman" pitchFamily="18" charset="0"/>
            </a:rPr>
            <a:t>, </a:t>
          </a:r>
          <a:r>
            <a:rPr lang="ru-RU" sz="2000" b="1" dirty="0" err="1" smtClean="0">
              <a:effectLst/>
              <a:latin typeface="Times New Roman" pitchFamily="18" charset="0"/>
              <a:cs typeface="Times New Roman" pitchFamily="18" charset="0"/>
            </a:rPr>
            <a:t>таланттың</a:t>
          </a:r>
          <a:r>
            <a:rPr lang="ru-RU" sz="2000" b="1" dirty="0" smtClean="0">
              <a:effectLst/>
              <a:latin typeface="Times New Roman" pitchFamily="18" charset="0"/>
              <a:cs typeface="Times New Roman" pitchFamily="18" charset="0"/>
            </a:rPr>
            <a:t>, </a:t>
          </a:r>
          <a:r>
            <a:rPr lang="ru-RU" sz="2000" b="1" dirty="0" err="1" smtClean="0">
              <a:effectLst/>
              <a:latin typeface="Times New Roman" pitchFamily="18" charset="0"/>
              <a:cs typeface="Times New Roman" pitchFamily="18" charset="0"/>
            </a:rPr>
            <a:t>денсаулықтың</a:t>
          </a:r>
          <a:r>
            <a:rPr lang="ru-RU" sz="2000" b="1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dirty="0" err="1" smtClean="0">
              <a:effectLst/>
              <a:latin typeface="Times New Roman" pitchFamily="18" charset="0"/>
              <a:cs typeface="Times New Roman" pitchFamily="18" charset="0"/>
            </a:rPr>
            <a:t>кеңістігі</a:t>
          </a:r>
          <a:r>
            <a:rPr lang="ru-RU" sz="2000" b="1" dirty="0" smtClean="0">
              <a:effectLst/>
              <a:latin typeface="Times New Roman" pitchFamily="18" charset="0"/>
              <a:cs typeface="Times New Roman" pitchFamily="18" charset="0"/>
            </a:rPr>
            <a:t>​</a:t>
          </a:r>
          <a:endParaRPr lang="ru-RU" sz="2000" b="1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14327031-557A-44B1-9293-FBF798DD3F93}" type="parTrans" cxnId="{19924426-9B02-41E0-A727-8BC72ECEFF4F}">
      <dgm:prSet/>
      <dgm:spPr/>
      <dgm:t>
        <a:bodyPr/>
        <a:lstStyle/>
        <a:p>
          <a:endParaRPr lang="ru-RU"/>
        </a:p>
      </dgm:t>
    </dgm:pt>
    <dgm:pt modelId="{57F61873-8C35-4EEA-A5EF-D99FF01018F1}" type="sibTrans" cxnId="{19924426-9B02-41E0-A727-8BC72ECEFF4F}">
      <dgm:prSet/>
      <dgm:spPr/>
      <dgm:t>
        <a:bodyPr/>
        <a:lstStyle/>
        <a:p>
          <a:endParaRPr lang="ru-RU"/>
        </a:p>
      </dgm:t>
    </dgm:pt>
    <dgm:pt modelId="{95E2C1AD-7997-45ED-885D-B617A9FDE4CC}">
      <dgm:prSet custT="1"/>
      <dgm:spPr/>
      <dgm:t>
        <a:bodyPr/>
        <a:lstStyle/>
        <a:p>
          <a:r>
            <a:rPr lang="ru-RU" sz="2000" b="1" dirty="0" err="1" smtClean="0">
              <a:effectLst/>
              <a:latin typeface="Times New Roman" pitchFamily="18" charset="0"/>
              <a:cs typeface="Times New Roman" pitchFamily="18" charset="0"/>
            </a:rPr>
            <a:t>Үйрену</a:t>
          </a:r>
          <a:r>
            <a:rPr lang="ru-RU" sz="2000" b="1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dirty="0" err="1" smtClean="0">
              <a:effectLst/>
              <a:latin typeface="Times New Roman" pitchFamily="18" charset="0"/>
              <a:cs typeface="Times New Roman" pitchFamily="18" charset="0"/>
            </a:rPr>
            <a:t>керек</a:t>
          </a:r>
          <a:r>
            <a:rPr lang="ru-RU" sz="2000" b="1" dirty="0" smtClean="0">
              <a:effectLst/>
              <a:latin typeface="Times New Roman" pitchFamily="18" charset="0"/>
              <a:cs typeface="Times New Roman" pitchFamily="18" charset="0"/>
            </a:rPr>
            <a:t>  - </a:t>
          </a:r>
          <a:r>
            <a:rPr lang="ru-RU" sz="2000" b="1" dirty="0" err="1" smtClean="0">
              <a:effectLst/>
              <a:latin typeface="Times New Roman" pitchFamily="18" charset="0"/>
              <a:cs typeface="Times New Roman" pitchFamily="18" charset="0"/>
            </a:rPr>
            <a:t>еңбек</a:t>
          </a:r>
          <a:r>
            <a:rPr lang="ru-RU" sz="2000" b="1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dirty="0" err="1" smtClean="0">
              <a:effectLst/>
              <a:latin typeface="Times New Roman" pitchFamily="18" charset="0"/>
              <a:cs typeface="Times New Roman" pitchFamily="18" charset="0"/>
            </a:rPr>
            <a:t>рыногындағы</a:t>
          </a:r>
          <a:r>
            <a:rPr lang="ru-RU" sz="2000" b="1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dirty="0" err="1" smtClean="0">
              <a:effectLst/>
              <a:latin typeface="Times New Roman" pitchFamily="18" charset="0"/>
              <a:cs typeface="Times New Roman" pitchFamily="18" charset="0"/>
            </a:rPr>
            <a:t>сұраныстардың</a:t>
          </a:r>
          <a:r>
            <a:rPr lang="ru-RU" sz="2000" b="1" dirty="0" smtClean="0">
              <a:effectLst/>
              <a:latin typeface="Times New Roman" pitchFamily="18" charset="0"/>
              <a:cs typeface="Times New Roman" pitchFamily="18" charset="0"/>
            </a:rPr>
            <a:t>, </a:t>
          </a:r>
          <a:r>
            <a:rPr lang="ru-RU" sz="2000" b="1" dirty="0" err="1" smtClean="0">
              <a:effectLst/>
              <a:latin typeface="Times New Roman" pitchFamily="18" charset="0"/>
              <a:cs typeface="Times New Roman" pitchFamily="18" charset="0"/>
            </a:rPr>
            <a:t>аймақтағы</a:t>
          </a:r>
          <a:r>
            <a:rPr lang="ru-RU" sz="2000" b="1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dirty="0" err="1" smtClean="0">
              <a:effectLst/>
              <a:latin typeface="Times New Roman" pitchFamily="18" charset="0"/>
              <a:cs typeface="Times New Roman" pitchFamily="18" charset="0"/>
            </a:rPr>
            <a:t>әлеуметтік</a:t>
          </a:r>
          <a:r>
            <a:rPr lang="ru-RU" sz="2000" b="1" dirty="0" smtClean="0">
              <a:effectLst/>
              <a:latin typeface="Times New Roman" pitchFamily="18" charset="0"/>
              <a:cs typeface="Times New Roman" pitchFamily="18" charset="0"/>
            </a:rPr>
            <a:t> – </a:t>
          </a:r>
          <a:r>
            <a:rPr lang="ru-RU" sz="2000" b="1" dirty="0" err="1" smtClean="0">
              <a:effectLst/>
              <a:latin typeface="Times New Roman" pitchFamily="18" charset="0"/>
              <a:cs typeface="Times New Roman" pitchFamily="18" charset="0"/>
            </a:rPr>
            <a:t>экономикалық</a:t>
          </a:r>
          <a:r>
            <a:rPr lang="ru-RU" sz="2000" b="1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dirty="0" err="1" smtClean="0">
              <a:effectLst/>
              <a:latin typeface="Times New Roman" pitchFamily="18" charset="0"/>
              <a:cs typeface="Times New Roman" pitchFamily="18" charset="0"/>
            </a:rPr>
            <a:t>проблемалардың</a:t>
          </a:r>
          <a:r>
            <a:rPr lang="ru-RU" sz="2000" b="1" dirty="0" smtClean="0">
              <a:effectLst/>
              <a:latin typeface="Times New Roman" pitchFamily="18" charset="0"/>
              <a:cs typeface="Times New Roman" pitchFamily="18" charset="0"/>
            </a:rPr>
            <a:t> даму </a:t>
          </a:r>
          <a:r>
            <a:rPr lang="ru-RU" sz="2000" b="1" dirty="0" err="1" smtClean="0">
              <a:effectLst/>
              <a:latin typeface="Times New Roman" pitchFamily="18" charset="0"/>
              <a:cs typeface="Times New Roman" pitchFamily="18" charset="0"/>
            </a:rPr>
            <a:t>тенденцияларының</a:t>
          </a:r>
          <a:r>
            <a:rPr lang="ru-RU" sz="2000" b="1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dirty="0" err="1" smtClean="0">
              <a:effectLst/>
              <a:latin typeface="Times New Roman" pitchFamily="18" charset="0"/>
              <a:cs typeface="Times New Roman" pitchFamily="18" charset="0"/>
            </a:rPr>
            <a:t>кеңістігі</a:t>
          </a:r>
          <a:endParaRPr lang="ru-RU" sz="2000" b="1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03B13E92-79EE-47B8-AD33-3390BAAA6DE3}" type="parTrans" cxnId="{AB4D1E05-7C38-456D-944C-5BFB2883202A}">
      <dgm:prSet/>
      <dgm:spPr/>
      <dgm:t>
        <a:bodyPr/>
        <a:lstStyle/>
        <a:p>
          <a:endParaRPr lang="ru-RU"/>
        </a:p>
      </dgm:t>
    </dgm:pt>
    <dgm:pt modelId="{54D6E60A-D59D-442C-B2EB-8FB9CAC0559F}" type="sibTrans" cxnId="{AB4D1E05-7C38-456D-944C-5BFB2883202A}">
      <dgm:prSet/>
      <dgm:spPr/>
      <dgm:t>
        <a:bodyPr/>
        <a:lstStyle/>
        <a:p>
          <a:endParaRPr lang="ru-RU"/>
        </a:p>
      </dgm:t>
    </dgm:pt>
    <dgm:pt modelId="{5FD4B3D3-95CE-4750-856E-A3B0CE3B5866}" type="pres">
      <dgm:prSet presAssocID="{F3C35BC4-D853-49D9-A242-B1707C6D610B}" presName="CompostProcess" presStyleCnt="0">
        <dgm:presLayoutVars>
          <dgm:dir/>
          <dgm:resizeHandles val="exact"/>
        </dgm:presLayoutVars>
      </dgm:prSet>
      <dgm:spPr/>
    </dgm:pt>
    <dgm:pt modelId="{28551E08-A888-445D-94E4-2C81BA74A175}" type="pres">
      <dgm:prSet presAssocID="{F3C35BC4-D853-49D9-A242-B1707C6D610B}" presName="arrow" presStyleLbl="bgShp" presStyleIdx="0" presStyleCnt="1" custLinFactNeighborX="-3771" custLinFactNeighborY="233"/>
      <dgm:spPr/>
    </dgm:pt>
    <dgm:pt modelId="{F11DC98B-4341-4812-B761-FD074470CE6A}" type="pres">
      <dgm:prSet presAssocID="{F3C35BC4-D853-49D9-A242-B1707C6D610B}" presName="linearProcess" presStyleCnt="0"/>
      <dgm:spPr/>
    </dgm:pt>
    <dgm:pt modelId="{D12E94DC-811B-4D62-A45F-C99E37E6CF58}" type="pres">
      <dgm:prSet presAssocID="{6CD50288-6FAF-44D5-975A-C40436556555}" presName="textNode" presStyleLbl="node1" presStyleIdx="0" presStyleCnt="3" custScaleX="113827" custScaleY="1111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9506F8-50C3-43D2-A882-4E442DB64DB6}" type="pres">
      <dgm:prSet presAssocID="{57F61873-8C35-4EEA-A5EF-D99FF01018F1}" presName="sibTrans" presStyleCnt="0"/>
      <dgm:spPr/>
    </dgm:pt>
    <dgm:pt modelId="{EA5A0548-839B-47A3-B663-3DEEF7D3140E}" type="pres">
      <dgm:prSet presAssocID="{1EE90EF8-69AB-4B53-8437-20E7651D9BCA}" presName="textNode" presStyleLbl="node1" presStyleIdx="1" presStyleCnt="3" custScaleX="125704" custScaleY="127044" custLinFactNeighborX="-42082" custLinFactNeighborY="-2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844619-9EFF-4649-A6C2-7973F7038637}" type="pres">
      <dgm:prSet presAssocID="{104E9AB4-B507-4E55-AB0F-35DCF011F03C}" presName="sibTrans" presStyleCnt="0"/>
      <dgm:spPr/>
    </dgm:pt>
    <dgm:pt modelId="{43D2978E-6694-4468-A791-C7781376A73F}" type="pres">
      <dgm:prSet presAssocID="{95E2C1AD-7997-45ED-885D-B617A9FDE4CC}" presName="textNode" presStyleLbl="node1" presStyleIdx="2" presStyleCnt="3" custScaleX="151869" custScaleY="150909" custLinFactNeighborX="-93369" custLinFactNeighborY="-2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788A31-8EE7-4DC3-96A6-CA0C90D9EBC1}" srcId="{F3C35BC4-D853-49D9-A242-B1707C6D610B}" destId="{1EE90EF8-69AB-4B53-8437-20E7651D9BCA}" srcOrd="1" destOrd="0" parTransId="{F917EC3C-C965-4F1E-BB83-56D1C5C6359A}" sibTransId="{104E9AB4-B507-4E55-AB0F-35DCF011F03C}"/>
    <dgm:cxn modelId="{AB4D1E05-7C38-456D-944C-5BFB2883202A}" srcId="{F3C35BC4-D853-49D9-A242-B1707C6D610B}" destId="{95E2C1AD-7997-45ED-885D-B617A9FDE4CC}" srcOrd="2" destOrd="0" parTransId="{03B13E92-79EE-47B8-AD33-3390BAAA6DE3}" sibTransId="{54D6E60A-D59D-442C-B2EB-8FB9CAC0559F}"/>
    <dgm:cxn modelId="{D9D63836-E5D7-4E7B-B7D2-E2B0A0639EB6}" type="presOf" srcId="{6CD50288-6FAF-44D5-975A-C40436556555}" destId="{D12E94DC-811B-4D62-A45F-C99E37E6CF58}" srcOrd="0" destOrd="0" presId="urn:microsoft.com/office/officeart/2005/8/layout/hProcess9"/>
    <dgm:cxn modelId="{662E8A09-9C20-4907-ACD7-C9D33F8A1F56}" type="presOf" srcId="{1EE90EF8-69AB-4B53-8437-20E7651D9BCA}" destId="{EA5A0548-839B-47A3-B663-3DEEF7D3140E}" srcOrd="0" destOrd="0" presId="urn:microsoft.com/office/officeart/2005/8/layout/hProcess9"/>
    <dgm:cxn modelId="{881EDE7A-4DE3-406D-9196-AB2C42FD91E4}" type="presOf" srcId="{95E2C1AD-7997-45ED-885D-B617A9FDE4CC}" destId="{43D2978E-6694-4468-A791-C7781376A73F}" srcOrd="0" destOrd="0" presId="urn:microsoft.com/office/officeart/2005/8/layout/hProcess9"/>
    <dgm:cxn modelId="{9982E6A4-82EB-483D-8042-21159685D266}" type="presOf" srcId="{F3C35BC4-D853-49D9-A242-B1707C6D610B}" destId="{5FD4B3D3-95CE-4750-856E-A3B0CE3B5866}" srcOrd="0" destOrd="0" presId="urn:microsoft.com/office/officeart/2005/8/layout/hProcess9"/>
    <dgm:cxn modelId="{19924426-9B02-41E0-A727-8BC72ECEFF4F}" srcId="{F3C35BC4-D853-49D9-A242-B1707C6D610B}" destId="{6CD50288-6FAF-44D5-975A-C40436556555}" srcOrd="0" destOrd="0" parTransId="{14327031-557A-44B1-9293-FBF798DD3F93}" sibTransId="{57F61873-8C35-4EEA-A5EF-D99FF01018F1}"/>
    <dgm:cxn modelId="{124A0C31-3AF2-46EB-B61B-84C84C3A6082}" type="presParOf" srcId="{5FD4B3D3-95CE-4750-856E-A3B0CE3B5866}" destId="{28551E08-A888-445D-94E4-2C81BA74A175}" srcOrd="0" destOrd="0" presId="urn:microsoft.com/office/officeart/2005/8/layout/hProcess9"/>
    <dgm:cxn modelId="{2BDA8E38-CA93-4200-86DB-6C093DC361C5}" type="presParOf" srcId="{5FD4B3D3-95CE-4750-856E-A3B0CE3B5866}" destId="{F11DC98B-4341-4812-B761-FD074470CE6A}" srcOrd="1" destOrd="0" presId="urn:microsoft.com/office/officeart/2005/8/layout/hProcess9"/>
    <dgm:cxn modelId="{211644F4-4C34-4931-9267-9B3BD69A3A57}" type="presParOf" srcId="{F11DC98B-4341-4812-B761-FD074470CE6A}" destId="{D12E94DC-811B-4D62-A45F-C99E37E6CF58}" srcOrd="0" destOrd="0" presId="urn:microsoft.com/office/officeart/2005/8/layout/hProcess9"/>
    <dgm:cxn modelId="{991AED1E-6EBA-4EF8-A648-1E0A36512166}" type="presParOf" srcId="{F11DC98B-4341-4812-B761-FD074470CE6A}" destId="{A69506F8-50C3-43D2-A882-4E442DB64DB6}" srcOrd="1" destOrd="0" presId="urn:microsoft.com/office/officeart/2005/8/layout/hProcess9"/>
    <dgm:cxn modelId="{4FDA8DD0-90C6-4689-B3C5-6853F68F7CD7}" type="presParOf" srcId="{F11DC98B-4341-4812-B761-FD074470CE6A}" destId="{EA5A0548-839B-47A3-B663-3DEEF7D3140E}" srcOrd="2" destOrd="0" presId="urn:microsoft.com/office/officeart/2005/8/layout/hProcess9"/>
    <dgm:cxn modelId="{F2194928-7731-49A6-9971-37C7C24229CC}" type="presParOf" srcId="{F11DC98B-4341-4812-B761-FD074470CE6A}" destId="{0B844619-9EFF-4649-A6C2-7973F7038637}" srcOrd="3" destOrd="0" presId="urn:microsoft.com/office/officeart/2005/8/layout/hProcess9"/>
    <dgm:cxn modelId="{DB1B9085-AD89-43AB-B9FB-316301576676}" type="presParOf" srcId="{F11DC98B-4341-4812-B761-FD074470CE6A}" destId="{43D2978E-6694-4468-A791-C7781376A73F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551E08-A888-445D-94E4-2C81BA74A175}">
      <dsp:nvSpPr>
        <dsp:cNvPr id="0" name=""/>
        <dsp:cNvSpPr/>
      </dsp:nvSpPr>
      <dsp:spPr>
        <a:xfrm>
          <a:off x="362265" y="0"/>
          <a:ext cx="7169988" cy="452596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2E94DC-811B-4D62-A45F-C99E37E6CF58}">
      <dsp:nvSpPr>
        <dsp:cNvPr id="0" name=""/>
        <dsp:cNvSpPr/>
      </dsp:nvSpPr>
      <dsp:spPr>
        <a:xfrm>
          <a:off x="1927" y="1257004"/>
          <a:ext cx="2291040" cy="20119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>
              <a:effectLst/>
              <a:latin typeface="Times New Roman" pitchFamily="18" charset="0"/>
              <a:cs typeface="Times New Roman" pitchFamily="18" charset="0"/>
            </a:rPr>
            <a:t>Үйрене</a:t>
          </a:r>
          <a:r>
            <a:rPr lang="ru-RU" sz="2000" b="1" kern="120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kern="1200" dirty="0" err="1" smtClean="0">
              <a:effectLst/>
              <a:latin typeface="Times New Roman" pitchFamily="18" charset="0"/>
              <a:cs typeface="Times New Roman" pitchFamily="18" charset="0"/>
            </a:rPr>
            <a:t>аламын</a:t>
          </a:r>
          <a:r>
            <a:rPr lang="ru-RU" sz="2000" b="1" kern="1200" dirty="0" smtClean="0">
              <a:effectLst/>
              <a:latin typeface="Times New Roman" pitchFamily="18" charset="0"/>
              <a:cs typeface="Times New Roman" pitchFamily="18" charset="0"/>
            </a:rPr>
            <a:t> – </a:t>
          </a:r>
          <a:r>
            <a:rPr lang="ru-RU" sz="2000" b="1" kern="1200" dirty="0" err="1" smtClean="0">
              <a:effectLst/>
              <a:latin typeface="Times New Roman" pitchFamily="18" charset="0"/>
              <a:cs typeface="Times New Roman" pitchFamily="18" charset="0"/>
            </a:rPr>
            <a:t>қабілет-қарымның</a:t>
          </a:r>
          <a:r>
            <a:rPr lang="ru-RU" sz="2000" b="1" kern="1200" dirty="0" smtClean="0">
              <a:effectLst/>
              <a:latin typeface="Times New Roman" pitchFamily="18" charset="0"/>
              <a:cs typeface="Times New Roman" pitchFamily="18" charset="0"/>
            </a:rPr>
            <a:t>, </a:t>
          </a:r>
          <a:r>
            <a:rPr lang="ru-RU" sz="2000" b="1" kern="1200" dirty="0" err="1" smtClean="0">
              <a:effectLst/>
              <a:latin typeface="Times New Roman" pitchFamily="18" charset="0"/>
              <a:cs typeface="Times New Roman" pitchFamily="18" charset="0"/>
            </a:rPr>
            <a:t>таланттың</a:t>
          </a:r>
          <a:r>
            <a:rPr lang="ru-RU" sz="2000" b="1" kern="1200" dirty="0" smtClean="0">
              <a:effectLst/>
              <a:latin typeface="Times New Roman" pitchFamily="18" charset="0"/>
              <a:cs typeface="Times New Roman" pitchFamily="18" charset="0"/>
            </a:rPr>
            <a:t>, </a:t>
          </a:r>
          <a:r>
            <a:rPr lang="ru-RU" sz="2000" b="1" kern="1200" dirty="0" err="1" smtClean="0">
              <a:effectLst/>
              <a:latin typeface="Times New Roman" pitchFamily="18" charset="0"/>
              <a:cs typeface="Times New Roman" pitchFamily="18" charset="0"/>
            </a:rPr>
            <a:t>денсаулықтың</a:t>
          </a:r>
          <a:r>
            <a:rPr lang="ru-RU" sz="2000" b="1" kern="120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kern="1200" dirty="0" err="1" smtClean="0">
              <a:effectLst/>
              <a:latin typeface="Times New Roman" pitchFamily="18" charset="0"/>
              <a:cs typeface="Times New Roman" pitchFamily="18" charset="0"/>
            </a:rPr>
            <a:t>кеңістігі</a:t>
          </a:r>
          <a:r>
            <a:rPr lang="ru-RU" sz="2000" b="1" kern="1200" dirty="0" smtClean="0">
              <a:effectLst/>
              <a:latin typeface="Times New Roman" pitchFamily="18" charset="0"/>
              <a:cs typeface="Times New Roman" pitchFamily="18" charset="0"/>
            </a:rPr>
            <a:t>​</a:t>
          </a:r>
          <a:endParaRPr lang="ru-RU" sz="2000" b="1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100142" y="1355219"/>
        <a:ext cx="2094610" cy="1815523"/>
      </dsp:txXfrm>
    </dsp:sp>
    <dsp:sp modelId="{EA5A0548-839B-47A3-B663-3DEEF7D3140E}">
      <dsp:nvSpPr>
        <dsp:cNvPr id="0" name=""/>
        <dsp:cNvSpPr/>
      </dsp:nvSpPr>
      <dsp:spPr>
        <a:xfrm>
          <a:off x="2453274" y="1108716"/>
          <a:ext cx="2530093" cy="22999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>
              <a:effectLst/>
              <a:latin typeface="Times New Roman" pitchFamily="18" charset="0"/>
              <a:cs typeface="Times New Roman" pitchFamily="18" charset="0"/>
            </a:rPr>
            <a:t>Үйренгім</a:t>
          </a:r>
          <a:r>
            <a:rPr lang="ru-RU" sz="2000" b="1" kern="120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kern="1200" dirty="0" err="1" smtClean="0">
              <a:effectLst/>
              <a:latin typeface="Times New Roman" pitchFamily="18" charset="0"/>
              <a:cs typeface="Times New Roman" pitchFamily="18" charset="0"/>
            </a:rPr>
            <a:t>келеді</a:t>
          </a:r>
          <a:r>
            <a:rPr lang="ru-RU" sz="2000" b="1" kern="1200" dirty="0" smtClean="0">
              <a:effectLst/>
              <a:latin typeface="Times New Roman" pitchFamily="18" charset="0"/>
              <a:cs typeface="Times New Roman" pitchFamily="18" charset="0"/>
            </a:rPr>
            <a:t> – </a:t>
          </a:r>
          <a:r>
            <a:rPr lang="ru-RU" sz="2000" b="1" kern="1200" dirty="0" err="1" smtClean="0">
              <a:effectLst/>
              <a:latin typeface="Times New Roman" pitchFamily="18" charset="0"/>
              <a:cs typeface="Times New Roman" pitchFamily="18" charset="0"/>
            </a:rPr>
            <a:t>бұл</a:t>
          </a:r>
          <a:r>
            <a:rPr lang="ru-RU" sz="2000" b="1" kern="120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kern="1200" dirty="0" err="1" smtClean="0">
              <a:effectLst/>
              <a:latin typeface="Times New Roman" pitchFamily="18" charset="0"/>
              <a:cs typeface="Times New Roman" pitchFamily="18" charset="0"/>
            </a:rPr>
            <a:t>талап</a:t>
          </a:r>
          <a:r>
            <a:rPr lang="ru-RU" sz="2000" b="1" kern="1200" dirty="0" smtClean="0">
              <a:effectLst/>
              <a:latin typeface="Times New Roman" pitchFamily="18" charset="0"/>
              <a:cs typeface="Times New Roman" pitchFamily="18" charset="0"/>
            </a:rPr>
            <a:t> – </a:t>
          </a:r>
          <a:r>
            <a:rPr lang="ru-RU" sz="2000" b="1" kern="1200" dirty="0" err="1" smtClean="0">
              <a:effectLst/>
              <a:latin typeface="Times New Roman" pitchFamily="18" charset="0"/>
              <a:cs typeface="Times New Roman" pitchFamily="18" charset="0"/>
            </a:rPr>
            <a:t>тілектің</a:t>
          </a:r>
          <a:r>
            <a:rPr lang="ru-RU" sz="2000" b="1" kern="1200" dirty="0" smtClean="0">
              <a:effectLst/>
              <a:latin typeface="Times New Roman" pitchFamily="18" charset="0"/>
              <a:cs typeface="Times New Roman" pitchFamily="18" charset="0"/>
            </a:rPr>
            <a:t>, </a:t>
          </a:r>
          <a:r>
            <a:rPr lang="ru-RU" sz="2000" b="1" kern="1200" dirty="0" err="1" smtClean="0">
              <a:effectLst/>
              <a:latin typeface="Times New Roman" pitchFamily="18" charset="0"/>
              <a:cs typeface="Times New Roman" pitchFamily="18" charset="0"/>
            </a:rPr>
            <a:t>мақсат</a:t>
          </a:r>
          <a:r>
            <a:rPr lang="ru-RU" sz="2000" b="1" kern="1200" dirty="0" smtClean="0">
              <a:effectLst/>
              <a:latin typeface="Times New Roman" pitchFamily="18" charset="0"/>
              <a:cs typeface="Times New Roman" pitchFamily="18" charset="0"/>
            </a:rPr>
            <a:t> пен </a:t>
          </a:r>
          <a:r>
            <a:rPr lang="ru-RU" sz="2000" b="1" kern="1200" dirty="0" err="1" smtClean="0">
              <a:effectLst/>
              <a:latin typeface="Times New Roman" pitchFamily="18" charset="0"/>
              <a:cs typeface="Times New Roman" pitchFamily="18" charset="0"/>
            </a:rPr>
            <a:t>мүдденің</a:t>
          </a:r>
          <a:r>
            <a:rPr lang="ru-RU" sz="2000" b="1" kern="1200" dirty="0" smtClean="0">
              <a:effectLst/>
              <a:latin typeface="Times New Roman" pitchFamily="18" charset="0"/>
              <a:cs typeface="Times New Roman" pitchFamily="18" charset="0"/>
            </a:rPr>
            <a:t>, </a:t>
          </a:r>
          <a:r>
            <a:rPr lang="ru-RU" sz="2000" b="1" kern="1200" dirty="0" err="1" smtClean="0">
              <a:effectLst/>
              <a:latin typeface="Times New Roman" pitchFamily="18" charset="0"/>
              <a:cs typeface="Times New Roman" pitchFamily="18" charset="0"/>
            </a:rPr>
            <a:t>ынта</a:t>
          </a:r>
          <a:r>
            <a:rPr lang="ru-RU" sz="2000" b="1" kern="1200" dirty="0" smtClean="0">
              <a:effectLst/>
              <a:latin typeface="Times New Roman" pitchFamily="18" charset="0"/>
              <a:cs typeface="Times New Roman" pitchFamily="18" charset="0"/>
            </a:rPr>
            <a:t> мен </a:t>
          </a:r>
          <a:r>
            <a:rPr lang="ru-RU" sz="2000" b="1" kern="1200" dirty="0" err="1" smtClean="0">
              <a:effectLst/>
              <a:latin typeface="Times New Roman" pitchFamily="18" charset="0"/>
              <a:cs typeface="Times New Roman" pitchFamily="18" charset="0"/>
            </a:rPr>
            <a:t>ықыластың</a:t>
          </a:r>
          <a:r>
            <a:rPr lang="ru-RU" sz="2000" b="1" kern="120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kern="1200" dirty="0" err="1" smtClean="0">
              <a:effectLst/>
              <a:latin typeface="Times New Roman" pitchFamily="18" charset="0"/>
              <a:cs typeface="Times New Roman" pitchFamily="18" charset="0"/>
            </a:rPr>
            <a:t>кеңістігі</a:t>
          </a:r>
          <a:r>
            <a:rPr lang="ru-RU" sz="2000" b="1" kern="1200" dirty="0" smtClean="0">
              <a:effectLst/>
              <a:latin typeface="Times New Roman" pitchFamily="18" charset="0"/>
              <a:cs typeface="Times New Roman" pitchFamily="18" charset="0"/>
            </a:rPr>
            <a:t>​</a:t>
          </a:r>
          <a:endParaRPr lang="ru-RU" sz="2000" b="1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565550" y="1220992"/>
        <a:ext cx="2305541" cy="2075433"/>
      </dsp:txXfrm>
    </dsp:sp>
    <dsp:sp modelId="{43D2978E-6694-4468-A791-C7781376A73F}">
      <dsp:nvSpPr>
        <dsp:cNvPr id="0" name=""/>
        <dsp:cNvSpPr/>
      </dsp:nvSpPr>
      <dsp:spPr>
        <a:xfrm>
          <a:off x="5118196" y="892691"/>
          <a:ext cx="3056726" cy="27320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>
              <a:effectLst/>
              <a:latin typeface="Times New Roman" pitchFamily="18" charset="0"/>
              <a:cs typeface="Times New Roman" pitchFamily="18" charset="0"/>
            </a:rPr>
            <a:t>Үйрену</a:t>
          </a:r>
          <a:r>
            <a:rPr lang="ru-RU" sz="2000" b="1" kern="120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kern="1200" dirty="0" err="1" smtClean="0">
              <a:effectLst/>
              <a:latin typeface="Times New Roman" pitchFamily="18" charset="0"/>
              <a:cs typeface="Times New Roman" pitchFamily="18" charset="0"/>
            </a:rPr>
            <a:t>керек</a:t>
          </a:r>
          <a:r>
            <a:rPr lang="ru-RU" sz="2000" b="1" kern="1200" dirty="0" smtClean="0">
              <a:effectLst/>
              <a:latin typeface="Times New Roman" pitchFamily="18" charset="0"/>
              <a:cs typeface="Times New Roman" pitchFamily="18" charset="0"/>
            </a:rPr>
            <a:t>  - </a:t>
          </a:r>
          <a:r>
            <a:rPr lang="ru-RU" sz="2000" b="1" kern="1200" dirty="0" err="1" smtClean="0">
              <a:effectLst/>
              <a:latin typeface="Times New Roman" pitchFamily="18" charset="0"/>
              <a:cs typeface="Times New Roman" pitchFamily="18" charset="0"/>
            </a:rPr>
            <a:t>еңбек</a:t>
          </a:r>
          <a:r>
            <a:rPr lang="ru-RU" sz="2000" b="1" kern="120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kern="1200" dirty="0" err="1" smtClean="0">
              <a:effectLst/>
              <a:latin typeface="Times New Roman" pitchFamily="18" charset="0"/>
              <a:cs typeface="Times New Roman" pitchFamily="18" charset="0"/>
            </a:rPr>
            <a:t>рыногындағы</a:t>
          </a:r>
          <a:r>
            <a:rPr lang="ru-RU" sz="2000" b="1" kern="120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kern="1200" dirty="0" err="1" smtClean="0">
              <a:effectLst/>
              <a:latin typeface="Times New Roman" pitchFamily="18" charset="0"/>
              <a:cs typeface="Times New Roman" pitchFamily="18" charset="0"/>
            </a:rPr>
            <a:t>сұраныстардың</a:t>
          </a:r>
          <a:r>
            <a:rPr lang="ru-RU" sz="2000" b="1" kern="1200" dirty="0" smtClean="0">
              <a:effectLst/>
              <a:latin typeface="Times New Roman" pitchFamily="18" charset="0"/>
              <a:cs typeface="Times New Roman" pitchFamily="18" charset="0"/>
            </a:rPr>
            <a:t>, </a:t>
          </a:r>
          <a:r>
            <a:rPr lang="ru-RU" sz="2000" b="1" kern="1200" dirty="0" err="1" smtClean="0">
              <a:effectLst/>
              <a:latin typeface="Times New Roman" pitchFamily="18" charset="0"/>
              <a:cs typeface="Times New Roman" pitchFamily="18" charset="0"/>
            </a:rPr>
            <a:t>аймақтағы</a:t>
          </a:r>
          <a:r>
            <a:rPr lang="ru-RU" sz="2000" b="1" kern="120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kern="1200" dirty="0" err="1" smtClean="0">
              <a:effectLst/>
              <a:latin typeface="Times New Roman" pitchFamily="18" charset="0"/>
              <a:cs typeface="Times New Roman" pitchFamily="18" charset="0"/>
            </a:rPr>
            <a:t>әлеуметтік</a:t>
          </a:r>
          <a:r>
            <a:rPr lang="ru-RU" sz="2000" b="1" kern="1200" dirty="0" smtClean="0">
              <a:effectLst/>
              <a:latin typeface="Times New Roman" pitchFamily="18" charset="0"/>
              <a:cs typeface="Times New Roman" pitchFamily="18" charset="0"/>
            </a:rPr>
            <a:t> – </a:t>
          </a:r>
          <a:r>
            <a:rPr lang="ru-RU" sz="2000" b="1" kern="1200" dirty="0" err="1" smtClean="0">
              <a:effectLst/>
              <a:latin typeface="Times New Roman" pitchFamily="18" charset="0"/>
              <a:cs typeface="Times New Roman" pitchFamily="18" charset="0"/>
            </a:rPr>
            <a:t>экономикалық</a:t>
          </a:r>
          <a:r>
            <a:rPr lang="ru-RU" sz="2000" b="1" kern="120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kern="1200" dirty="0" err="1" smtClean="0">
              <a:effectLst/>
              <a:latin typeface="Times New Roman" pitchFamily="18" charset="0"/>
              <a:cs typeface="Times New Roman" pitchFamily="18" charset="0"/>
            </a:rPr>
            <a:t>проблемалардың</a:t>
          </a:r>
          <a:r>
            <a:rPr lang="ru-RU" sz="2000" b="1" kern="1200" dirty="0" smtClean="0">
              <a:effectLst/>
              <a:latin typeface="Times New Roman" pitchFamily="18" charset="0"/>
              <a:cs typeface="Times New Roman" pitchFamily="18" charset="0"/>
            </a:rPr>
            <a:t> даму </a:t>
          </a:r>
          <a:r>
            <a:rPr lang="ru-RU" sz="2000" b="1" kern="1200" dirty="0" err="1" smtClean="0">
              <a:effectLst/>
              <a:latin typeface="Times New Roman" pitchFamily="18" charset="0"/>
              <a:cs typeface="Times New Roman" pitchFamily="18" charset="0"/>
            </a:rPr>
            <a:t>тенденцияларының</a:t>
          </a:r>
          <a:r>
            <a:rPr lang="ru-RU" sz="2000" b="1" kern="120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kern="1200" dirty="0" err="1" smtClean="0">
              <a:effectLst/>
              <a:latin typeface="Times New Roman" pitchFamily="18" charset="0"/>
              <a:cs typeface="Times New Roman" pitchFamily="18" charset="0"/>
            </a:rPr>
            <a:t>кеңістігі</a:t>
          </a:r>
          <a:endParaRPr lang="ru-RU" sz="2000" b="1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5251563" y="1026058"/>
        <a:ext cx="2789992" cy="24653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F7219-73D9-49AB-9D3D-3FB89A732280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0D6A9-271D-44F3-93FB-8F66D23FA1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187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F7219-73D9-49AB-9D3D-3FB89A732280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0D6A9-271D-44F3-93FB-8F66D23FA1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767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F7219-73D9-49AB-9D3D-3FB89A732280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0D6A9-271D-44F3-93FB-8F66D23FA1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877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F7219-73D9-49AB-9D3D-3FB89A732280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0D6A9-271D-44F3-93FB-8F66D23FA1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754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F7219-73D9-49AB-9D3D-3FB89A732280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0D6A9-271D-44F3-93FB-8F66D23FA1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3944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F7219-73D9-49AB-9D3D-3FB89A732280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0D6A9-271D-44F3-93FB-8F66D23FA1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677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F7219-73D9-49AB-9D3D-3FB89A732280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0D6A9-271D-44F3-93FB-8F66D23FA1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582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F7219-73D9-49AB-9D3D-3FB89A732280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0D6A9-271D-44F3-93FB-8F66D23FA1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8635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F7219-73D9-49AB-9D3D-3FB89A732280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0D6A9-271D-44F3-93FB-8F66D23FA1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701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F7219-73D9-49AB-9D3D-3FB89A732280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0D6A9-271D-44F3-93FB-8F66D23FA1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9615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F7219-73D9-49AB-9D3D-3FB89A732280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0D6A9-271D-44F3-93FB-8F66D23FA1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748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BF7219-73D9-49AB-9D3D-3FB89A732280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F0D6A9-271D-44F3-93FB-8F66D23FA1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214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454" y="0"/>
            <a:ext cx="9144000" cy="704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958975"/>
            <a:ext cx="8208912" cy="1470025"/>
          </a:xfrm>
        </p:spPr>
        <p:txBody>
          <a:bodyPr>
            <a:noAutofit/>
          </a:bodyPr>
          <a:lstStyle/>
          <a:p>
            <a:r>
              <a:rPr lang="kk-KZ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kk-KZ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Оқушылардың ғылымдарға бейімділігі мен кәсіби типін анықтау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35307" y="404664"/>
            <a:ext cx="64787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«</a:t>
            </a:r>
            <a:r>
              <a:rPr lang="ru-RU" sz="2300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Кәсіп</a:t>
            </a:r>
            <a:r>
              <a:rPr lang="ru-RU" sz="23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таңдау</a:t>
            </a:r>
            <a:r>
              <a:rPr lang="ru-RU" sz="23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-тек </a:t>
            </a:r>
            <a:r>
              <a:rPr lang="ru-RU" sz="2300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қана</a:t>
            </a:r>
            <a:r>
              <a:rPr lang="ru-RU" sz="23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болашаққа</a:t>
            </a:r>
            <a:r>
              <a:rPr lang="ru-RU" sz="23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үңілу</a:t>
            </a:r>
            <a:r>
              <a:rPr lang="ru-RU" sz="23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sz="23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r"/>
            <a:r>
              <a:rPr lang="ru-RU" sz="2300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23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өзіңнің</a:t>
            </a:r>
            <a:r>
              <a:rPr lang="ru-RU" sz="23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ішкі</a:t>
            </a:r>
            <a:r>
              <a:rPr lang="ru-RU" sz="23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жан-дүниеңе</a:t>
            </a:r>
            <a:r>
              <a:rPr lang="ru-RU" sz="23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үңілу</a:t>
            </a:r>
            <a:r>
              <a:rPr lang="ru-RU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...»</a:t>
            </a:r>
            <a:endParaRPr lang="ru-RU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7704" y="3136612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(диагностикалық жұмыс нәтижесі)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546" y="3717032"/>
            <a:ext cx="2018949" cy="1342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348735"/>
            <a:ext cx="1536700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1746" y="285728"/>
            <a:ext cx="1602254" cy="1431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4694" y="6180772"/>
            <a:ext cx="4094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Гимназия психологы: Смагулова Э.Г.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43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278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31640" y="188641"/>
            <a:ext cx="66247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k-KZ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kk-KZ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«Б» </a:t>
            </a:r>
            <a:r>
              <a:rPr lang="kk-KZ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СЫНЫП ОҚУШЫЛАРЫНЫҢ  ҒЫЛЫМДАРҒА БЕЙІМДІЛІГІ: </a:t>
            </a:r>
            <a:endParaRPr lang="ru-RU" sz="2000" dirty="0"/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272549297"/>
              </p:ext>
            </p:extLst>
          </p:nvPr>
        </p:nvGraphicFramePr>
        <p:xfrm>
          <a:off x="467544" y="896527"/>
          <a:ext cx="8208912" cy="49807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4853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35696" y="260649"/>
            <a:ext cx="59046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k-KZ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 «А» сынып оқушыларының кәсіптік типін анықтау: </a:t>
            </a:r>
            <a:endParaRPr lang="ru-RU" sz="2400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261561851"/>
              </p:ext>
            </p:extLst>
          </p:nvPr>
        </p:nvGraphicFramePr>
        <p:xfrm>
          <a:off x="683568" y="1352295"/>
          <a:ext cx="7920880" cy="50290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57017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75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91680" y="332657"/>
            <a:ext cx="56166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k-KZ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kk-KZ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«Ә» </a:t>
            </a:r>
            <a:r>
              <a:rPr lang="kk-KZ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сынып оқушыларының кәсіптік типін анықтау: </a:t>
            </a:r>
            <a:endParaRPr lang="ru-RU" sz="2400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4195094100"/>
              </p:ext>
            </p:extLst>
          </p:nvPr>
        </p:nvGraphicFramePr>
        <p:xfrm>
          <a:off x="395536" y="1196752"/>
          <a:ext cx="8064896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4819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75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75656" y="260649"/>
            <a:ext cx="67687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k-KZ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kk-KZ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«Б» </a:t>
            </a:r>
            <a:r>
              <a:rPr lang="kk-KZ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сынып оқушыларының кәсіптік типін анықтау: </a:t>
            </a:r>
            <a:endParaRPr lang="ru-RU" sz="24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469691018"/>
              </p:ext>
            </p:extLst>
          </p:nvPr>
        </p:nvGraphicFramePr>
        <p:xfrm>
          <a:off x="539552" y="1052736"/>
          <a:ext cx="8352928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4478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8" y="-49468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031482776"/>
              </p:ext>
            </p:extLst>
          </p:nvPr>
        </p:nvGraphicFramePr>
        <p:xfrm>
          <a:off x="467544" y="620688"/>
          <a:ext cx="8280920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5567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7881"/>
            <a:ext cx="9144000" cy="6999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9511" y="0"/>
            <a:ext cx="849694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  <a:tabLst>
                <a:tab pos="342900" algn="l"/>
              </a:tabLst>
            </a:pPr>
            <a:endParaRPr lang="kk-KZ" sz="1200" b="1" spc="-2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  <a:tabLst>
                <a:tab pos="342900" algn="l"/>
              </a:tabLst>
            </a:pPr>
            <a:r>
              <a:rPr lang="kk-KZ" b="1" spc="-2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Реалистік </a:t>
            </a:r>
            <a:r>
              <a:rPr lang="kk-KZ" b="1" spc="-2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нақтылы тип – </a:t>
            </a:r>
            <a:r>
              <a:rPr lang="kk-KZ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әлеуметтік емес, нақтылықпен қазіргімен ғана бағдарланған, эмоционалдылығы бір қалыпты, нақты заттармен шұғылдануды (обьектілер, құралдар, машиналар) ұнатады, нақты есептілікті талап ететін  білімге  құштар. Математикалық, ырықсыз  қабілеттері  дамыған. Болашақта: механик,  электрик, инженер, агроном т.б. мамандық иесі бола алады.</a:t>
            </a:r>
            <a:endParaRPr lang="ru-RU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19" y="1772816"/>
            <a:ext cx="842493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  <a:tabLst>
                <a:tab pos="342900" algn="l"/>
              </a:tabLst>
            </a:pPr>
            <a:r>
              <a:rPr lang="kk-KZ" b="1" spc="-2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Зияткерлік тип</a:t>
            </a:r>
            <a:r>
              <a:rPr lang="kk-KZ" spc="-2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kk-KZ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әлеуметтілікке бейімсіз, талғампаз, рационалды, тәуелсіз, өзгеше ғылыми – теориялық құндылықтармен өзгешеленеді. Есептерді шығаруды ұнатады. Абстракциялық ойлауды, ақыл – ой ұшқырлығы көрсетеді. Ырықты және ырықсыз қабілеті дамыған.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Болашақта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ботаник, астроном, математик, физик, информатик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т.б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мамандық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иесіне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икемді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19" y="3717032"/>
            <a:ext cx="864096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  <a:tabLst>
                <a:tab pos="342900" algn="l"/>
              </a:tabLst>
            </a:pPr>
            <a:r>
              <a:rPr lang="x-none" b="1" spc="-2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Әлеуметтік</a:t>
            </a:r>
            <a:r>
              <a:rPr lang="x-none" b="1" spc="-2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тип</a:t>
            </a:r>
            <a:r>
              <a:rPr lang="x-none" spc="-2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kk-KZ" spc="-2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ә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леуметтік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қарым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қатынасты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қажет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етеді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Мінез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құлқының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ерекшеліктері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төмендегідей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тәрбиелеу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үйретуге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талпынысы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бар, 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адамға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деген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психологиялық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икемді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өзгенің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қайғы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қасіретіне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жанашушылық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танытып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қарым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қатынаста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тіл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табыса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алады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адамгершілікке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әсемділікке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осы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типке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жататын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адамдар</a:t>
            </a:r>
            <a:r>
              <a:rPr lang="x-none" b="1" spc="-2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ақыл</a:t>
            </a:r>
            <a:r>
              <a:rPr lang="x-none" b="1" spc="-2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ой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мәселелерінен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оқшау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болғанды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қалайды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белсенді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бірақ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топтың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ойынан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шығып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кете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алмайды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Басына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түскен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мәселелерді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қарым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қатынас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қабілетіне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сезіміне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эмоцияға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сүйене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отырып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шешеді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Жақсы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ырықты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қабілеттері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болады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Ұсынылатын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мамандықтар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оқыту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емдеу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саласындағы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мамандықтар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мұғалім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дәрігер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психолог, социолог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т.б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.).</a:t>
            </a:r>
            <a:endParaRPr lang="ru-RU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0800000">
            <a:off x="755575" y="4412425"/>
            <a:ext cx="77048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  <a:tabLst>
                <a:tab pos="342900" algn="l"/>
              </a:tabLst>
            </a:pPr>
            <a:endParaRPr lang="x-none" sz="1200" b="1" spc="-20" dirty="0" smtClean="0">
              <a:latin typeface="KZ Times New Roman"/>
              <a:ea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  <a:tabLst>
                <a:tab pos="342900" algn="l"/>
              </a:tabLst>
            </a:pPr>
            <a:endParaRPr lang="x-none" sz="1200" b="1" spc="-20" dirty="0">
              <a:latin typeface="KZ Times New Roman"/>
              <a:ea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  <a:tabLst>
                <a:tab pos="342900" algn="l"/>
              </a:tabLst>
            </a:pPr>
            <a:endParaRPr lang="x-none" sz="1200" spc="-20" dirty="0" smtClean="0">
              <a:latin typeface="KZ Times New Roman"/>
              <a:ea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  <a:tabLst>
                <a:tab pos="342900" algn="l"/>
              </a:tabLst>
            </a:pPr>
            <a:endParaRPr lang="x-none" sz="1200" b="1" spc="-20" dirty="0">
              <a:latin typeface="KZ Times New Roman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7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7660"/>
            <a:ext cx="9230454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 rot="10800000" flipV="1">
            <a:off x="316480" y="2301226"/>
            <a:ext cx="814394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  <a:tabLst>
                <a:tab pos="342900" algn="l"/>
              </a:tabLst>
            </a:pPr>
            <a:r>
              <a:rPr lang="x-none" b="1" spc="-2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Іскер  </a:t>
            </a:r>
            <a:r>
              <a:rPr lang="x-none" b="1" spc="-2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тип</a:t>
            </a:r>
            <a:r>
              <a:rPr lang="x-none" spc="-2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энергиясын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энтузиазм,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импульсивтілік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танытатындай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мақсат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қояды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ғажайып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оқиғаларды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жақсы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көреді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шыншылдық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басқарушылықты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ұнатады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Оған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практикалық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еңбек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ақыл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ойлық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әрекетті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талап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ететін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білімге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беймаза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басқарушылықпен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байланысты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билік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пен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дәрежеге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байланысты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есептерді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шешуге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ынтасын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танытады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Агрессивті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талапты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пысық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жақсы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вербалдық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қабілеттерімен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ерекшеленген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журналист, телеоператор,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меңгеруші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директор, дипломат,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заңгер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т.б</a:t>
            </a:r>
            <a:r>
              <a:rPr lang="x-none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6479" y="260648"/>
            <a:ext cx="81439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tabLst>
                <a:tab pos="342900" algn="l"/>
              </a:tabLst>
            </a:pPr>
            <a:r>
              <a:rPr lang="x-none" b="1" spc="-2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Конвенциалдық тип</a:t>
            </a:r>
            <a:r>
              <a:rPr lang="x-none" spc="-2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kk-KZ" spc="-2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x-none" b="1" spc="-2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ақты жүйеленген іс әрекетті қалайды. </a:t>
            </a:r>
            <a:r>
              <a:rPr lang="ru-RU" b="1" spc="-2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Мінез </a:t>
            </a:r>
            <a:r>
              <a:rPr lang="x-none" b="1" spc="-2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құлқы стериотипті. Нақтылы талғампаздық, сыншылдық танытпайды, керітартпа, тәуелді, іс әрекеттің түрінің өзгерісін қаламайды. Ұйымдастырушылығы нашар, математикалық қабілеті ерекшеленген. Қалайтын мамандықтары: математикалық есептеушілік және концелярлық салалар. Экономист, бухгалтер, статистик және т.б.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1" y="4509120"/>
            <a:ext cx="82089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  <a:tabLst>
                <a:tab pos="342900" algn="l"/>
              </a:tabLst>
            </a:pPr>
            <a:r>
              <a:rPr lang="x-none" b="1" spc="-2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Әртістік тип</a:t>
            </a:r>
            <a:r>
              <a:rPr lang="x-none" spc="-2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spc="-2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x-none" b="1" spc="-2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өкейкөз, қиялға эмоцияға сүйенеді. Өмірге қөзқарасы күрделі. Мәселе шешуде тәуелсіз, өзгеше. Моторлық және ырықсыз қабілеттері дамыған. Жоғары өмірдік арманы бар. Тұлғаның өзіндік «Мен» статусын бекітуге тырысады. Қоғамның тәртібін орындамаушылығынан әлеуметтік тұрақсыз.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spc="-2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Болашақта музыка, бейнелеу, мүсінші, әдеби шығармашылық жұмыстармен  байланысты мамандықтарды таңдайды.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160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155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260648"/>
            <a:ext cx="87129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Мамандық тандау — өте жауапкершілікті және маңызды іс. </a:t>
            </a:r>
            <a:r>
              <a:rPr lang="kk-KZ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Мамандық тандай </a:t>
            </a:r>
            <a:r>
              <a:rPr lang="kk-KZ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отырып алдымен баланың қызығушылығына, қабілетіне, бейімділігіне, қалауына қарау керек, содан кейін барып жанұялық салтпен санасуға болады.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268760"/>
            <a:ext cx="8640960" cy="5808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kk-KZ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Балаңыздың болашақ мамандығын өзі таңдауына мүмкіндік беріңіз.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kk-KZ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Оның тандаған мамандығына деген қарсылық пен қолдауды бірге отырып талқылаңыз.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kk-KZ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Мамандық тандар кезде тек материалдық пайданы ғана ойламай, балаңыздың рухани қанағаттануын да естен шығармаңыз.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kk-KZ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Болашақ мамандық таңдар кезде балаңыздың сол кәсіпке деген жарамдылығын да байқаңыз.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kk-KZ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Егер мамандық тандау барысында қарамақайшылық туыңдап жатса, кеңесші  мамандармен ақылдасыңыз.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kk-KZ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Мамандық тандауда балаңызды қыспалай бермеңіз, әйтпесе бұл жан жалға әкеп соқтыруы мүмкін.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kk-KZ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Балаңыздың арманы орындалу үшін оған барынша қолдау көрсетуге тырысыңыз.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kk-KZ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Егер балаңыз мамандық тандауда қателескен болса, ол үшін кінәламаңыз, оны жөндеуге болады..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kk-KZ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Егер балаңыз қандай да бір мамандыққа ертеден әуестене бастаса, оған үйірмелер, әдебиеттер, әр түрлі сабақтардың көмегімен осы қызығушылығын сақтауға мүмкіншілік беріңіз.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kk-KZ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Балалар өз ата-аналарының мамандығына қатысты маман таңдауы да мүмкін екенін есіңізге алыңыз.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558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123\Фон\f0f2eac3d71b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1" cy="6858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79594" y="1484784"/>
            <a:ext cx="654829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dirty="0" err="1">
                <a:ln w="12700">
                  <a:solidFill>
                    <a:srgbClr val="000066"/>
                  </a:solidFill>
                  <a:prstDash val="solid"/>
                </a:ln>
                <a:solidFill>
                  <a:srgbClr val="CC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Назарларыңызға</a:t>
            </a:r>
            <a:r>
              <a:rPr lang="ru-RU" sz="5400" b="1" i="1" dirty="0">
                <a:ln w="12700">
                  <a:solidFill>
                    <a:srgbClr val="000066"/>
                  </a:solidFill>
                  <a:prstDash val="solid"/>
                </a:ln>
                <a:solidFill>
                  <a:srgbClr val="CC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ln w="12700">
                  <a:solidFill>
                    <a:srgbClr val="000066"/>
                  </a:solidFill>
                  <a:prstDash val="solid"/>
                </a:ln>
                <a:solidFill>
                  <a:srgbClr val="CC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рахмет</a:t>
            </a:r>
            <a:r>
              <a:rPr lang="ru-RU" sz="5400" b="1" i="1" dirty="0">
                <a:ln w="12700">
                  <a:solidFill>
                    <a:srgbClr val="000066"/>
                  </a:solidFill>
                  <a:prstDash val="solid"/>
                </a:ln>
                <a:solidFill>
                  <a:srgbClr val="CC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99957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6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B43B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75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43372" y="785794"/>
            <a:ext cx="485775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3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«Мамандықтың жаманы жоқ, бірақ, мұның кез келгеніне икемділік қажет, бұл жай күнелту, тамақ асыраудың ғана жолы емес, үлкен өнерді, зор шеберлікті қажет ететін нәрсе.» </a:t>
            </a:r>
            <a:r>
              <a:rPr lang="kk-KZ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	</a:t>
            </a:r>
            <a:r>
              <a:rPr lang="kk-KZ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Жүсіпбек Аймауытов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071546"/>
            <a:ext cx="3556024" cy="4500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0700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8" y="-49468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28728" y="5000636"/>
            <a:ext cx="65722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«Неге арналсаң соны істе </a:t>
            </a:r>
            <a:r>
              <a:rPr lang="kk-KZ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kk-KZ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А.Құнанбаев 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714356"/>
            <a:ext cx="3143272" cy="41797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9116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802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197346"/>
            <a:ext cx="86409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Мамандық таңдаудағы себептер мен факторлар: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Мамандық – қарапайым өмір сүру көзі болып табылатын және қандай да бір дайындықты, жауапкершілікті талап ететін еңбек қызметінің маңызды бөлігі десе, тағы бір деректерде  Мамандық дегеніміз- адамның белгілі бір қызмет атқаруына мүмкіндік беретін материалдық не рухани өндірісте алған  білімі мен өмірлік дағдысының жиынтығы делінеді: сонымен қатар біріншіден, өз жеке басының ерекшеліктерін тануы, екіншіден, өзінің жүрегіне үңіліп, бейімділігін бағамдауы, үшіншіден, ұнататын кәсіптердің арасынан біреуін таңдауы, төртіншіден,  өзінің таңдаған кәсіби аумағын тануы болып табылады. </a:t>
            </a:r>
          </a:p>
          <a:p>
            <a:r>
              <a:rPr lang="kk-KZ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Мамандық таңдау факторлары:  </a:t>
            </a:r>
            <a:r>
              <a:rPr lang="kk-KZ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Мұғалім, отбасы, досы беделі, қабілеті</a:t>
            </a:r>
            <a:r>
              <a:rPr lang="kk-KZ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оқу </a:t>
            </a:r>
            <a:r>
              <a:rPr lang="kk-KZ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орнының  жақын орналасуы, оқиғаның әсер етуі, тәжірибенің болуы</a:t>
            </a:r>
            <a:r>
              <a:rPr lang="kk-KZ" sz="2400" b="1" dirty="0">
                <a:solidFill>
                  <a:srgbClr val="002060"/>
                </a:solidFill>
              </a:rPr>
              <a:t>.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17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927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31640" y="332656"/>
            <a:ext cx="70567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kk-KZ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Мамандық таңдау факторлары:</a:t>
            </a:r>
            <a:r>
              <a:rPr lang="kk-KZ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​</a:t>
            </a:r>
            <a:endParaRPr lang="ru-RU" sz="36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 fontAlgn="base"/>
            <a:r>
              <a:rPr lang="kk-KZ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​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467544" y="1667418"/>
            <a:ext cx="8064895" cy="4713913"/>
            <a:chOff x="1494321" y="1611924"/>
            <a:chExt cx="6058668" cy="3985738"/>
          </a:xfrm>
        </p:grpSpPr>
        <p:sp>
          <p:nvSpPr>
            <p:cNvPr id="8" name="Полилиния 7"/>
            <p:cNvSpPr/>
            <p:nvPr/>
          </p:nvSpPr>
          <p:spPr>
            <a:xfrm>
              <a:off x="3317607" y="1611924"/>
              <a:ext cx="2520286" cy="1377439"/>
            </a:xfrm>
            <a:custGeom>
              <a:avLst/>
              <a:gdLst>
                <a:gd name="connsiteX0" fmla="*/ 0 w 2520286"/>
                <a:gd name="connsiteY0" fmla="*/ 122888 h 1228881"/>
                <a:gd name="connsiteX1" fmla="*/ 122888 w 2520286"/>
                <a:gd name="connsiteY1" fmla="*/ 0 h 1228881"/>
                <a:gd name="connsiteX2" fmla="*/ 2397398 w 2520286"/>
                <a:gd name="connsiteY2" fmla="*/ 0 h 1228881"/>
                <a:gd name="connsiteX3" fmla="*/ 2520286 w 2520286"/>
                <a:gd name="connsiteY3" fmla="*/ 122888 h 1228881"/>
                <a:gd name="connsiteX4" fmla="*/ 2520286 w 2520286"/>
                <a:gd name="connsiteY4" fmla="*/ 1105993 h 1228881"/>
                <a:gd name="connsiteX5" fmla="*/ 2397398 w 2520286"/>
                <a:gd name="connsiteY5" fmla="*/ 1228881 h 1228881"/>
                <a:gd name="connsiteX6" fmla="*/ 122888 w 2520286"/>
                <a:gd name="connsiteY6" fmla="*/ 1228881 h 1228881"/>
                <a:gd name="connsiteX7" fmla="*/ 0 w 2520286"/>
                <a:gd name="connsiteY7" fmla="*/ 1105993 h 1228881"/>
                <a:gd name="connsiteX8" fmla="*/ 0 w 2520286"/>
                <a:gd name="connsiteY8" fmla="*/ 122888 h 1228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20286" h="1228881">
                  <a:moveTo>
                    <a:pt x="0" y="122888"/>
                  </a:moveTo>
                  <a:cubicBezTo>
                    <a:pt x="0" y="55019"/>
                    <a:pt x="55019" y="0"/>
                    <a:pt x="122888" y="0"/>
                  </a:cubicBezTo>
                  <a:lnTo>
                    <a:pt x="2397398" y="0"/>
                  </a:lnTo>
                  <a:cubicBezTo>
                    <a:pt x="2465267" y="0"/>
                    <a:pt x="2520286" y="55019"/>
                    <a:pt x="2520286" y="122888"/>
                  </a:cubicBezTo>
                  <a:lnTo>
                    <a:pt x="2520286" y="1105993"/>
                  </a:lnTo>
                  <a:cubicBezTo>
                    <a:pt x="2520286" y="1173862"/>
                    <a:pt x="2465267" y="1228881"/>
                    <a:pt x="2397398" y="1228881"/>
                  </a:cubicBezTo>
                  <a:lnTo>
                    <a:pt x="122888" y="1228881"/>
                  </a:lnTo>
                  <a:cubicBezTo>
                    <a:pt x="55019" y="1228881"/>
                    <a:pt x="0" y="1173862"/>
                    <a:pt x="0" y="1105993"/>
                  </a:cubicBezTo>
                  <a:lnTo>
                    <a:pt x="0" y="122888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7433" tIns="127433" rIns="127433" bIns="127433" numCol="1" spcCol="127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kk-KZ" sz="2400" b="1" u="sng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k-KZ" sz="2400" b="1" u="sng" kern="12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Білгім келеді:</a:t>
              </a:r>
              <a:r>
                <a:rPr lang="kk-KZ" sz="2400" b="1" kern="12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қызығушылық, бейімділік</a:t>
              </a:r>
              <a:endParaRPr lang="ru-RU" sz="2400" b="1" kern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lvl="0"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b="1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Полилиния 8"/>
            <p:cNvSpPr/>
            <p:nvPr/>
          </p:nvSpPr>
          <p:spPr>
            <a:xfrm rot="3600000">
              <a:off x="5062107" y="3217608"/>
              <a:ext cx="713043" cy="368275"/>
            </a:xfrm>
            <a:custGeom>
              <a:avLst/>
              <a:gdLst>
                <a:gd name="connsiteX0" fmla="*/ 0 w 713043"/>
                <a:gd name="connsiteY0" fmla="*/ 184138 h 368275"/>
                <a:gd name="connsiteX1" fmla="*/ 184138 w 713043"/>
                <a:gd name="connsiteY1" fmla="*/ 0 h 368275"/>
                <a:gd name="connsiteX2" fmla="*/ 184138 w 713043"/>
                <a:gd name="connsiteY2" fmla="*/ 73655 h 368275"/>
                <a:gd name="connsiteX3" fmla="*/ 528906 w 713043"/>
                <a:gd name="connsiteY3" fmla="*/ 73655 h 368275"/>
                <a:gd name="connsiteX4" fmla="*/ 528906 w 713043"/>
                <a:gd name="connsiteY4" fmla="*/ 0 h 368275"/>
                <a:gd name="connsiteX5" fmla="*/ 713043 w 713043"/>
                <a:gd name="connsiteY5" fmla="*/ 184138 h 368275"/>
                <a:gd name="connsiteX6" fmla="*/ 528906 w 713043"/>
                <a:gd name="connsiteY6" fmla="*/ 368275 h 368275"/>
                <a:gd name="connsiteX7" fmla="*/ 528906 w 713043"/>
                <a:gd name="connsiteY7" fmla="*/ 294620 h 368275"/>
                <a:gd name="connsiteX8" fmla="*/ 184138 w 713043"/>
                <a:gd name="connsiteY8" fmla="*/ 294620 h 368275"/>
                <a:gd name="connsiteX9" fmla="*/ 184138 w 713043"/>
                <a:gd name="connsiteY9" fmla="*/ 368275 h 368275"/>
                <a:gd name="connsiteX10" fmla="*/ 0 w 713043"/>
                <a:gd name="connsiteY10" fmla="*/ 184138 h 3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3043" h="368275">
                  <a:moveTo>
                    <a:pt x="0" y="184138"/>
                  </a:moveTo>
                  <a:lnTo>
                    <a:pt x="184138" y="0"/>
                  </a:lnTo>
                  <a:lnTo>
                    <a:pt x="184138" y="73655"/>
                  </a:lnTo>
                  <a:lnTo>
                    <a:pt x="528906" y="73655"/>
                  </a:lnTo>
                  <a:lnTo>
                    <a:pt x="528906" y="0"/>
                  </a:lnTo>
                  <a:lnTo>
                    <a:pt x="713043" y="184138"/>
                  </a:lnTo>
                  <a:lnTo>
                    <a:pt x="528906" y="368275"/>
                  </a:lnTo>
                  <a:lnTo>
                    <a:pt x="528906" y="294620"/>
                  </a:lnTo>
                  <a:lnTo>
                    <a:pt x="184138" y="294620"/>
                  </a:lnTo>
                  <a:lnTo>
                    <a:pt x="184138" y="368275"/>
                  </a:lnTo>
                  <a:lnTo>
                    <a:pt x="0" y="184138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0482" tIns="73653" rIns="110482" bIns="73656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500" kern="1200"/>
            </a:p>
          </p:txBody>
        </p:sp>
        <p:sp>
          <p:nvSpPr>
            <p:cNvPr id="10" name="Полилиния 9"/>
            <p:cNvSpPr/>
            <p:nvPr/>
          </p:nvSpPr>
          <p:spPr>
            <a:xfrm>
              <a:off x="5051307" y="4136428"/>
              <a:ext cx="2501682" cy="1461234"/>
            </a:xfrm>
            <a:custGeom>
              <a:avLst/>
              <a:gdLst>
                <a:gd name="connsiteX0" fmla="*/ 0 w 2501682"/>
                <a:gd name="connsiteY0" fmla="*/ 133123 h 1331230"/>
                <a:gd name="connsiteX1" fmla="*/ 133123 w 2501682"/>
                <a:gd name="connsiteY1" fmla="*/ 0 h 1331230"/>
                <a:gd name="connsiteX2" fmla="*/ 2368559 w 2501682"/>
                <a:gd name="connsiteY2" fmla="*/ 0 h 1331230"/>
                <a:gd name="connsiteX3" fmla="*/ 2501682 w 2501682"/>
                <a:gd name="connsiteY3" fmla="*/ 133123 h 1331230"/>
                <a:gd name="connsiteX4" fmla="*/ 2501682 w 2501682"/>
                <a:gd name="connsiteY4" fmla="*/ 1198107 h 1331230"/>
                <a:gd name="connsiteX5" fmla="*/ 2368559 w 2501682"/>
                <a:gd name="connsiteY5" fmla="*/ 1331230 h 1331230"/>
                <a:gd name="connsiteX6" fmla="*/ 133123 w 2501682"/>
                <a:gd name="connsiteY6" fmla="*/ 1331230 h 1331230"/>
                <a:gd name="connsiteX7" fmla="*/ 0 w 2501682"/>
                <a:gd name="connsiteY7" fmla="*/ 1198107 h 1331230"/>
                <a:gd name="connsiteX8" fmla="*/ 0 w 2501682"/>
                <a:gd name="connsiteY8" fmla="*/ 133123 h 133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1682" h="1331230">
                  <a:moveTo>
                    <a:pt x="0" y="133123"/>
                  </a:moveTo>
                  <a:cubicBezTo>
                    <a:pt x="0" y="59601"/>
                    <a:pt x="59601" y="0"/>
                    <a:pt x="133123" y="0"/>
                  </a:cubicBezTo>
                  <a:lnTo>
                    <a:pt x="2368559" y="0"/>
                  </a:lnTo>
                  <a:cubicBezTo>
                    <a:pt x="2442081" y="0"/>
                    <a:pt x="2501682" y="59601"/>
                    <a:pt x="2501682" y="133123"/>
                  </a:cubicBezTo>
                  <a:lnTo>
                    <a:pt x="2501682" y="1198107"/>
                  </a:lnTo>
                  <a:cubicBezTo>
                    <a:pt x="2501682" y="1271629"/>
                    <a:pt x="2442081" y="1331230"/>
                    <a:pt x="2368559" y="1331230"/>
                  </a:cubicBezTo>
                  <a:lnTo>
                    <a:pt x="133123" y="1331230"/>
                  </a:lnTo>
                  <a:cubicBezTo>
                    <a:pt x="59601" y="1331230"/>
                    <a:pt x="0" y="1271629"/>
                    <a:pt x="0" y="1198107"/>
                  </a:cubicBezTo>
                  <a:lnTo>
                    <a:pt x="0" y="13312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0430" tIns="130430" rIns="130430" bIns="13043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k-KZ" sz="2400" b="1" u="sng" kern="12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Маған керек:</a:t>
              </a:r>
              <a:r>
                <a:rPr lang="kk-KZ" sz="2400" b="1" kern="12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қажеттілік, сұраныс </a:t>
              </a:r>
              <a:endParaRPr lang="ru-RU" sz="2400" b="1" kern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Полилиния 10"/>
            <p:cNvSpPr/>
            <p:nvPr/>
          </p:nvSpPr>
          <p:spPr>
            <a:xfrm rot="21600000">
              <a:off x="4249133" y="4747908"/>
              <a:ext cx="713044" cy="368276"/>
            </a:xfrm>
            <a:custGeom>
              <a:avLst/>
              <a:gdLst>
                <a:gd name="connsiteX0" fmla="*/ 0 w 713043"/>
                <a:gd name="connsiteY0" fmla="*/ 184138 h 368275"/>
                <a:gd name="connsiteX1" fmla="*/ 184138 w 713043"/>
                <a:gd name="connsiteY1" fmla="*/ 0 h 368275"/>
                <a:gd name="connsiteX2" fmla="*/ 184138 w 713043"/>
                <a:gd name="connsiteY2" fmla="*/ 73655 h 368275"/>
                <a:gd name="connsiteX3" fmla="*/ 528906 w 713043"/>
                <a:gd name="connsiteY3" fmla="*/ 73655 h 368275"/>
                <a:gd name="connsiteX4" fmla="*/ 528906 w 713043"/>
                <a:gd name="connsiteY4" fmla="*/ 0 h 368275"/>
                <a:gd name="connsiteX5" fmla="*/ 713043 w 713043"/>
                <a:gd name="connsiteY5" fmla="*/ 184138 h 368275"/>
                <a:gd name="connsiteX6" fmla="*/ 528906 w 713043"/>
                <a:gd name="connsiteY6" fmla="*/ 368275 h 368275"/>
                <a:gd name="connsiteX7" fmla="*/ 528906 w 713043"/>
                <a:gd name="connsiteY7" fmla="*/ 294620 h 368275"/>
                <a:gd name="connsiteX8" fmla="*/ 184138 w 713043"/>
                <a:gd name="connsiteY8" fmla="*/ 294620 h 368275"/>
                <a:gd name="connsiteX9" fmla="*/ 184138 w 713043"/>
                <a:gd name="connsiteY9" fmla="*/ 368275 h 368275"/>
                <a:gd name="connsiteX10" fmla="*/ 0 w 713043"/>
                <a:gd name="connsiteY10" fmla="*/ 184138 h 3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3043" h="368275">
                  <a:moveTo>
                    <a:pt x="713043" y="184137"/>
                  </a:moveTo>
                  <a:lnTo>
                    <a:pt x="528905" y="368274"/>
                  </a:lnTo>
                  <a:lnTo>
                    <a:pt x="528905" y="294619"/>
                  </a:lnTo>
                  <a:lnTo>
                    <a:pt x="184137" y="294619"/>
                  </a:lnTo>
                  <a:lnTo>
                    <a:pt x="184137" y="368274"/>
                  </a:lnTo>
                  <a:lnTo>
                    <a:pt x="0" y="184137"/>
                  </a:lnTo>
                  <a:lnTo>
                    <a:pt x="184137" y="1"/>
                  </a:lnTo>
                  <a:lnTo>
                    <a:pt x="184137" y="73656"/>
                  </a:lnTo>
                  <a:lnTo>
                    <a:pt x="528905" y="73656"/>
                  </a:lnTo>
                  <a:lnTo>
                    <a:pt x="528905" y="1"/>
                  </a:lnTo>
                  <a:lnTo>
                    <a:pt x="713043" y="184137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0482" tIns="73656" rIns="110484" bIns="73655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500" kern="1200"/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1494321" y="4136427"/>
              <a:ext cx="2665681" cy="1458876"/>
            </a:xfrm>
            <a:custGeom>
              <a:avLst/>
              <a:gdLst>
                <a:gd name="connsiteX0" fmla="*/ 0 w 2665681"/>
                <a:gd name="connsiteY0" fmla="*/ 132652 h 1326516"/>
                <a:gd name="connsiteX1" fmla="*/ 132652 w 2665681"/>
                <a:gd name="connsiteY1" fmla="*/ 0 h 1326516"/>
                <a:gd name="connsiteX2" fmla="*/ 2533029 w 2665681"/>
                <a:gd name="connsiteY2" fmla="*/ 0 h 1326516"/>
                <a:gd name="connsiteX3" fmla="*/ 2665681 w 2665681"/>
                <a:gd name="connsiteY3" fmla="*/ 132652 h 1326516"/>
                <a:gd name="connsiteX4" fmla="*/ 2665681 w 2665681"/>
                <a:gd name="connsiteY4" fmla="*/ 1193864 h 1326516"/>
                <a:gd name="connsiteX5" fmla="*/ 2533029 w 2665681"/>
                <a:gd name="connsiteY5" fmla="*/ 1326516 h 1326516"/>
                <a:gd name="connsiteX6" fmla="*/ 132652 w 2665681"/>
                <a:gd name="connsiteY6" fmla="*/ 1326516 h 1326516"/>
                <a:gd name="connsiteX7" fmla="*/ 0 w 2665681"/>
                <a:gd name="connsiteY7" fmla="*/ 1193864 h 1326516"/>
                <a:gd name="connsiteX8" fmla="*/ 0 w 2665681"/>
                <a:gd name="connsiteY8" fmla="*/ 132652 h 1326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65681" h="1326516">
                  <a:moveTo>
                    <a:pt x="0" y="132652"/>
                  </a:moveTo>
                  <a:cubicBezTo>
                    <a:pt x="0" y="59390"/>
                    <a:pt x="59390" y="0"/>
                    <a:pt x="132652" y="0"/>
                  </a:cubicBezTo>
                  <a:lnTo>
                    <a:pt x="2533029" y="0"/>
                  </a:lnTo>
                  <a:cubicBezTo>
                    <a:pt x="2606291" y="0"/>
                    <a:pt x="2665681" y="59390"/>
                    <a:pt x="2665681" y="132652"/>
                  </a:cubicBezTo>
                  <a:lnTo>
                    <a:pt x="2665681" y="1193864"/>
                  </a:lnTo>
                  <a:cubicBezTo>
                    <a:pt x="2665681" y="1267126"/>
                    <a:pt x="2606291" y="1326516"/>
                    <a:pt x="2533029" y="1326516"/>
                  </a:cubicBezTo>
                  <a:lnTo>
                    <a:pt x="132652" y="1326516"/>
                  </a:lnTo>
                  <a:cubicBezTo>
                    <a:pt x="59390" y="1326516"/>
                    <a:pt x="0" y="1267126"/>
                    <a:pt x="0" y="1193864"/>
                  </a:cubicBezTo>
                  <a:lnTo>
                    <a:pt x="0" y="13265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0292" tIns="130292" rIns="130292" bIns="130292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k-KZ" sz="2400" b="1" u="sng" kern="12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Қолымнан келеді:</a:t>
              </a:r>
              <a:r>
                <a:rPr lang="kk-KZ" sz="2400" b="1" kern="12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қабілет, денсаулық жағдайы​</a:t>
              </a:r>
              <a:endParaRPr lang="ru-RU" sz="2400" b="1" kern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Полилиния 12"/>
            <p:cNvSpPr/>
            <p:nvPr/>
          </p:nvSpPr>
          <p:spPr>
            <a:xfrm rot="18000000">
              <a:off x="3353479" y="3218787"/>
              <a:ext cx="713043" cy="368275"/>
            </a:xfrm>
            <a:custGeom>
              <a:avLst/>
              <a:gdLst>
                <a:gd name="connsiteX0" fmla="*/ 0 w 713043"/>
                <a:gd name="connsiteY0" fmla="*/ 184138 h 368275"/>
                <a:gd name="connsiteX1" fmla="*/ 184138 w 713043"/>
                <a:gd name="connsiteY1" fmla="*/ 0 h 368275"/>
                <a:gd name="connsiteX2" fmla="*/ 184138 w 713043"/>
                <a:gd name="connsiteY2" fmla="*/ 73655 h 368275"/>
                <a:gd name="connsiteX3" fmla="*/ 528906 w 713043"/>
                <a:gd name="connsiteY3" fmla="*/ 73655 h 368275"/>
                <a:gd name="connsiteX4" fmla="*/ 528906 w 713043"/>
                <a:gd name="connsiteY4" fmla="*/ 0 h 368275"/>
                <a:gd name="connsiteX5" fmla="*/ 713043 w 713043"/>
                <a:gd name="connsiteY5" fmla="*/ 184138 h 368275"/>
                <a:gd name="connsiteX6" fmla="*/ 528906 w 713043"/>
                <a:gd name="connsiteY6" fmla="*/ 368275 h 368275"/>
                <a:gd name="connsiteX7" fmla="*/ 528906 w 713043"/>
                <a:gd name="connsiteY7" fmla="*/ 294620 h 368275"/>
                <a:gd name="connsiteX8" fmla="*/ 184138 w 713043"/>
                <a:gd name="connsiteY8" fmla="*/ 294620 h 368275"/>
                <a:gd name="connsiteX9" fmla="*/ 184138 w 713043"/>
                <a:gd name="connsiteY9" fmla="*/ 368275 h 368275"/>
                <a:gd name="connsiteX10" fmla="*/ 0 w 713043"/>
                <a:gd name="connsiteY10" fmla="*/ 184138 h 3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3043" h="368275">
                  <a:moveTo>
                    <a:pt x="0" y="184138"/>
                  </a:moveTo>
                  <a:lnTo>
                    <a:pt x="184138" y="0"/>
                  </a:lnTo>
                  <a:lnTo>
                    <a:pt x="184138" y="73655"/>
                  </a:lnTo>
                  <a:lnTo>
                    <a:pt x="528906" y="73655"/>
                  </a:lnTo>
                  <a:lnTo>
                    <a:pt x="528906" y="0"/>
                  </a:lnTo>
                  <a:lnTo>
                    <a:pt x="713043" y="184138"/>
                  </a:lnTo>
                  <a:lnTo>
                    <a:pt x="528906" y="368275"/>
                  </a:lnTo>
                  <a:lnTo>
                    <a:pt x="528906" y="294620"/>
                  </a:lnTo>
                  <a:lnTo>
                    <a:pt x="184138" y="294620"/>
                  </a:lnTo>
                  <a:lnTo>
                    <a:pt x="184138" y="368275"/>
                  </a:lnTo>
                  <a:lnTo>
                    <a:pt x="0" y="184138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0482" tIns="73655" rIns="110482" bIns="73654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5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217355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75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3827010"/>
              </p:ext>
            </p:extLst>
          </p:nvPr>
        </p:nvGraphicFramePr>
        <p:xfrm>
          <a:off x="323528" y="836712"/>
          <a:ext cx="843528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84419"/>
            <a:ext cx="8229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kk-KZ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Мамандық </a:t>
            </a:r>
            <a:r>
              <a:rPr lang="kk-KZ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таңдаудағы формула:</a:t>
            </a:r>
            <a:r>
              <a:rPr lang="kk-KZ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​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 fontAlgn="base"/>
            <a:r>
              <a:rPr lang="kk-KZ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​</a:t>
            </a:r>
            <a:endParaRPr lang="ru-RU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5373216"/>
            <a:ext cx="69127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3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Кәсіп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осы </a:t>
            </a:r>
            <a:r>
              <a:rPr lang="ru-RU" sz="3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үш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дөңгелектің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тоғысу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нүктесінде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оңтайлы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таңдалады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.​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4211960" y="4437112"/>
            <a:ext cx="2101573" cy="115212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1331640" y="4118704"/>
            <a:ext cx="2376264" cy="147053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049470" y="4221088"/>
            <a:ext cx="0" cy="136815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436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75"/>
            <a:ext cx="9144000" cy="7117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-99392"/>
            <a:ext cx="9144000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kk-KZ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kk-KZ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Мамандық таңдауда ұстанатын </a:t>
            </a:r>
            <a:r>
              <a:rPr lang="kk-KZ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ережелер</a:t>
            </a:r>
          </a:p>
          <a:p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kk-KZ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Мектептегі оқу пәндері- нақты мамандық емес екендігін естен шығармау;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kk-KZ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Пәнге деген қызығушылық оған  байланысты жұмыстың ұнайтынын білдірмейтіндігін есте ұстау;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kk-KZ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Қалаған мамандықтың мазмұнына көңіл аудару.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kk-KZ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Егер мамандық сенің досына ұнаса, саған ұнайды деген қорытынды жасамау;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kk-KZ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Мамандықтың мазмұны, қызықты қырлары, жұмыс тәртібі мен жағдайы туралы сұрақтарға жауап бере алғанда ғана сенің  таңдаудағы ой-ниетің салмақтана түсуіне қорытынды жасау;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kk-KZ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Сән қуып, мамандық таңдаудық қажеті жоқ. Оқуды тәмамдап, жұмыс істегенше, ол мамандық сәннен шығып қалуы мүмкін.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kk-KZ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Алдағы өмірлік жоспарын қандай болмасын, шетел тілін үйреніп, ақпараттық технологиялармен  жұмыс істеуді игерген аса пайдалы екендігіне ой түю;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kk-KZ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Заманның ағымына қарай кейбір мамандықтар тез ескіріп, оның орнын жаңа мамандықтар басып жатыр.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Сондықтан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кез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келген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жағдайда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қосалқы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таңдаған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мамандық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болу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керек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Мүмкіндігінше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таңдаған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мамандықтың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өзіңнің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денсаулық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жағдайыңа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тура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келетін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келмейтіндігі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жөнінде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кеңес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алған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абзал.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958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36513"/>
            <a:ext cx="10009112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1600" y="188641"/>
            <a:ext cx="75608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k-KZ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kk-KZ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«А» </a:t>
            </a:r>
            <a:r>
              <a:rPr lang="kk-KZ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СЫНЫП ОҚУШЫЛАРЫНЫҢ  ҒЫЛЫМДАРҒА БЕЙІМДІЛІГІ: </a:t>
            </a:r>
            <a:endParaRPr lang="ru-RU" sz="20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671605008"/>
              </p:ext>
            </p:extLst>
          </p:nvPr>
        </p:nvGraphicFramePr>
        <p:xfrm>
          <a:off x="467544" y="1121680"/>
          <a:ext cx="8352928" cy="5403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524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36513"/>
            <a:ext cx="9288524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43608" y="116633"/>
            <a:ext cx="67687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k-KZ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 «Ә» СЫНЫП ОҚУШЫЛАРЫНЫҢ  ҒЫЛЫМДАРҒА БЕЙІМДІЛІГІ: </a:t>
            </a:r>
            <a:endParaRPr lang="ru-RU" sz="2000" dirty="0"/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458525525"/>
              </p:ext>
            </p:extLst>
          </p:nvPr>
        </p:nvGraphicFramePr>
        <p:xfrm>
          <a:off x="467544" y="1196752"/>
          <a:ext cx="7992888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6867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1032</Words>
  <Application>Microsoft Office PowerPoint</Application>
  <PresentationFormat>Экран (4:3)</PresentationFormat>
  <Paragraphs>62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 Оқушылардың ғылымдарға бейімділігі мен кәсіби типін анықтау  </vt:lpstr>
      <vt:lpstr>Презентация PowerPoint</vt:lpstr>
      <vt:lpstr>Презентация PowerPoint</vt:lpstr>
      <vt:lpstr>Презентация PowerPoint</vt:lpstr>
      <vt:lpstr>Презентация PowerPoint</vt:lpstr>
      <vt:lpstr>Мамандық таңдаудағы формула:​ 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КӘСІБИ БАҒЫТ-БАҒДАР – ЕҢБЕК ПЕН ШЫҒАРМАШЫЛЫҚТЫҢ БАСТАУЫ</dc:title>
  <dc:creator>39 кабинет</dc:creator>
  <cp:lastModifiedBy>39-2</cp:lastModifiedBy>
  <cp:revision>29</cp:revision>
  <dcterms:created xsi:type="dcterms:W3CDTF">2020-01-06T07:55:34Z</dcterms:created>
  <dcterms:modified xsi:type="dcterms:W3CDTF">2020-01-10T11:11:52Z</dcterms:modified>
</cp:coreProperties>
</file>