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6" r:id="rId2"/>
    <p:sldId id="257" r:id="rId3"/>
    <p:sldId id="266" r:id="rId4"/>
    <p:sldId id="277" r:id="rId5"/>
    <p:sldId id="287" r:id="rId6"/>
    <p:sldId id="269" r:id="rId7"/>
    <p:sldId id="265" r:id="rId8"/>
    <p:sldId id="281" r:id="rId9"/>
    <p:sldId id="285" r:id="rId10"/>
    <p:sldId id="289" r:id="rId11"/>
    <p:sldId id="290" r:id="rId12"/>
    <p:sldId id="291" r:id="rId13"/>
    <p:sldId id="28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71CBD0"/>
    <a:srgbClr val="246C97"/>
    <a:srgbClr val="0195BC"/>
    <a:srgbClr val="BFBFBF"/>
    <a:srgbClr val="DDF8FF"/>
    <a:srgbClr val="26B2CE"/>
    <a:srgbClr val="058AAD"/>
    <a:srgbClr val="FAD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3" autoAdjust="0"/>
    <p:restoredTop sz="90232" autoAdjust="0"/>
  </p:normalViewPr>
  <p:slideViewPr>
    <p:cSldViewPr snapToGrid="0">
      <p:cViewPr>
        <p:scale>
          <a:sx n="90" d="100"/>
          <a:sy n="90" d="100"/>
        </p:scale>
        <p:origin x="-804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2F3BE7-AA63-49E6-AF18-EA1FC3BC68FA}" type="datetimeFigureOut">
              <a:rPr lang="en-US" smtClean="0"/>
              <a:t>5/21/2020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239EC-A889-4203-BA8B-74D08091A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18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5239EC-A889-4203-BA8B-74D08091A0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779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5239EC-A889-4203-BA8B-74D08091A0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60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E46A04-94F6-49F1-B0FE-0E195E37E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125" y="2141537"/>
            <a:ext cx="10953750" cy="1114425"/>
          </a:xfrm>
        </p:spPr>
        <p:txBody>
          <a:bodyPr anchor="t">
            <a:normAutofit/>
          </a:bodyPr>
          <a:lstStyle>
            <a:lvl1pPr algn="ctr">
              <a:defRPr sz="4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0522288-D5FC-40DB-8B6A-17A6C60B2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9125" y="3602038"/>
            <a:ext cx="1095375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0D258A5-B657-4425-AEFF-6A6721106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CF25596-8321-40C7-A411-049838B9D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25ED42-6D57-4DF1-B2FA-249BADFF9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63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0956079-0606-45D1-88BD-C135C76FF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125C3AA-1629-4EAE-A4C7-0DD86D2A6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EFC09F-B434-4037-B6E9-8AF4A4202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81B3656-294C-46FA-93C6-4CD5AFB41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20BB6B1-3B1D-452C-9CAA-58EB3A20B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1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256ABB8-CD1B-4427-862C-54E3111ECD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613FD96-C0C1-458D-B46B-489EF30D24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DBFAED-2F1F-4E8C-BC35-2FC17F39C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F0661E-F457-4B63-8572-4BE14640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858FD7C-8AD6-41E6-BAF1-092F897B9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35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00E9CE6-D695-4A97-904F-0B1E0F5B2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266826"/>
            <a:ext cx="10953750" cy="4910138"/>
          </a:xfrm>
        </p:spPr>
        <p:txBody>
          <a:bodyPr lIns="0" tIns="0" rIns="0" bIns="0">
            <a:noAutofit/>
          </a:bodyPr>
          <a:lstStyle>
            <a:lvl1pPr>
              <a:defRPr sz="1600">
                <a:solidFill>
                  <a:srgbClr val="262626"/>
                </a:solidFill>
              </a:defRPr>
            </a:lvl1pPr>
            <a:lvl2pPr>
              <a:defRPr sz="1400">
                <a:solidFill>
                  <a:srgbClr val="262626"/>
                </a:solidFill>
              </a:defRPr>
            </a:lvl2pPr>
            <a:lvl3pPr>
              <a:defRPr sz="1200">
                <a:solidFill>
                  <a:srgbClr val="262626"/>
                </a:solidFill>
              </a:defRPr>
            </a:lvl3pPr>
            <a:lvl4pPr>
              <a:defRPr sz="1100">
                <a:solidFill>
                  <a:srgbClr val="262626"/>
                </a:solidFill>
              </a:defRPr>
            </a:lvl4pPr>
            <a:lvl5pPr>
              <a:defRPr sz="1100">
                <a:solidFill>
                  <a:srgbClr val="26262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B3C9FED-4D2D-4126-A07C-F1FA222A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9"/>
            <a:ext cx="2244725" cy="161926"/>
          </a:xfrm>
        </p:spPr>
        <p:txBody>
          <a:bodyPr lIns="0" tIns="0" rIns="0" bIns="0"/>
          <a:lstStyle>
            <a:lvl1pPr algn="l">
              <a:defRPr sz="1000"/>
            </a:lvl1pPr>
          </a:lstStyle>
          <a:p>
            <a:r>
              <a:rPr lang="en-US"/>
              <a:t>Your Footer Here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2A72D21-5469-4781-A0AB-F64319D6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9126" y="6439694"/>
            <a:ext cx="354802" cy="198436"/>
          </a:xfrm>
        </p:spPr>
        <p:txBody>
          <a:bodyPr lIns="0" tIns="0" rIns="0" bIns="0"/>
          <a:lstStyle>
            <a:lvl1pPr algn="ctr">
              <a:defRPr b="1">
                <a:solidFill>
                  <a:srgbClr val="262626"/>
                </a:solidFill>
                <a:latin typeface="+mj-lt"/>
              </a:defRPr>
            </a:lvl1pPr>
          </a:lstStyle>
          <a:p>
            <a:fld id="{BC95CAA3-FD71-430B-8996-36DBD29652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189F119F-6658-45A9-ADDC-57A503077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125" y="418306"/>
            <a:ext cx="10953750" cy="387798"/>
          </a:xfrm>
        </p:spPr>
        <p:txBody>
          <a:bodyPr lIns="0" tIns="0" rIns="0" bIns="0" anchor="t">
            <a:spAutoFit/>
          </a:bodyPr>
          <a:lstStyle>
            <a:lvl1pPr algn="l">
              <a:defRPr sz="2800" b="1">
                <a:solidFill>
                  <a:srgbClr val="262626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1E7741CE-B5EB-4335-8494-4F6C03DB8FF6}"/>
              </a:ext>
            </a:extLst>
          </p:cNvPr>
          <p:cNvCxnSpPr>
            <a:cxnSpLocks/>
          </p:cNvCxnSpPr>
          <p:nvPr userDrawn="1"/>
        </p:nvCxnSpPr>
        <p:spPr>
          <a:xfrm>
            <a:off x="1078568" y="6423819"/>
            <a:ext cx="0" cy="230187"/>
          </a:xfrm>
          <a:prstGeom prst="line">
            <a:avLst/>
          </a:prstGeom>
          <a:ln w="12700">
            <a:solidFill>
              <a:srgbClr val="019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D1885A4E-075E-4165-9C5B-C21CCD151070}"/>
              </a:ext>
            </a:extLst>
          </p:cNvPr>
          <p:cNvGrpSpPr/>
          <p:nvPr userDrawn="1"/>
        </p:nvGrpSpPr>
        <p:grpSpPr>
          <a:xfrm>
            <a:off x="609600" y="957263"/>
            <a:ext cx="433388" cy="61912"/>
            <a:chOff x="609600" y="957263"/>
            <a:chExt cx="433388" cy="6191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3EECBFE9-AFDD-48DE-BF69-265B3822484E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6CBBF3A5-F376-4DDC-942D-B33729206984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8023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384" userDrawn="1">
          <p15:clr>
            <a:srgbClr val="FBAE40"/>
          </p15:clr>
        </p15:guide>
        <p15:guide id="2" pos="729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CF2D5B-0115-4650-93FF-37BC8629B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186058E-B294-4B1B-8CA5-4A0B0161D6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2AF1B6-E1FE-42E2-A3D2-9CD874E22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0CF2A9-FCE5-43C4-A5D8-02B100EDD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8F6E858-3C5C-4E97-AF53-9B337677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4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458130-D912-4D1A-A919-9C1DA004D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A7EB039-5EC5-46A8-ADE4-AC3414BF1C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F73F6BB-733E-4CDE-A229-4BFF8AAA2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ABC1957-24A0-49B1-86EC-2AB77F61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AAF4971-25A8-4606-ACDF-61EE99531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9217302-042D-4DDF-95D6-80783819C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67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EDCBF3-436B-4D44-805F-0BCE2806A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A83801C-12F7-413F-95D2-91991D299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4C22A50-6B4B-4C40-B52B-055EDD47AA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2AA3E9C-3298-42AF-AD9B-7AF3460F12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33FE829-4B3D-4E58-BD5E-D2A4DEA87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5A6FC20-46AF-4287-A274-C751BC0B9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CF44A41-C297-49AA-86C3-A6FD39132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FDB3096-2533-4341-A99F-EEC65BD6F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4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8475D10-6467-4B24-856F-0942AC65D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0E7AA80-7348-40E8-89F8-02E870D7A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36FF8BE-F440-405B-9A13-57D64F1A0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29C3919-9918-4F94-8CA6-74F852A8D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1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B6E5CE8-9E6E-4D2C-B4DB-3FBB12CFF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9A0A48C-F844-489B-B427-76E82C602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B072817-B718-489C-8F78-62F608647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03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2BCFBF-8C64-456E-80B3-52450E669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4E8898C-7F84-46FD-A3F4-8F658DFC9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626FE4B-2A59-4148-B869-E5E718E8AA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52EA83-AB6B-4568-BF64-38FE099C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8F48CD7-9588-4A7E-9C29-4FC061292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D42E8A4-2211-47C6-B63E-686CACBD5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66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89665F-B3DC-46CA-B2DD-36F68B71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9C30C6E-9D89-4A9B-8207-453F943E1C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087A220-B932-422A-883A-D17E9D261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A072D91-3974-4601-9325-E495C5FE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B3B0E04-D55F-49ED-9C66-9D90682C2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461170A-C75E-451F-BE25-8639C1D48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73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F636972-915F-4C21-8838-9C961C559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9546F80-0347-4EAE-B3DC-7D09DF4DE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0E05C2-5E03-4B74-8AF4-E6A2103E94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EB53A99-3D2B-4959-8A0D-DD19CF7430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A12E80-9809-4DA5-AC42-018E83CAA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5CAA3-FD71-430B-8996-36DBD29652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0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67D12EE8-0A4E-4A40-A9BC-095141C14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3791058" cy="180181"/>
          </a:xfrm>
        </p:spPr>
        <p:txBody>
          <a:bodyPr/>
          <a:lstStyle/>
          <a:p>
            <a:r>
              <a:rPr lang="ru-RU" dirty="0"/>
              <a:t>Министерство образования и науки Республики Казахстан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10F18B3-D587-4D29-98C7-8D64FC80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06F3112-85A1-4B5E-AC81-D5A1D78E67C1}"/>
              </a:ext>
            </a:extLst>
          </p:cNvPr>
          <p:cNvSpPr/>
          <p:nvPr/>
        </p:nvSpPr>
        <p:spPr>
          <a:xfrm>
            <a:off x="609600" y="825500"/>
            <a:ext cx="711200" cy="355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xmlns="" id="{014E5CC8-E89D-4F31-AEC0-7877D6DD8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2536" y="2258774"/>
            <a:ext cx="5545943" cy="1355574"/>
          </a:xfrm>
        </p:spPr>
        <p:txBody>
          <a:bodyPr/>
          <a:lstStyle/>
          <a:p>
            <a:r>
              <a:rPr lang="ru-RU" sz="4800" dirty="0">
                <a:solidFill>
                  <a:schemeClr val="tx2"/>
                </a:solidFill>
              </a:rPr>
              <a:t>Аттестация педагогов</a:t>
            </a:r>
          </a:p>
        </p:txBody>
      </p:sp>
      <p:grpSp>
        <p:nvGrpSpPr>
          <p:cNvPr id="21" name="Group 5">
            <a:extLst>
              <a:ext uri="{FF2B5EF4-FFF2-40B4-BE49-F238E27FC236}">
                <a16:creationId xmlns:a16="http://schemas.microsoft.com/office/drawing/2014/main" xmlns="" id="{C601A843-77D8-4C85-9E10-C90EE4F8102A}"/>
              </a:ext>
            </a:extLst>
          </p:cNvPr>
          <p:cNvGrpSpPr/>
          <p:nvPr/>
        </p:nvGrpSpPr>
        <p:grpSpPr>
          <a:xfrm>
            <a:off x="5143012" y="3842236"/>
            <a:ext cx="433388" cy="61912"/>
            <a:chOff x="609600" y="957263"/>
            <a:chExt cx="433388" cy="61912"/>
          </a:xfrm>
        </p:grpSpPr>
        <p:sp>
          <p:nvSpPr>
            <p:cNvPr id="22" name="Rectangle 6">
              <a:extLst>
                <a:ext uri="{FF2B5EF4-FFF2-40B4-BE49-F238E27FC236}">
                  <a16:creationId xmlns:a16="http://schemas.microsoft.com/office/drawing/2014/main" xmlns="" id="{F3C58711-26C8-4F22-9F9F-A9341E35BF62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7">
              <a:extLst>
                <a:ext uri="{FF2B5EF4-FFF2-40B4-BE49-F238E27FC236}">
                  <a16:creationId xmlns:a16="http://schemas.microsoft.com/office/drawing/2014/main" xmlns="" id="{D87D0D97-12CB-4B6E-9DD6-EBF192CEFE79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xmlns="" id="{B0EB01AE-79FE-459B-9A45-FECB085E9794}"/>
              </a:ext>
            </a:extLst>
          </p:cNvPr>
          <p:cNvSpPr/>
          <p:nvPr/>
        </p:nvSpPr>
        <p:spPr>
          <a:xfrm>
            <a:off x="0" y="321176"/>
            <a:ext cx="4268550" cy="6037130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xmlns="" id="{B4D10B38-354B-446D-B8D5-3D70EEB83558}"/>
              </a:ext>
            </a:extLst>
          </p:cNvPr>
          <p:cNvSpPr/>
          <p:nvPr/>
        </p:nvSpPr>
        <p:spPr>
          <a:xfrm>
            <a:off x="0" y="825500"/>
            <a:ext cx="261257" cy="4795935"/>
          </a:xfrm>
          <a:prstGeom prst="rect">
            <a:avLst/>
          </a:prstGeom>
          <a:solidFill>
            <a:srgbClr val="246C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664B34FF-8226-43E4-8C0E-5794BDD631B3}"/>
              </a:ext>
            </a:extLst>
          </p:cNvPr>
          <p:cNvSpPr txBox="1"/>
          <p:nvPr/>
        </p:nvSpPr>
        <p:spPr>
          <a:xfrm>
            <a:off x="681540" y="4627385"/>
            <a:ext cx="3390033" cy="56355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600" dirty="0">
                <a:solidFill>
                  <a:schemeClr val="bg1"/>
                </a:solidFill>
                <a:latin typeface="+mj-lt"/>
              </a:rPr>
              <a:t>Министерство образования и науки Республики Казахстан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9" name="Picture 2">
            <a:extLst>
              <a:ext uri="{FF2B5EF4-FFF2-40B4-BE49-F238E27FC236}">
                <a16:creationId xmlns:a16="http://schemas.microsoft.com/office/drawing/2014/main" xmlns="" id="{4FB26FFA-7423-4A8C-AFF9-8B565E981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179" y="1939722"/>
            <a:ext cx="2457286" cy="243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439C33FA-7A1F-4DA8-ABD9-E2B8AFC2893F}"/>
              </a:ext>
            </a:extLst>
          </p:cNvPr>
          <p:cNvSpPr txBox="1"/>
          <p:nvPr/>
        </p:nvSpPr>
        <p:spPr>
          <a:xfrm>
            <a:off x="681539" y="954372"/>
            <a:ext cx="3390034" cy="56438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600" dirty="0">
                <a:solidFill>
                  <a:schemeClr val="bg1"/>
                </a:solidFill>
                <a:latin typeface="+mj-lt"/>
              </a:rPr>
              <a:t>Қазақстан Республикасының Бiлiм </a:t>
            </a:r>
            <a:r>
              <a:rPr lang="ru-RU" sz="1600" noProof="1">
                <a:solidFill>
                  <a:schemeClr val="bg1"/>
                </a:solidFill>
                <a:latin typeface="+mj-lt"/>
              </a:rPr>
              <a:t>және</a:t>
            </a:r>
            <a:r>
              <a:rPr lang="ru-RU" sz="1600" dirty="0">
                <a:solidFill>
                  <a:schemeClr val="bg1"/>
                </a:solidFill>
                <a:latin typeface="+mj-lt"/>
              </a:rPr>
              <a:t> ғылым министрлігі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0203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32603623-61BB-4798-8B25-969047A11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</a:t>
            </a:r>
            <a:r>
              <a:rPr lang="ru-RU" dirty="0"/>
              <a:t>проведения </a:t>
            </a:r>
            <a:r>
              <a:rPr lang="kk-KZ" dirty="0"/>
              <a:t>процедуры присвоения</a:t>
            </a:r>
            <a:r>
              <a:rPr lang="ru-RU" dirty="0"/>
              <a:t> (</a:t>
            </a:r>
            <a:r>
              <a:rPr lang="kk-KZ" dirty="0"/>
              <a:t>подтверждения</a:t>
            </a:r>
            <a:r>
              <a:rPr lang="ru-RU" dirty="0"/>
              <a:t>) квалификационных категорий на соответствие заявленной квалификационной категории создается </a:t>
            </a:r>
            <a:r>
              <a:rPr lang="ru-RU" sz="1800" b="1" dirty="0"/>
              <a:t>экспертный </a:t>
            </a:r>
            <a:r>
              <a:rPr lang="ru-RU" sz="1800" b="1" dirty="0" smtClean="0"/>
              <a:t>совет</a:t>
            </a:r>
            <a:endParaRPr lang="ru-RU" sz="1800" dirty="0"/>
          </a:p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842B0D35-1482-40EC-82C0-108534766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D35CD6E-5E4C-4EDB-A198-278A15047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35B469DE-12C0-4ACA-AB7F-1B414B344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125" y="418306"/>
            <a:ext cx="10953750" cy="498598"/>
          </a:xfrm>
        </p:spPr>
        <p:txBody>
          <a:bodyPr/>
          <a:lstStyle/>
          <a:p>
            <a:r>
              <a:rPr lang="kk-KZ" sz="1800" dirty="0"/>
              <a:t>Второй этап аттестации – комплексное аналитическое обобщение итогов деятельности педагогов проводится согласно приказу МОН РК от 14 мая 2020 года №192</a:t>
            </a:r>
            <a:endParaRPr lang="ru-RU" sz="1800" dirty="0"/>
          </a:p>
        </p:txBody>
      </p:sp>
      <p:pic>
        <p:nvPicPr>
          <p:cNvPr id="6" name="Picture 4" descr="Срок приёма заявок на соискание Премии ОП ВО «Общественные советы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126" y="2554162"/>
            <a:ext cx="2953748" cy="221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4984830" y="1961833"/>
            <a:ext cx="2222340" cy="486137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не менее 5 человек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98247" y="3338652"/>
            <a:ext cx="2408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критерии </a:t>
            </a:r>
            <a:r>
              <a:rPr lang="ru-RU" dirty="0"/>
              <a:t>оценивания портфолио </a:t>
            </a:r>
            <a:r>
              <a:rPr lang="ru-RU" dirty="0" smtClean="0"/>
              <a:t>педагогов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2074473" y="4346397"/>
            <a:ext cx="2241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листы оценивания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8012064" y="1900708"/>
            <a:ext cx="31806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рекомендации </a:t>
            </a:r>
            <a:r>
              <a:rPr lang="ru-RU" dirty="0">
                <a:solidFill>
                  <a:prstClr val="black"/>
                </a:solidFill>
              </a:rPr>
              <a:t>по комплексному аналитическому обобщению итогов деятельности </a:t>
            </a:r>
            <a:r>
              <a:rPr lang="ru-RU" dirty="0" smtClean="0">
                <a:solidFill>
                  <a:prstClr val="black"/>
                </a:solidFill>
              </a:rPr>
              <a:t>педагога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8012064" y="3250250"/>
            <a:ext cx="3148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рекомендации </a:t>
            </a:r>
            <a:r>
              <a:rPr lang="ru-RU" dirty="0" smtClean="0"/>
              <a:t> </a:t>
            </a:r>
          </a:p>
          <a:p>
            <a:r>
              <a:rPr lang="ru-RU" b="1" dirty="0" smtClean="0"/>
              <a:t>о </a:t>
            </a:r>
            <a:r>
              <a:rPr lang="ru-RU" b="1" dirty="0"/>
              <a:t>соответствии </a:t>
            </a:r>
            <a:r>
              <a:rPr lang="ru-RU" dirty="0"/>
              <a:t>или </a:t>
            </a:r>
            <a:endParaRPr lang="ru-RU" dirty="0" smtClean="0"/>
          </a:p>
          <a:p>
            <a:r>
              <a:rPr lang="ru-RU" b="1" dirty="0" smtClean="0"/>
              <a:t>о </a:t>
            </a:r>
            <a:r>
              <a:rPr lang="ru-RU" b="1" dirty="0"/>
              <a:t>несоответствии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73928" y="1961833"/>
            <a:ext cx="32348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прием материалов от Комиссии до </a:t>
            </a:r>
            <a:r>
              <a:rPr lang="ru-RU" b="1" dirty="0"/>
              <a:t>15 мая </a:t>
            </a:r>
            <a:r>
              <a:rPr lang="ru-RU" dirty="0"/>
              <a:t>и </a:t>
            </a:r>
            <a:r>
              <a:rPr lang="ru-RU" dirty="0" smtClean="0"/>
              <a:t>            </a:t>
            </a:r>
            <a:r>
              <a:rPr lang="ru-RU" b="1" dirty="0" smtClean="0"/>
              <a:t>15 </a:t>
            </a:r>
            <a:r>
              <a:rPr lang="ru-RU" b="1" dirty="0"/>
              <a:t>ноября </a:t>
            </a:r>
            <a:r>
              <a:rPr lang="ru-RU" dirty="0"/>
              <a:t>текущего года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12064" y="4349370"/>
            <a:ext cx="30110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 smtClean="0"/>
              <a:t>направляет в Комиссию </a:t>
            </a:r>
            <a:r>
              <a:rPr lang="ru-RU" dirty="0"/>
              <a:t>до </a:t>
            </a:r>
            <a:r>
              <a:rPr lang="ru-RU" b="1" dirty="0"/>
              <a:t>15 июн</a:t>
            </a:r>
            <a:r>
              <a:rPr lang="ru-RU" dirty="0"/>
              <a:t>я и </a:t>
            </a:r>
            <a:r>
              <a:rPr lang="ru-RU" b="1" dirty="0"/>
              <a:t>15 декабря </a:t>
            </a:r>
            <a:r>
              <a:rPr lang="ru-RU" dirty="0"/>
              <a:t>текущего года </a:t>
            </a:r>
          </a:p>
          <a:p>
            <a:endParaRPr lang="kk-KZ" dirty="0" smtClean="0"/>
          </a:p>
          <a:p>
            <a:endParaRPr lang="kk-KZ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4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72826" y="1477250"/>
            <a:ext cx="10953750" cy="4910138"/>
          </a:xfrm>
        </p:spPr>
        <p:txBody>
          <a:bodyPr/>
          <a:lstStyle/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	соответствует заявленной квалификационной категории</a:t>
            </a:r>
          </a:p>
          <a:p>
            <a:pPr marL="0" indent="0">
              <a:buNone/>
            </a:pPr>
            <a:r>
              <a:rPr lang="ru-RU" dirty="0" smtClean="0"/>
              <a:t>              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	не соответствует </a:t>
            </a:r>
            <a:r>
              <a:rPr lang="ru-RU" dirty="0"/>
              <a:t>заявленной квалификационной </a:t>
            </a:r>
            <a:r>
              <a:rPr lang="ru-RU" dirty="0" smtClean="0"/>
              <a:t>категории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	соответствует </a:t>
            </a:r>
            <a:r>
              <a:rPr lang="ru-RU" dirty="0"/>
              <a:t>квалификационной категории, ниже заявленной на один </a:t>
            </a:r>
            <a:r>
              <a:rPr lang="ru-RU" dirty="0" smtClean="0"/>
              <a:t>уровень </a:t>
            </a:r>
            <a:endParaRPr lang="ru-RU" dirty="0"/>
          </a:p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19125" y="418306"/>
            <a:ext cx="10953750" cy="498598"/>
          </a:xfrm>
        </p:spPr>
        <p:txBody>
          <a:bodyPr/>
          <a:lstStyle/>
          <a:p>
            <a:pPr indent="449580" algn="ctr">
              <a:spcAft>
                <a:spcPts val="0"/>
              </a:spcAft>
            </a:pPr>
            <a:r>
              <a:rPr lang="kk-KZ" sz="1800" dirty="0" smtClean="0"/>
              <a:t> </a:t>
            </a:r>
            <a:r>
              <a:rPr lang="ru-RU" sz="1800" dirty="0"/>
              <a:t>Порядок </a:t>
            </a:r>
            <a:r>
              <a:rPr lang="kk-KZ" sz="1800" dirty="0"/>
              <a:t>очередного присвоения квалификационных категорий педагогам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grpSp>
        <p:nvGrpSpPr>
          <p:cNvPr id="6" name="Group 49">
            <a:extLst>
              <a:ext uri="{FF2B5EF4-FFF2-40B4-BE49-F238E27FC236}">
                <a16:creationId xmlns:a16="http://schemas.microsoft.com/office/drawing/2014/main" xmlns="" id="{F097EBEB-6C75-4D53-998A-7D8AC1DC3980}"/>
              </a:ext>
            </a:extLst>
          </p:cNvPr>
          <p:cNvGrpSpPr/>
          <p:nvPr/>
        </p:nvGrpSpPr>
        <p:grpSpPr>
          <a:xfrm>
            <a:off x="973928" y="1751464"/>
            <a:ext cx="359413" cy="359413"/>
            <a:chOff x="6627863" y="1485900"/>
            <a:chExt cx="596800" cy="596800"/>
          </a:xfrm>
        </p:grpSpPr>
        <p:sp>
          <p:nvSpPr>
            <p:cNvPr id="7" name="Oval 13">
              <a:extLst>
                <a:ext uri="{FF2B5EF4-FFF2-40B4-BE49-F238E27FC236}">
                  <a16:creationId xmlns:a16="http://schemas.microsoft.com/office/drawing/2014/main" xmlns="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28">
              <a:extLst>
                <a:ext uri="{FF2B5EF4-FFF2-40B4-BE49-F238E27FC236}">
                  <a16:creationId xmlns:a16="http://schemas.microsoft.com/office/drawing/2014/main" xmlns="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9" name="Freeform 36">
                <a:extLst>
                  <a:ext uri="{FF2B5EF4-FFF2-40B4-BE49-F238E27FC236}">
                    <a16:creationId xmlns:a16="http://schemas.microsoft.com/office/drawing/2014/main" xmlns="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" name="Freeform 37">
                <a:extLst>
                  <a:ext uri="{FF2B5EF4-FFF2-40B4-BE49-F238E27FC236}">
                    <a16:creationId xmlns:a16="http://schemas.microsoft.com/office/drawing/2014/main" xmlns="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" name="Freeform 38">
                <a:extLst>
                  <a:ext uri="{FF2B5EF4-FFF2-40B4-BE49-F238E27FC236}">
                    <a16:creationId xmlns:a16="http://schemas.microsoft.com/office/drawing/2014/main" xmlns="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2" name="Group 49">
            <a:extLst>
              <a:ext uri="{FF2B5EF4-FFF2-40B4-BE49-F238E27FC236}">
                <a16:creationId xmlns:a16="http://schemas.microsoft.com/office/drawing/2014/main" xmlns="" id="{F097EBEB-6C75-4D53-998A-7D8AC1DC3980}"/>
              </a:ext>
            </a:extLst>
          </p:cNvPr>
          <p:cNvGrpSpPr/>
          <p:nvPr/>
        </p:nvGrpSpPr>
        <p:grpSpPr>
          <a:xfrm>
            <a:off x="978067" y="2370440"/>
            <a:ext cx="359413" cy="359413"/>
            <a:chOff x="6627863" y="1485900"/>
            <a:chExt cx="596800" cy="596800"/>
          </a:xfrm>
        </p:grpSpPr>
        <p:sp>
          <p:nvSpPr>
            <p:cNvPr id="13" name="Oval 13">
              <a:extLst>
                <a:ext uri="{FF2B5EF4-FFF2-40B4-BE49-F238E27FC236}">
                  <a16:creationId xmlns:a16="http://schemas.microsoft.com/office/drawing/2014/main" xmlns="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28">
              <a:extLst>
                <a:ext uri="{FF2B5EF4-FFF2-40B4-BE49-F238E27FC236}">
                  <a16:creationId xmlns:a16="http://schemas.microsoft.com/office/drawing/2014/main" xmlns="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5" name="Freeform 36">
                <a:extLst>
                  <a:ext uri="{FF2B5EF4-FFF2-40B4-BE49-F238E27FC236}">
                    <a16:creationId xmlns:a16="http://schemas.microsoft.com/office/drawing/2014/main" xmlns="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" name="Freeform 37">
                <a:extLst>
                  <a:ext uri="{FF2B5EF4-FFF2-40B4-BE49-F238E27FC236}">
                    <a16:creationId xmlns:a16="http://schemas.microsoft.com/office/drawing/2014/main" xmlns="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" name="Freeform 38">
                <a:extLst>
                  <a:ext uri="{FF2B5EF4-FFF2-40B4-BE49-F238E27FC236}">
                    <a16:creationId xmlns:a16="http://schemas.microsoft.com/office/drawing/2014/main" xmlns="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8" name="Group 49">
            <a:extLst>
              <a:ext uri="{FF2B5EF4-FFF2-40B4-BE49-F238E27FC236}">
                <a16:creationId xmlns:a16="http://schemas.microsoft.com/office/drawing/2014/main" xmlns="" id="{F097EBEB-6C75-4D53-998A-7D8AC1DC3980}"/>
              </a:ext>
            </a:extLst>
          </p:cNvPr>
          <p:cNvGrpSpPr/>
          <p:nvPr/>
        </p:nvGrpSpPr>
        <p:grpSpPr>
          <a:xfrm>
            <a:off x="985656" y="3004067"/>
            <a:ext cx="359413" cy="359413"/>
            <a:chOff x="6627863" y="1485900"/>
            <a:chExt cx="596800" cy="596800"/>
          </a:xfrm>
        </p:grpSpPr>
        <p:sp>
          <p:nvSpPr>
            <p:cNvPr id="19" name="Oval 13">
              <a:extLst>
                <a:ext uri="{FF2B5EF4-FFF2-40B4-BE49-F238E27FC236}">
                  <a16:creationId xmlns:a16="http://schemas.microsoft.com/office/drawing/2014/main" xmlns="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28">
              <a:extLst>
                <a:ext uri="{FF2B5EF4-FFF2-40B4-BE49-F238E27FC236}">
                  <a16:creationId xmlns:a16="http://schemas.microsoft.com/office/drawing/2014/main" xmlns="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xmlns="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xmlns="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xmlns="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sp>
        <p:nvSpPr>
          <p:cNvPr id="24" name="Прямоугольник 23"/>
          <p:cNvSpPr/>
          <p:nvPr/>
        </p:nvSpPr>
        <p:spPr>
          <a:xfrm>
            <a:off x="1481559" y="916904"/>
            <a:ext cx="2835798" cy="526294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Решение </a:t>
            </a:r>
          </a:p>
          <a:p>
            <a:pPr algn="ctr"/>
            <a:r>
              <a:rPr lang="kk-KZ" dirty="0" smtClean="0"/>
              <a:t>Конкурсной комиссии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648446" y="3530278"/>
            <a:ext cx="5924429" cy="1192192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Приказ о присвоении квалификационной категории издается </a:t>
            </a:r>
            <a:r>
              <a:rPr lang="ru-RU" b="1" dirty="0"/>
              <a:t>не позднее 15 июля и 25 декабря текущего года </a:t>
            </a:r>
            <a:r>
              <a:rPr lang="ru-RU" dirty="0"/>
              <a:t>соответствующего </a:t>
            </a:r>
            <a:r>
              <a:rPr lang="ru-RU" dirty="0" smtClean="0"/>
              <a:t>уровня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4780344" y="3399031"/>
            <a:ext cx="10069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8000" dirty="0" smtClean="0">
                <a:solidFill>
                  <a:srgbClr val="FF0000"/>
                </a:solidFill>
              </a:rPr>
              <a:t>!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017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4757" y="6426906"/>
            <a:ext cx="2244725" cy="161926"/>
          </a:xfrm>
        </p:spPr>
        <p:txBody>
          <a:bodyPr/>
          <a:lstStyle/>
          <a:p>
            <a:r>
              <a:rPr lang="en-US" smtClean="0"/>
              <a:t>Your Footer Here</a:t>
            </a:r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584402" y="6408651"/>
            <a:ext cx="354802" cy="198436"/>
          </a:xfrm>
        </p:spPr>
        <p:txBody>
          <a:bodyPr/>
          <a:lstStyle/>
          <a:p>
            <a:fld id="{BC95CAA3-FD71-430B-8996-36DBD296529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84401" y="325708"/>
            <a:ext cx="10953750" cy="498598"/>
          </a:xfrm>
        </p:spPr>
        <p:txBody>
          <a:bodyPr/>
          <a:lstStyle/>
          <a:p>
            <a:pPr algn="ctr"/>
            <a:r>
              <a:rPr lang="ru-RU" sz="1800" dirty="0"/>
              <a:t>Порядок присвоения квалификационной категории педагогам без прохождения процедуры присвоения квалификационной категории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06233" y="1085303"/>
            <a:ext cx="2101984" cy="515675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«педагог»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33387" y="1956778"/>
            <a:ext cx="279609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/>
              <a:t>         выпускникам </a:t>
            </a:r>
            <a:r>
              <a:rPr lang="ru-RU" sz="1600" dirty="0"/>
              <a:t>высших учебных заведений и организаций технического и профессионального, послесреднего образования при поступлении на работу впервые, показавшим отрицательный результат национального квалификационного тестирования на квалификационную категорию «педагог-модератор»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418109" y="1081178"/>
            <a:ext cx="2141317" cy="596698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«педагог-модератор»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918855" y="1995864"/>
            <a:ext cx="334135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        лица, окончившие техническое и профессиональное, </a:t>
            </a:r>
            <a:r>
              <a:rPr lang="ru-RU" sz="1600" dirty="0" err="1" smtClean="0"/>
              <a:t>послесреднее</a:t>
            </a:r>
            <a:r>
              <a:rPr lang="ru-RU" sz="1600" dirty="0" smtClean="0"/>
              <a:t>, высшее</a:t>
            </a:r>
            <a:r>
              <a:rPr lang="ru-RU" sz="1600" dirty="0"/>
              <a:t>, послевузовское учебное заведение, с «отличием» </a:t>
            </a:r>
            <a:r>
              <a:rPr lang="ru-RU" sz="1600" dirty="0" smtClean="0"/>
              <a:t>категория присваивается </a:t>
            </a:r>
            <a:r>
              <a:rPr lang="ru-RU" sz="1600" dirty="0"/>
              <a:t>без </a:t>
            </a:r>
            <a:r>
              <a:rPr lang="ru-RU" sz="1600" dirty="0" smtClean="0"/>
              <a:t>прохождения НКТ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8433301" y="1082214"/>
            <a:ext cx="2311984" cy="634672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«педагог-исследователь»</a:t>
            </a:r>
          </a:p>
        </p:txBody>
      </p:sp>
      <p:pic>
        <p:nvPicPr>
          <p:cNvPr id="18" name="Объект 1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32713" y="1691616"/>
            <a:ext cx="512108" cy="24995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640435" y="1988734"/>
            <a:ext cx="389771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           лица, являющиеся </a:t>
            </a:r>
            <a:r>
              <a:rPr lang="ru-RU" sz="1600" dirty="0"/>
              <a:t>выпускниками программы «</a:t>
            </a:r>
            <a:r>
              <a:rPr lang="ru-RU" sz="1600" dirty="0" err="1"/>
              <a:t>Болашақ</a:t>
            </a:r>
            <a:r>
              <a:rPr lang="ru-RU" sz="1600" dirty="0"/>
              <a:t>», а также </a:t>
            </a:r>
            <a:r>
              <a:rPr lang="ru-RU" sz="1600" dirty="0" smtClean="0"/>
              <a:t>лица, </a:t>
            </a:r>
            <a:r>
              <a:rPr lang="ru-RU" sz="1600" dirty="0"/>
              <a:t>вошедшим в Президентский кадровый резерв, </a:t>
            </a:r>
            <a:r>
              <a:rPr lang="ru-RU" sz="1600" dirty="0" smtClean="0"/>
              <a:t>выпускники </a:t>
            </a:r>
            <a:r>
              <a:rPr lang="ru-RU" sz="1600" dirty="0"/>
              <a:t>зарубежных высших учебных заведений, входящих в список рекомендованных для обучения по программе «</a:t>
            </a:r>
            <a:r>
              <a:rPr lang="ru-RU" sz="1600" dirty="0" err="1"/>
              <a:t>Болашак</a:t>
            </a:r>
            <a:r>
              <a:rPr lang="ru-RU" sz="1600" dirty="0"/>
              <a:t>», </a:t>
            </a:r>
            <a:r>
              <a:rPr lang="ru-RU" sz="1600" dirty="0" smtClean="0"/>
              <a:t>категория присваивается на </a:t>
            </a:r>
            <a:r>
              <a:rPr lang="ru-RU" sz="1600" dirty="0"/>
              <a:t>основании личного </a:t>
            </a:r>
            <a:r>
              <a:rPr lang="ru-RU" sz="1600" dirty="0" smtClean="0"/>
              <a:t>заявления и без </a:t>
            </a:r>
            <a:r>
              <a:rPr lang="ru-RU" sz="1600" dirty="0"/>
              <a:t>прохождения </a:t>
            </a:r>
            <a:r>
              <a:rPr lang="ru-RU" sz="1600" dirty="0" smtClean="0"/>
              <a:t>процедуры присвоения </a:t>
            </a:r>
            <a:r>
              <a:rPr lang="ru-RU" sz="1600" dirty="0"/>
              <a:t>квалификационной </a:t>
            </a:r>
            <a:r>
              <a:rPr lang="ru-RU" sz="1600" dirty="0" smtClean="0"/>
              <a:t>категории</a:t>
            </a:r>
            <a:endParaRPr lang="ru-RU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584400" y="5425768"/>
            <a:ext cx="109537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/>
              <a:t>         педагогам </a:t>
            </a:r>
            <a:r>
              <a:rPr lang="ru-RU" sz="1600" dirty="0"/>
              <a:t>иностранных (английский, немецкий, французский) языков, имеющим сертификаты по методике CLIL и уровню владения иностранным языком</a:t>
            </a:r>
          </a:p>
        </p:txBody>
      </p:sp>
      <p:sp>
        <p:nvSpPr>
          <p:cNvPr id="17" name="Стрелка вниз 16"/>
          <p:cNvSpPr/>
          <p:nvPr/>
        </p:nvSpPr>
        <p:spPr>
          <a:xfrm>
            <a:off x="1702582" y="1632669"/>
            <a:ext cx="509286" cy="248874"/>
          </a:xfrm>
          <a:prstGeom prst="downArrow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Объект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3239" y="1745906"/>
            <a:ext cx="512108" cy="249958"/>
          </a:xfrm>
          <a:prstGeom prst="rect">
            <a:avLst/>
          </a:prstGeom>
        </p:spPr>
      </p:pic>
      <p:sp>
        <p:nvSpPr>
          <p:cNvPr id="20" name="Овал 19"/>
          <p:cNvSpPr/>
          <p:nvPr/>
        </p:nvSpPr>
        <p:spPr>
          <a:xfrm>
            <a:off x="736528" y="1995864"/>
            <a:ext cx="339410" cy="261372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973707" y="2018492"/>
            <a:ext cx="339410" cy="261372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7794315" y="2018665"/>
            <a:ext cx="339410" cy="261372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724438" y="5453936"/>
            <a:ext cx="339410" cy="261372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579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425F0158-B7A0-4140-BC6D-92DFF19D2D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5010" y="1868381"/>
            <a:ext cx="3791058" cy="1355574"/>
          </a:xfrm>
        </p:spPr>
        <p:txBody>
          <a:bodyPr/>
          <a:lstStyle/>
          <a:p>
            <a:r>
              <a:rPr lang="ru-RU" sz="4800" dirty="0">
                <a:solidFill>
                  <a:schemeClr val="tx2"/>
                </a:solidFill>
              </a:rPr>
              <a:t>Спасибо за внимание!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38C8747-3ECC-42D3-8B51-1C4BF9F64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B979585-4AA6-4BB2-A9FD-E808F31CA33B}"/>
              </a:ext>
            </a:extLst>
          </p:cNvPr>
          <p:cNvSpPr/>
          <p:nvPr/>
        </p:nvSpPr>
        <p:spPr>
          <a:xfrm>
            <a:off x="609601" y="885825"/>
            <a:ext cx="476250" cy="1984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1CFFFCCC-7BDE-46CE-AF93-D466C0E4D965}"/>
              </a:ext>
            </a:extLst>
          </p:cNvPr>
          <p:cNvGrpSpPr/>
          <p:nvPr/>
        </p:nvGrpSpPr>
        <p:grpSpPr>
          <a:xfrm>
            <a:off x="949953" y="3524995"/>
            <a:ext cx="433388" cy="61912"/>
            <a:chOff x="609600" y="957263"/>
            <a:chExt cx="433388" cy="6191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FD4997F1-32B0-4500-B077-6D6680B68248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56824264-3826-4A57-9A62-EC74BCBD7866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Footer Placeholder 2">
            <a:extLst>
              <a:ext uri="{FF2B5EF4-FFF2-40B4-BE49-F238E27FC236}">
                <a16:creationId xmlns:a16="http://schemas.microsoft.com/office/drawing/2014/main" xmlns="" id="{B3B2A12F-A57A-43A6-B691-FEBE2093A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3791058" cy="180181"/>
          </a:xfrm>
        </p:spPr>
        <p:txBody>
          <a:bodyPr/>
          <a:lstStyle/>
          <a:p>
            <a:r>
              <a:rPr lang="ru-RU" dirty="0"/>
              <a:t>Министерство образования и науки Республики Казахстан</a:t>
            </a:r>
            <a:endParaRPr lang="en-US" dirty="0"/>
          </a:p>
        </p:txBody>
      </p:sp>
      <p:sp>
        <p:nvSpPr>
          <p:cNvPr id="27" name="Rectangle 8">
            <a:extLst>
              <a:ext uri="{FF2B5EF4-FFF2-40B4-BE49-F238E27FC236}">
                <a16:creationId xmlns:a16="http://schemas.microsoft.com/office/drawing/2014/main" xmlns="" id="{EAB62A1E-3B55-4D55-9662-C58B81B88221}"/>
              </a:ext>
            </a:extLst>
          </p:cNvPr>
          <p:cNvSpPr/>
          <p:nvPr/>
        </p:nvSpPr>
        <p:spPr>
          <a:xfrm>
            <a:off x="8424746" y="0"/>
            <a:ext cx="3767254" cy="6857992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4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38C8747-3ECC-42D3-8B51-1C4BF9F64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B979585-4AA6-4BB2-A9FD-E808F31CA33B}"/>
              </a:ext>
            </a:extLst>
          </p:cNvPr>
          <p:cNvSpPr/>
          <p:nvPr/>
        </p:nvSpPr>
        <p:spPr>
          <a:xfrm>
            <a:off x="609601" y="885825"/>
            <a:ext cx="476250" cy="19843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830AF9E-64D5-48D7-9B42-96FAAAAABEEE}"/>
              </a:ext>
            </a:extLst>
          </p:cNvPr>
          <p:cNvSpPr txBox="1"/>
          <p:nvPr/>
        </p:nvSpPr>
        <p:spPr>
          <a:xfrm>
            <a:off x="6693397" y="1402833"/>
            <a:ext cx="5176978" cy="47089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500" b="1" dirty="0">
                <a:latin typeface="+mj-lt"/>
              </a:rPr>
              <a:t>от  27 января 2016 года   № 83 «Об утверждении Правил и условий проведения аттестации педагогов, занимающих должности в организациях образования, реализующих общеобразовательные учебные программы дошкольного воспитания и обучения, начального, основного среднего и общего среднего образования, образовательные программы технического и профессионального, </a:t>
            </a:r>
            <a:r>
              <a:rPr lang="ru-RU" sz="1500" b="1" dirty="0" err="1">
                <a:latin typeface="+mj-lt"/>
              </a:rPr>
              <a:t>послесреднего</a:t>
            </a:r>
            <a:r>
              <a:rPr lang="ru-RU" sz="1500" b="1" dirty="0">
                <a:latin typeface="+mj-lt"/>
              </a:rPr>
              <a:t>, дополнительного, специализированного и специального  образования, и иных гражданских служащих в области образования и науки </a:t>
            </a:r>
          </a:p>
          <a:p>
            <a:pPr algn="just">
              <a:lnSpc>
                <a:spcPct val="120000"/>
              </a:lnSpc>
            </a:pPr>
            <a:r>
              <a:rPr lang="ru-RU" sz="1500" b="1" dirty="0">
                <a:latin typeface="+mj-lt"/>
              </a:rPr>
              <a:t> </a:t>
            </a:r>
          </a:p>
          <a:p>
            <a:pPr algn="just">
              <a:lnSpc>
                <a:spcPct val="120000"/>
              </a:lnSpc>
            </a:pPr>
            <a:r>
              <a:rPr lang="ru-RU" sz="1500" b="1" dirty="0">
                <a:latin typeface="+mj-lt"/>
              </a:rPr>
              <a:t>«Об утверждении Правил присвоения (подтверждения) квалификационных категорий педагогам</a:t>
            </a:r>
            <a:endParaRPr lang="ru-RU" sz="1500" b="1" dirty="0">
              <a:solidFill>
                <a:srgbClr val="FF0000"/>
              </a:solidFill>
              <a:latin typeface="+mj-lt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CDE2109D-2C0B-4C50-855D-778DE8630746}"/>
              </a:ext>
            </a:extLst>
          </p:cNvPr>
          <p:cNvGrpSpPr/>
          <p:nvPr/>
        </p:nvGrpSpPr>
        <p:grpSpPr>
          <a:xfrm>
            <a:off x="5739111" y="280881"/>
            <a:ext cx="713778" cy="727490"/>
            <a:chOff x="5612001" y="1122225"/>
            <a:chExt cx="751477" cy="76591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xmlns="" id="{661B73DD-D27A-4A74-9D99-834145BBB204}"/>
                </a:ext>
              </a:extLst>
            </p:cNvPr>
            <p:cNvSpPr/>
            <p:nvPr/>
          </p:nvSpPr>
          <p:spPr>
            <a:xfrm>
              <a:off x="5612001" y="1122225"/>
              <a:ext cx="751477" cy="765913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455CCE2D-1FB2-4BC8-8EB4-B14DC89CBCBF}"/>
                </a:ext>
              </a:extLst>
            </p:cNvPr>
            <p:cNvGrpSpPr/>
            <p:nvPr/>
          </p:nvGrpSpPr>
          <p:grpSpPr>
            <a:xfrm>
              <a:off x="5831790" y="1324946"/>
              <a:ext cx="373225" cy="373225"/>
              <a:chOff x="4119563" y="2171701"/>
              <a:chExt cx="346075" cy="346075"/>
            </a:xfrm>
          </p:grpSpPr>
          <p:sp>
            <p:nvSpPr>
              <p:cNvPr id="14" name="Freeform 307">
                <a:extLst>
                  <a:ext uri="{FF2B5EF4-FFF2-40B4-BE49-F238E27FC236}">
                    <a16:creationId xmlns:a16="http://schemas.microsoft.com/office/drawing/2014/main" xmlns="" id="{BE2CDE82-AA00-417A-8FC8-CCC964285D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0538" y="2352676"/>
                <a:ext cx="165100" cy="165100"/>
              </a:xfrm>
              <a:custGeom>
                <a:avLst/>
                <a:gdLst>
                  <a:gd name="T0" fmla="*/ 33 w 104"/>
                  <a:gd name="T1" fmla="*/ 95 h 104"/>
                  <a:gd name="T2" fmla="*/ 0 w 104"/>
                  <a:gd name="T3" fmla="*/ 104 h 104"/>
                  <a:gd name="T4" fmla="*/ 9 w 104"/>
                  <a:gd name="T5" fmla="*/ 71 h 104"/>
                  <a:gd name="T6" fmla="*/ 80 w 104"/>
                  <a:gd name="T7" fmla="*/ 0 h 104"/>
                  <a:gd name="T8" fmla="*/ 104 w 104"/>
                  <a:gd name="T9" fmla="*/ 23 h 104"/>
                  <a:gd name="T10" fmla="*/ 33 w 104"/>
                  <a:gd name="T11" fmla="*/ 95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4" h="104">
                    <a:moveTo>
                      <a:pt x="33" y="95"/>
                    </a:moveTo>
                    <a:lnTo>
                      <a:pt x="0" y="104"/>
                    </a:lnTo>
                    <a:lnTo>
                      <a:pt x="9" y="71"/>
                    </a:lnTo>
                    <a:lnTo>
                      <a:pt x="80" y="0"/>
                    </a:lnTo>
                    <a:lnTo>
                      <a:pt x="104" y="23"/>
                    </a:lnTo>
                    <a:lnTo>
                      <a:pt x="33" y="95"/>
                    </a:ln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" name="Line 308">
                <a:extLst>
                  <a:ext uri="{FF2B5EF4-FFF2-40B4-BE49-F238E27FC236}">
                    <a16:creationId xmlns:a16="http://schemas.microsoft.com/office/drawing/2014/main" xmlns="" id="{8CC19206-BB70-42F3-A879-60E85AE76F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8963" y="2382838"/>
                <a:ext cx="36513" cy="36513"/>
              </a:xfrm>
              <a:prstGeom prst="line">
                <a:avLst/>
              </a:prstGeom>
              <a:noFill/>
              <a:ln w="15875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" name="Line 309">
                <a:extLst>
                  <a:ext uri="{FF2B5EF4-FFF2-40B4-BE49-F238E27FC236}">
                    <a16:creationId xmlns:a16="http://schemas.microsoft.com/office/drawing/2014/main" xmlns="" id="{ED5A345C-9E56-42EF-9C67-A51B7A7305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14825" y="2465388"/>
                <a:ext cx="38100" cy="3810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" name="Line 310">
                <a:extLst>
                  <a:ext uri="{FF2B5EF4-FFF2-40B4-BE49-F238E27FC236}">
                    <a16:creationId xmlns:a16="http://schemas.microsoft.com/office/drawing/2014/main" xmlns="" id="{3A7CAD6B-B790-4BD1-8F14-2A90D89115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8150" y="2322513"/>
                <a:ext cx="6032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8" name="Line 311">
                <a:extLst>
                  <a:ext uri="{FF2B5EF4-FFF2-40B4-BE49-F238E27FC236}">
                    <a16:creationId xmlns:a16="http://schemas.microsoft.com/office/drawing/2014/main" xmlns="" id="{A6E67682-CB8D-4419-9C2D-825813385D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8150" y="2382838"/>
                <a:ext cx="6032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9" name="Freeform 312">
                <a:extLst>
                  <a:ext uri="{FF2B5EF4-FFF2-40B4-BE49-F238E27FC236}">
                    <a16:creationId xmlns:a16="http://schemas.microsoft.com/office/drawing/2014/main" xmlns="" id="{180F5828-82FE-4F9E-B5CF-F133E682F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5600" y="2292351"/>
                <a:ext cx="60325" cy="36513"/>
              </a:xfrm>
              <a:custGeom>
                <a:avLst/>
                <a:gdLst>
                  <a:gd name="T0" fmla="*/ 38 w 38"/>
                  <a:gd name="T1" fmla="*/ 0 h 23"/>
                  <a:gd name="T2" fmla="*/ 14 w 38"/>
                  <a:gd name="T3" fmla="*/ 23 h 23"/>
                  <a:gd name="T4" fmla="*/ 0 w 38"/>
                  <a:gd name="T5" fmla="*/ 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3">
                    <a:moveTo>
                      <a:pt x="38" y="0"/>
                    </a:moveTo>
                    <a:lnTo>
                      <a:pt x="14" y="23"/>
                    </a:lnTo>
                    <a:lnTo>
                      <a:pt x="0" y="9"/>
                    </a:lnTo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" name="Freeform 313">
                <a:extLst>
                  <a:ext uri="{FF2B5EF4-FFF2-40B4-BE49-F238E27FC236}">
                    <a16:creationId xmlns:a16="http://schemas.microsoft.com/office/drawing/2014/main" xmlns="" id="{3B1DB641-D260-419C-A885-A4516993EE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5600" y="2352676"/>
                <a:ext cx="60325" cy="36513"/>
              </a:xfrm>
              <a:custGeom>
                <a:avLst/>
                <a:gdLst>
                  <a:gd name="T0" fmla="*/ 38 w 38"/>
                  <a:gd name="T1" fmla="*/ 0 h 23"/>
                  <a:gd name="T2" fmla="*/ 14 w 38"/>
                  <a:gd name="T3" fmla="*/ 23 h 23"/>
                  <a:gd name="T4" fmla="*/ 0 w 38"/>
                  <a:gd name="T5" fmla="*/ 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3">
                    <a:moveTo>
                      <a:pt x="38" y="0"/>
                    </a:moveTo>
                    <a:lnTo>
                      <a:pt x="14" y="23"/>
                    </a:lnTo>
                    <a:lnTo>
                      <a:pt x="0" y="9"/>
                    </a:lnTo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" name="Freeform 314">
                <a:extLst>
                  <a:ext uri="{FF2B5EF4-FFF2-40B4-BE49-F238E27FC236}">
                    <a16:creationId xmlns:a16="http://schemas.microsoft.com/office/drawing/2014/main" xmlns="" id="{7276DC06-BE13-486E-A8CF-1DB6E04168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9563" y="2171701"/>
                <a:ext cx="241300" cy="315913"/>
              </a:xfrm>
              <a:custGeom>
                <a:avLst/>
                <a:gdLst>
                  <a:gd name="T0" fmla="*/ 81 w 152"/>
                  <a:gd name="T1" fmla="*/ 199 h 199"/>
                  <a:gd name="T2" fmla="*/ 0 w 152"/>
                  <a:gd name="T3" fmla="*/ 199 h 199"/>
                  <a:gd name="T4" fmla="*/ 0 w 152"/>
                  <a:gd name="T5" fmla="*/ 0 h 199"/>
                  <a:gd name="T6" fmla="*/ 105 w 152"/>
                  <a:gd name="T7" fmla="*/ 0 h 199"/>
                  <a:gd name="T8" fmla="*/ 152 w 152"/>
                  <a:gd name="T9" fmla="*/ 47 h 199"/>
                  <a:gd name="T10" fmla="*/ 152 w 152"/>
                  <a:gd name="T11" fmla="*/ 118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2" h="199">
                    <a:moveTo>
                      <a:pt x="81" y="199"/>
                    </a:moveTo>
                    <a:lnTo>
                      <a:pt x="0" y="199"/>
                    </a:lnTo>
                    <a:lnTo>
                      <a:pt x="0" y="0"/>
                    </a:lnTo>
                    <a:lnTo>
                      <a:pt x="105" y="0"/>
                    </a:lnTo>
                    <a:lnTo>
                      <a:pt x="152" y="47"/>
                    </a:lnTo>
                    <a:lnTo>
                      <a:pt x="152" y="118"/>
                    </a:lnTo>
                  </a:path>
                </a:pathLst>
              </a:custGeom>
              <a:noFill/>
              <a:ln w="15875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" name="Freeform 315">
                <a:extLst>
                  <a:ext uri="{FF2B5EF4-FFF2-40B4-BE49-F238E27FC236}">
                    <a16:creationId xmlns:a16="http://schemas.microsoft.com/office/drawing/2014/main" xmlns="" id="{788060C9-CECD-4DD9-B300-5B358CC1DC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6250" y="2171701"/>
                <a:ext cx="74613" cy="74613"/>
              </a:xfrm>
              <a:custGeom>
                <a:avLst/>
                <a:gdLst>
                  <a:gd name="T0" fmla="*/ 0 w 47"/>
                  <a:gd name="T1" fmla="*/ 0 h 47"/>
                  <a:gd name="T2" fmla="*/ 0 w 47"/>
                  <a:gd name="T3" fmla="*/ 47 h 47"/>
                  <a:gd name="T4" fmla="*/ 47 w 47"/>
                  <a:gd name="T5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47">
                    <a:moveTo>
                      <a:pt x="0" y="0"/>
                    </a:moveTo>
                    <a:lnTo>
                      <a:pt x="0" y="47"/>
                    </a:lnTo>
                    <a:lnTo>
                      <a:pt x="47" y="47"/>
                    </a:lnTo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sp>
        <p:nvSpPr>
          <p:cNvPr id="24" name="Footer Placeholder 2">
            <a:extLst>
              <a:ext uri="{FF2B5EF4-FFF2-40B4-BE49-F238E27FC236}">
                <a16:creationId xmlns:a16="http://schemas.microsoft.com/office/drawing/2014/main" xmlns="" id="{0E14A093-490B-4008-A237-D4649C3DA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3791058" cy="180181"/>
          </a:xfrm>
        </p:spPr>
        <p:txBody>
          <a:bodyPr/>
          <a:lstStyle/>
          <a:p>
            <a:r>
              <a:rPr lang="ru-RU" dirty="0"/>
              <a:t>Министерство образования и науки Республики Казахстан</a:t>
            </a:r>
            <a:endParaRPr lang="en-US" dirty="0"/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xmlns="" id="{E41E93F2-6EED-4DF7-89DD-8BC2F823EA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481" y="2105990"/>
            <a:ext cx="3038187" cy="2086466"/>
          </a:xfrm>
          <a:prstGeom prst="rect">
            <a:avLst/>
          </a:prstGeom>
        </p:spPr>
      </p:pic>
      <p:sp>
        <p:nvSpPr>
          <p:cNvPr id="27" name="Title 2">
            <a:extLst>
              <a:ext uri="{FF2B5EF4-FFF2-40B4-BE49-F238E27FC236}">
                <a16:creationId xmlns:a16="http://schemas.microsoft.com/office/drawing/2014/main" xmlns="" id="{1F308C32-0FE1-4D70-8BB2-82358C3BA036}"/>
              </a:ext>
            </a:extLst>
          </p:cNvPr>
          <p:cNvSpPr txBox="1">
            <a:spLocks/>
          </p:cNvSpPr>
          <p:nvPr/>
        </p:nvSpPr>
        <p:spPr>
          <a:xfrm>
            <a:off x="619125" y="418282"/>
            <a:ext cx="4062412" cy="775597"/>
          </a:xfrm>
          <a:prstGeom prst="rect">
            <a:avLst/>
          </a:prstGeom>
        </p:spPr>
        <p:txBody>
          <a:bodyPr vert="horz" lIns="0" tIns="0" rIns="0" bIns="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262626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r>
              <a:rPr lang="ru-RU" b="0" dirty="0">
                <a:solidFill>
                  <a:schemeClr val="tx2"/>
                </a:solidFill>
              </a:rPr>
              <a:t>Аттестация педагогов регламентированы:</a:t>
            </a:r>
            <a:endParaRPr lang="en-US" b="0" dirty="0">
              <a:solidFill>
                <a:schemeClr val="tx2"/>
              </a:solidFill>
            </a:endParaRPr>
          </a:p>
        </p:txBody>
      </p:sp>
      <p:grpSp>
        <p:nvGrpSpPr>
          <p:cNvPr id="28" name="Group 5">
            <a:extLst>
              <a:ext uri="{FF2B5EF4-FFF2-40B4-BE49-F238E27FC236}">
                <a16:creationId xmlns:a16="http://schemas.microsoft.com/office/drawing/2014/main" xmlns="" id="{43406BA3-E2DC-4954-BA28-1C492B4D61E3}"/>
              </a:ext>
            </a:extLst>
          </p:cNvPr>
          <p:cNvGrpSpPr/>
          <p:nvPr/>
        </p:nvGrpSpPr>
        <p:grpSpPr>
          <a:xfrm>
            <a:off x="609600" y="1748608"/>
            <a:ext cx="433388" cy="61912"/>
            <a:chOff x="609600" y="957263"/>
            <a:chExt cx="433388" cy="61912"/>
          </a:xfrm>
        </p:grpSpPr>
        <p:sp>
          <p:nvSpPr>
            <p:cNvPr id="29" name="Rectangle 6">
              <a:extLst>
                <a:ext uri="{FF2B5EF4-FFF2-40B4-BE49-F238E27FC236}">
                  <a16:creationId xmlns:a16="http://schemas.microsoft.com/office/drawing/2014/main" xmlns="" id="{1844DBBB-A694-49B1-9779-4E7C845986D5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7">
              <a:extLst>
                <a:ext uri="{FF2B5EF4-FFF2-40B4-BE49-F238E27FC236}">
                  <a16:creationId xmlns:a16="http://schemas.microsoft.com/office/drawing/2014/main" xmlns="" id="{A3DE792E-A5B1-4302-83F0-27167A61C24F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49">
            <a:extLst>
              <a:ext uri="{FF2B5EF4-FFF2-40B4-BE49-F238E27FC236}">
                <a16:creationId xmlns:a16="http://schemas.microsoft.com/office/drawing/2014/main" xmlns="" id="{F097EBEB-6C75-4D53-998A-7D8AC1DC3980}"/>
              </a:ext>
            </a:extLst>
          </p:cNvPr>
          <p:cNvGrpSpPr/>
          <p:nvPr/>
        </p:nvGrpSpPr>
        <p:grpSpPr>
          <a:xfrm>
            <a:off x="6096000" y="1599856"/>
            <a:ext cx="359413" cy="359413"/>
            <a:chOff x="6627863" y="1485900"/>
            <a:chExt cx="596800" cy="596800"/>
          </a:xfrm>
        </p:grpSpPr>
        <p:sp>
          <p:nvSpPr>
            <p:cNvPr id="32" name="Oval 13">
              <a:extLst>
                <a:ext uri="{FF2B5EF4-FFF2-40B4-BE49-F238E27FC236}">
                  <a16:creationId xmlns:a16="http://schemas.microsoft.com/office/drawing/2014/main" xmlns="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28">
              <a:extLst>
                <a:ext uri="{FF2B5EF4-FFF2-40B4-BE49-F238E27FC236}">
                  <a16:creationId xmlns:a16="http://schemas.microsoft.com/office/drawing/2014/main" xmlns="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34" name="Freeform 36">
                <a:extLst>
                  <a:ext uri="{FF2B5EF4-FFF2-40B4-BE49-F238E27FC236}">
                    <a16:creationId xmlns:a16="http://schemas.microsoft.com/office/drawing/2014/main" xmlns="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5" name="Freeform 37">
                <a:extLst>
                  <a:ext uri="{FF2B5EF4-FFF2-40B4-BE49-F238E27FC236}">
                    <a16:creationId xmlns:a16="http://schemas.microsoft.com/office/drawing/2014/main" xmlns="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6" name="Freeform 38">
                <a:extLst>
                  <a:ext uri="{FF2B5EF4-FFF2-40B4-BE49-F238E27FC236}">
                    <a16:creationId xmlns:a16="http://schemas.microsoft.com/office/drawing/2014/main" xmlns="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37" name="Group 49">
            <a:extLst>
              <a:ext uri="{FF2B5EF4-FFF2-40B4-BE49-F238E27FC236}">
                <a16:creationId xmlns:a16="http://schemas.microsoft.com/office/drawing/2014/main" xmlns="" id="{85CAE044-4965-43F5-B2B7-C68355D7C8F3}"/>
              </a:ext>
            </a:extLst>
          </p:cNvPr>
          <p:cNvGrpSpPr/>
          <p:nvPr/>
        </p:nvGrpSpPr>
        <p:grpSpPr>
          <a:xfrm>
            <a:off x="6156835" y="5193661"/>
            <a:ext cx="359413" cy="359413"/>
            <a:chOff x="6627863" y="1485900"/>
            <a:chExt cx="596800" cy="596800"/>
          </a:xfrm>
        </p:grpSpPr>
        <p:sp>
          <p:nvSpPr>
            <p:cNvPr id="38" name="Oval 13">
              <a:extLst>
                <a:ext uri="{FF2B5EF4-FFF2-40B4-BE49-F238E27FC236}">
                  <a16:creationId xmlns:a16="http://schemas.microsoft.com/office/drawing/2014/main" xmlns="" id="{2C792335-0210-4123-893A-9D961F6E115D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28">
              <a:extLst>
                <a:ext uri="{FF2B5EF4-FFF2-40B4-BE49-F238E27FC236}">
                  <a16:creationId xmlns:a16="http://schemas.microsoft.com/office/drawing/2014/main" xmlns="" id="{B40EF7FC-EB0A-4F19-8B8A-B88A1366B69E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40" name="Freeform 36">
                <a:extLst>
                  <a:ext uri="{FF2B5EF4-FFF2-40B4-BE49-F238E27FC236}">
                    <a16:creationId xmlns:a16="http://schemas.microsoft.com/office/drawing/2014/main" xmlns="" id="{CE1731DB-6055-48AE-9595-2735F0C6C9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1" name="Freeform 37">
                <a:extLst>
                  <a:ext uri="{FF2B5EF4-FFF2-40B4-BE49-F238E27FC236}">
                    <a16:creationId xmlns:a16="http://schemas.microsoft.com/office/drawing/2014/main" xmlns="" id="{22134E0F-0D64-4E62-862D-32C6479C62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2" name="Freeform 38">
                <a:extLst>
                  <a:ext uri="{FF2B5EF4-FFF2-40B4-BE49-F238E27FC236}">
                    <a16:creationId xmlns:a16="http://schemas.microsoft.com/office/drawing/2014/main" xmlns="" id="{AF1C4AFB-4379-4543-9F9C-462FA9AFC2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4AA973C2-D25B-4691-8D3C-64721C6AC46D}"/>
              </a:ext>
            </a:extLst>
          </p:cNvPr>
          <p:cNvSpPr txBox="1"/>
          <p:nvPr/>
        </p:nvSpPr>
        <p:spPr>
          <a:xfrm>
            <a:off x="6693398" y="493872"/>
            <a:ext cx="4564334" cy="5645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600" b="1" dirty="0">
                <a:latin typeface="+mj-lt"/>
              </a:rPr>
              <a:t>Приказами  Министра образования  и  науки  РК:</a:t>
            </a:r>
          </a:p>
        </p:txBody>
      </p:sp>
    </p:spTree>
    <p:extLst>
      <p:ext uri="{BB962C8B-B14F-4D97-AF65-F5344CB8AC3E}">
        <p14:creationId xmlns:p14="http://schemas.microsoft.com/office/powerpoint/2010/main" val="288714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51493E6-FC0C-4978-BEA0-8E497A14B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C42D73E7-9E91-4334-B9A6-D2B50EDD52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Этапы аттестации </a:t>
            </a:r>
            <a:endParaRPr lang="ru-RU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149A7115-345B-4BD2-A279-CB1BBAB8F3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286182"/>
              </p:ext>
            </p:extLst>
          </p:nvPr>
        </p:nvGraphicFramePr>
        <p:xfrm>
          <a:off x="609599" y="986971"/>
          <a:ext cx="10963276" cy="416798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048001">
                  <a:extLst>
                    <a:ext uri="{9D8B030D-6E8A-4147-A177-3AD203B41FA5}">
                      <a16:colId xmlns:a16="http://schemas.microsoft.com/office/drawing/2014/main" xmlns="" val="2550490071"/>
                    </a:ext>
                  </a:extLst>
                </a:gridCol>
                <a:gridCol w="3191069">
                  <a:extLst>
                    <a:ext uri="{9D8B030D-6E8A-4147-A177-3AD203B41FA5}">
                      <a16:colId xmlns:a16="http://schemas.microsoft.com/office/drawing/2014/main" xmlns="" val="973589893"/>
                    </a:ext>
                  </a:extLst>
                </a:gridCol>
                <a:gridCol w="2681715">
                  <a:extLst>
                    <a:ext uri="{9D8B030D-6E8A-4147-A177-3AD203B41FA5}">
                      <a16:colId xmlns:a16="http://schemas.microsoft.com/office/drawing/2014/main" xmlns="" val="3815924282"/>
                    </a:ext>
                  </a:extLst>
                </a:gridCol>
                <a:gridCol w="2042491">
                  <a:extLst>
                    <a:ext uri="{9D8B030D-6E8A-4147-A177-3AD203B41FA5}">
                      <a16:colId xmlns:a16="http://schemas.microsoft.com/office/drawing/2014/main" xmlns="" val="2781256899"/>
                    </a:ext>
                  </a:extLst>
                </a:gridCol>
              </a:tblGrid>
              <a:tr h="9253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bg1"/>
                          </a:solidFill>
                          <a:latin typeface="+mj-lt"/>
                        </a:rPr>
                        <a:t>Этапы аттестации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46C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bg1"/>
                          </a:solidFill>
                          <a:latin typeface="+mj-lt"/>
                        </a:rPr>
                        <a:t>Педагоги</a:t>
                      </a:r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5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bg1"/>
                          </a:solidFill>
                          <a:latin typeface="+mj-lt"/>
                        </a:rPr>
                        <a:t>Заместители руководителей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0" i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600" b="0" i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впервые</a:t>
                      </a:r>
                      <a:r>
                        <a:rPr lang="en-US" sz="1600" b="0" i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600" b="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5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ru-RU" sz="1600" dirty="0">
                          <a:solidFill>
                            <a:schemeClr val="bg1"/>
                          </a:solidFill>
                          <a:latin typeface="+mj-lt"/>
                        </a:rPr>
                        <a:t>Руководители</a:t>
                      </a:r>
                    </a:p>
                    <a:p>
                      <a:pPr algn="ctr"/>
                      <a:r>
                        <a:rPr lang="en-US" sz="1600" b="0" i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600" b="0" i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впервые</a:t>
                      </a:r>
                      <a:r>
                        <a:rPr lang="en-US" sz="1600" b="0" i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600" b="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6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5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37403432"/>
                  </a:ext>
                </a:extLst>
              </a:tr>
              <a:tr h="89343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НКТ</a:t>
                      </a:r>
                    </a:p>
                    <a:p>
                      <a:pPr algn="ctr"/>
                      <a:r>
                        <a:rPr lang="ru-RU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(национальный квалификационный тест)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5847253"/>
                  </a:ext>
                </a:extLst>
              </a:tr>
              <a:tr h="89343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квалификационная оценка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65253668"/>
                  </a:ext>
                </a:extLst>
              </a:tr>
              <a:tr h="131430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</a:rPr>
                        <a:t>комплексное аналитическое обобщение итогов деятельности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3928012"/>
                  </a:ext>
                </a:extLst>
              </a:tr>
            </a:tbl>
          </a:graphicData>
        </a:graphic>
      </p:graphicFrame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5E3978FF-3715-43DC-94EB-D0FC6C8371C0}"/>
              </a:ext>
            </a:extLst>
          </p:cNvPr>
          <p:cNvGrpSpPr/>
          <p:nvPr/>
        </p:nvGrpSpPr>
        <p:grpSpPr>
          <a:xfrm>
            <a:off x="5135521" y="2524064"/>
            <a:ext cx="359413" cy="388650"/>
            <a:chOff x="5154186" y="2709058"/>
            <a:chExt cx="359413" cy="388650"/>
          </a:xfrm>
        </p:grpSpPr>
        <p:sp>
          <p:nvSpPr>
            <p:cNvPr id="9" name="Oval 13">
              <a:extLst>
                <a:ext uri="{FF2B5EF4-FFF2-40B4-BE49-F238E27FC236}">
                  <a16:creationId xmlns:a16="http://schemas.microsoft.com/office/drawing/2014/main" xmlns="" id="{D7CBEF8E-3F92-42C7-A743-3DE5D69B3169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3FD50A9E-10C9-4FD8-81E0-384E0A4F382B}"/>
                </a:ext>
              </a:extLst>
            </p:cNvPr>
            <p:cNvSpPr txBox="1"/>
            <p:nvPr/>
          </p:nvSpPr>
          <p:spPr>
            <a:xfrm>
              <a:off x="5258387" y="2709058"/>
              <a:ext cx="113683" cy="33509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28" name="Oval 13">
            <a:extLst>
              <a:ext uri="{FF2B5EF4-FFF2-40B4-BE49-F238E27FC236}">
                <a16:creationId xmlns:a16="http://schemas.microsoft.com/office/drawing/2014/main" xmlns="" id="{6D6C44F2-E99C-4528-AFFC-506B27A0CC44}"/>
              </a:ext>
            </a:extLst>
          </p:cNvPr>
          <p:cNvSpPr/>
          <p:nvPr/>
        </p:nvSpPr>
        <p:spPr>
          <a:xfrm>
            <a:off x="8004117" y="2535087"/>
            <a:ext cx="359413" cy="359413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BFE2E042-6210-41AA-A7B4-7C6BE3FBE3BD}"/>
              </a:ext>
            </a:extLst>
          </p:cNvPr>
          <p:cNvSpPr txBox="1"/>
          <p:nvPr/>
        </p:nvSpPr>
        <p:spPr>
          <a:xfrm>
            <a:off x="8108318" y="2701269"/>
            <a:ext cx="132345" cy="3693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000" dirty="0">
                <a:solidFill>
                  <a:schemeClr val="bg1"/>
                </a:solidFill>
              </a:rPr>
              <a:t>-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xmlns="" id="{94A58153-22B7-4AD3-91FD-87D7C4496119}"/>
              </a:ext>
            </a:extLst>
          </p:cNvPr>
          <p:cNvGrpSpPr/>
          <p:nvPr/>
        </p:nvGrpSpPr>
        <p:grpSpPr>
          <a:xfrm>
            <a:off x="10311888" y="2482232"/>
            <a:ext cx="359413" cy="388650"/>
            <a:chOff x="5154186" y="2709058"/>
            <a:chExt cx="359413" cy="388650"/>
          </a:xfrm>
        </p:grpSpPr>
        <p:sp>
          <p:nvSpPr>
            <p:cNvPr id="31" name="Oval 13">
              <a:extLst>
                <a:ext uri="{FF2B5EF4-FFF2-40B4-BE49-F238E27FC236}">
                  <a16:creationId xmlns:a16="http://schemas.microsoft.com/office/drawing/2014/main" xmlns="" id="{B307966D-C15B-4B41-8F6A-EDFA56D045BD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59DD3C35-88DF-43D7-A7C1-641ED3F0A190}"/>
                </a:ext>
              </a:extLst>
            </p:cNvPr>
            <p:cNvSpPr txBox="1"/>
            <p:nvPr/>
          </p:nvSpPr>
          <p:spPr>
            <a:xfrm>
              <a:off x="5258387" y="2709058"/>
              <a:ext cx="113683" cy="33509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Oval 13">
            <a:extLst>
              <a:ext uri="{FF2B5EF4-FFF2-40B4-BE49-F238E27FC236}">
                <a16:creationId xmlns:a16="http://schemas.microsoft.com/office/drawing/2014/main" xmlns="" id="{D4061382-D5A8-443A-836C-23810ED662AD}"/>
              </a:ext>
            </a:extLst>
          </p:cNvPr>
          <p:cNvSpPr/>
          <p:nvPr/>
        </p:nvSpPr>
        <p:spPr>
          <a:xfrm>
            <a:off x="5135520" y="3213180"/>
            <a:ext cx="359413" cy="359413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50C42C1B-B196-4749-B251-8AE44CA87BB2}"/>
              </a:ext>
            </a:extLst>
          </p:cNvPr>
          <p:cNvSpPr txBox="1"/>
          <p:nvPr/>
        </p:nvSpPr>
        <p:spPr>
          <a:xfrm>
            <a:off x="5280350" y="3667407"/>
            <a:ext cx="113683" cy="33509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000" dirty="0">
                <a:solidFill>
                  <a:schemeClr val="bg1"/>
                </a:solidFill>
              </a:rPr>
              <a:t>-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xmlns="" id="{5AE8E82C-3B22-4C1F-A2FB-10192145CBEA}"/>
              </a:ext>
            </a:extLst>
          </p:cNvPr>
          <p:cNvGrpSpPr/>
          <p:nvPr/>
        </p:nvGrpSpPr>
        <p:grpSpPr>
          <a:xfrm>
            <a:off x="8045595" y="3213180"/>
            <a:ext cx="359413" cy="388650"/>
            <a:chOff x="5154186" y="2709058"/>
            <a:chExt cx="359413" cy="388650"/>
          </a:xfrm>
        </p:grpSpPr>
        <p:sp>
          <p:nvSpPr>
            <p:cNvPr id="37" name="Oval 13">
              <a:extLst>
                <a:ext uri="{FF2B5EF4-FFF2-40B4-BE49-F238E27FC236}">
                  <a16:creationId xmlns:a16="http://schemas.microsoft.com/office/drawing/2014/main" xmlns="" id="{C4F394A6-794C-4991-9B38-9C346A7F7A91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0DC73D68-C0FD-4BBA-AC0E-D3E9A6E0E1C2}"/>
                </a:ext>
              </a:extLst>
            </p:cNvPr>
            <p:cNvSpPr txBox="1"/>
            <p:nvPr/>
          </p:nvSpPr>
          <p:spPr>
            <a:xfrm>
              <a:off x="5258387" y="2709058"/>
              <a:ext cx="113683" cy="33509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B47F2EAC-F31C-4C4E-B403-D4055E4EF8F0}"/>
              </a:ext>
            </a:extLst>
          </p:cNvPr>
          <p:cNvSpPr txBox="1"/>
          <p:nvPr/>
        </p:nvSpPr>
        <p:spPr>
          <a:xfrm>
            <a:off x="10438052" y="3686124"/>
            <a:ext cx="113683" cy="33509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000" dirty="0">
                <a:solidFill>
                  <a:schemeClr val="bg1"/>
                </a:solidFill>
              </a:rPr>
              <a:t>-</a:t>
            </a:r>
            <a:endParaRPr lang="en-US" sz="2000" dirty="0">
              <a:solidFill>
                <a:schemeClr val="bg1"/>
              </a:solidFill>
            </a:endParaRPr>
          </a:p>
        </p:txBody>
      </p: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xmlns="" id="{4FA252F2-D6C7-4AAC-B5D0-D7DEB4F23219}"/>
              </a:ext>
            </a:extLst>
          </p:cNvPr>
          <p:cNvGrpSpPr/>
          <p:nvPr/>
        </p:nvGrpSpPr>
        <p:grpSpPr>
          <a:xfrm>
            <a:off x="5154186" y="4320173"/>
            <a:ext cx="359413" cy="388650"/>
            <a:chOff x="5154186" y="2709058"/>
            <a:chExt cx="359413" cy="388650"/>
          </a:xfrm>
        </p:grpSpPr>
        <p:sp>
          <p:nvSpPr>
            <p:cNvPr id="43" name="Oval 13">
              <a:extLst>
                <a:ext uri="{FF2B5EF4-FFF2-40B4-BE49-F238E27FC236}">
                  <a16:creationId xmlns:a16="http://schemas.microsoft.com/office/drawing/2014/main" xmlns="" id="{EFD01503-32DB-4FE7-B901-DF9D109D5C4D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xmlns="" id="{255266D7-FF5D-4DF5-AFDD-053E34A2B3F4}"/>
                </a:ext>
              </a:extLst>
            </p:cNvPr>
            <p:cNvSpPr txBox="1"/>
            <p:nvPr/>
          </p:nvSpPr>
          <p:spPr>
            <a:xfrm>
              <a:off x="5258387" y="2709058"/>
              <a:ext cx="113683" cy="33509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xmlns="" id="{A146E5A0-4D53-481A-92AD-43D543635991}"/>
              </a:ext>
            </a:extLst>
          </p:cNvPr>
          <p:cNvGrpSpPr/>
          <p:nvPr/>
        </p:nvGrpSpPr>
        <p:grpSpPr>
          <a:xfrm>
            <a:off x="8004117" y="4320173"/>
            <a:ext cx="359413" cy="388650"/>
            <a:chOff x="5154186" y="2709058"/>
            <a:chExt cx="359413" cy="388650"/>
          </a:xfrm>
        </p:grpSpPr>
        <p:sp>
          <p:nvSpPr>
            <p:cNvPr id="46" name="Oval 13">
              <a:extLst>
                <a:ext uri="{FF2B5EF4-FFF2-40B4-BE49-F238E27FC236}">
                  <a16:creationId xmlns:a16="http://schemas.microsoft.com/office/drawing/2014/main" xmlns="" id="{CAC2B5F8-D6AD-44E9-96B6-962B7589133C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0DD82055-C9D6-4773-8AD4-AEF06C713840}"/>
                </a:ext>
              </a:extLst>
            </p:cNvPr>
            <p:cNvSpPr txBox="1"/>
            <p:nvPr/>
          </p:nvSpPr>
          <p:spPr>
            <a:xfrm>
              <a:off x="5258387" y="2709058"/>
              <a:ext cx="113683" cy="33509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8" name="Группа 47">
            <a:extLst>
              <a:ext uri="{FF2B5EF4-FFF2-40B4-BE49-F238E27FC236}">
                <a16:creationId xmlns:a16="http://schemas.microsoft.com/office/drawing/2014/main" xmlns="" id="{50B47668-8CAE-45DE-A914-EA5EED395F0A}"/>
              </a:ext>
            </a:extLst>
          </p:cNvPr>
          <p:cNvGrpSpPr/>
          <p:nvPr/>
        </p:nvGrpSpPr>
        <p:grpSpPr>
          <a:xfrm>
            <a:off x="10371157" y="4372758"/>
            <a:ext cx="359413" cy="388650"/>
            <a:chOff x="5154186" y="2709058"/>
            <a:chExt cx="359413" cy="388650"/>
          </a:xfrm>
        </p:grpSpPr>
        <p:sp>
          <p:nvSpPr>
            <p:cNvPr id="49" name="Oval 13">
              <a:extLst>
                <a:ext uri="{FF2B5EF4-FFF2-40B4-BE49-F238E27FC236}">
                  <a16:creationId xmlns:a16="http://schemas.microsoft.com/office/drawing/2014/main" xmlns="" id="{67FD181D-D894-45DB-A43A-CC4892AD169F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EA20D0EA-26EF-4C7F-8DA8-3547ABAB3ABE}"/>
                </a:ext>
              </a:extLst>
            </p:cNvPr>
            <p:cNvSpPr txBox="1"/>
            <p:nvPr/>
          </p:nvSpPr>
          <p:spPr>
            <a:xfrm>
              <a:off x="5258387" y="2709058"/>
              <a:ext cx="113683" cy="33509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52" name="Footer Placeholder 2">
            <a:extLst>
              <a:ext uri="{FF2B5EF4-FFF2-40B4-BE49-F238E27FC236}">
                <a16:creationId xmlns:a16="http://schemas.microsoft.com/office/drawing/2014/main" xmlns="" id="{52301236-4250-4F70-8330-0AEB39D95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3791058" cy="180181"/>
          </a:xfrm>
        </p:spPr>
        <p:txBody>
          <a:bodyPr/>
          <a:lstStyle/>
          <a:p>
            <a:r>
              <a:rPr lang="ru-RU" dirty="0"/>
              <a:t>Министерство образования и науки Республики Казахстан</a:t>
            </a:r>
            <a:endParaRPr lang="en-US" dirty="0"/>
          </a:p>
        </p:txBody>
      </p:sp>
      <p:grpSp>
        <p:nvGrpSpPr>
          <p:cNvPr id="33" name="Группа 32">
            <a:extLst>
              <a:ext uri="{FF2B5EF4-FFF2-40B4-BE49-F238E27FC236}">
                <a16:creationId xmlns:a16="http://schemas.microsoft.com/office/drawing/2014/main" xmlns="" id="{94A58153-22B7-4AD3-91FD-87D7C4496119}"/>
              </a:ext>
            </a:extLst>
          </p:cNvPr>
          <p:cNvGrpSpPr/>
          <p:nvPr/>
        </p:nvGrpSpPr>
        <p:grpSpPr>
          <a:xfrm>
            <a:off x="10325690" y="3213180"/>
            <a:ext cx="359413" cy="388650"/>
            <a:chOff x="5154186" y="2709058"/>
            <a:chExt cx="359413" cy="388650"/>
          </a:xfrm>
        </p:grpSpPr>
        <p:sp>
          <p:nvSpPr>
            <p:cNvPr id="39" name="Oval 13">
              <a:extLst>
                <a:ext uri="{FF2B5EF4-FFF2-40B4-BE49-F238E27FC236}">
                  <a16:creationId xmlns:a16="http://schemas.microsoft.com/office/drawing/2014/main" xmlns="" id="{B307966D-C15B-4B41-8F6A-EDFA56D045BD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xmlns="" id="{59DD3C35-88DF-43D7-A7C1-641ED3F0A190}"/>
                </a:ext>
              </a:extLst>
            </p:cNvPr>
            <p:cNvSpPr txBox="1"/>
            <p:nvPr/>
          </p:nvSpPr>
          <p:spPr>
            <a:xfrm>
              <a:off x="5258387" y="2709058"/>
              <a:ext cx="113683" cy="33509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000" dirty="0">
                  <a:solidFill>
                    <a:schemeClr val="bg1"/>
                  </a:solidFill>
                </a:rPr>
                <a:t>+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Выноска со стрелкой вверх 6"/>
          <p:cNvSpPr/>
          <p:nvPr/>
        </p:nvSpPr>
        <p:spPr>
          <a:xfrm>
            <a:off x="4661666" y="5040826"/>
            <a:ext cx="1464733" cy="584200"/>
          </a:xfrm>
          <a:prstGeom prst="upArrowCallou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1 раз в 5 лет</a:t>
            </a:r>
          </a:p>
        </p:txBody>
      </p:sp>
      <p:sp>
        <p:nvSpPr>
          <p:cNvPr id="53" name="Выноска со стрелкой вверх 52"/>
          <p:cNvSpPr/>
          <p:nvPr/>
        </p:nvSpPr>
        <p:spPr>
          <a:xfrm>
            <a:off x="9635756" y="5040826"/>
            <a:ext cx="1718274" cy="584200"/>
          </a:xfrm>
          <a:prstGeom prst="upArrowCallou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1 раз в 3 года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6675" y="5767401"/>
            <a:ext cx="7408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dirty="0"/>
              <a:t>НКТ проводится в сроки, указанные в заявлении педагога </a:t>
            </a:r>
          </a:p>
        </p:txBody>
      </p:sp>
    </p:spTree>
    <p:extLst>
      <p:ext uri="{BB962C8B-B14F-4D97-AF65-F5344CB8AC3E}">
        <p14:creationId xmlns:p14="http://schemas.microsoft.com/office/powerpoint/2010/main" val="2268176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0F70B35-CED5-4A61-B4D9-521134C3F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FB46A8F-9EA5-4CED-BF67-A2C0D8E49052}"/>
              </a:ext>
            </a:extLst>
          </p:cNvPr>
          <p:cNvSpPr txBox="1"/>
          <p:nvPr/>
        </p:nvSpPr>
        <p:spPr>
          <a:xfrm>
            <a:off x="1983781" y="845675"/>
            <a:ext cx="6638274" cy="235449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285750" indent="-285750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400" b="1" dirty="0">
                <a:solidFill>
                  <a:srgbClr val="262626"/>
                </a:solidFill>
                <a:latin typeface="+mj-lt"/>
              </a:rPr>
              <a:t>Педагоги дошкольных организаций воспитания и обучения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xmlns="" id="{EDD96F77-6A15-4FA2-9F8B-8144096BBA51}"/>
              </a:ext>
            </a:extLst>
          </p:cNvPr>
          <p:cNvGrpSpPr/>
          <p:nvPr/>
        </p:nvGrpSpPr>
        <p:grpSpPr>
          <a:xfrm>
            <a:off x="874147" y="3993616"/>
            <a:ext cx="344487" cy="346075"/>
            <a:chOff x="3332164" y="2898776"/>
            <a:chExt cx="344487" cy="346075"/>
          </a:xfrm>
        </p:grpSpPr>
        <p:sp>
          <p:nvSpPr>
            <p:cNvPr id="79" name="Freeform 164">
              <a:extLst>
                <a:ext uri="{FF2B5EF4-FFF2-40B4-BE49-F238E27FC236}">
                  <a16:creationId xmlns:a16="http://schemas.microsoft.com/office/drawing/2014/main" xmlns="" id="{96939189-85F0-4331-8A81-0456BEC45B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2164" y="2898776"/>
              <a:ext cx="255588" cy="233363"/>
            </a:xfrm>
            <a:custGeom>
              <a:avLst/>
              <a:gdLst>
                <a:gd name="T0" fmla="*/ 28 w 68"/>
                <a:gd name="T1" fmla="*/ 55 h 62"/>
                <a:gd name="T2" fmla="*/ 22 w 68"/>
                <a:gd name="T3" fmla="*/ 54 h 62"/>
                <a:gd name="T4" fmla="*/ 2 w 68"/>
                <a:gd name="T5" fmla="*/ 62 h 62"/>
                <a:gd name="T6" fmla="*/ 10 w 68"/>
                <a:gd name="T7" fmla="*/ 48 h 62"/>
                <a:gd name="T8" fmla="*/ 0 w 68"/>
                <a:gd name="T9" fmla="*/ 28 h 62"/>
                <a:gd name="T10" fmla="*/ 34 w 68"/>
                <a:gd name="T11" fmla="*/ 0 h 62"/>
                <a:gd name="T12" fmla="*/ 68 w 68"/>
                <a:gd name="T13" fmla="*/ 28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62">
                  <a:moveTo>
                    <a:pt x="28" y="55"/>
                  </a:moveTo>
                  <a:cubicBezTo>
                    <a:pt x="26" y="55"/>
                    <a:pt x="24" y="55"/>
                    <a:pt x="22" y="54"/>
                  </a:cubicBezTo>
                  <a:cubicBezTo>
                    <a:pt x="2" y="62"/>
                    <a:pt x="2" y="62"/>
                    <a:pt x="2" y="62"/>
                  </a:cubicBezTo>
                  <a:cubicBezTo>
                    <a:pt x="10" y="48"/>
                    <a:pt x="10" y="48"/>
                    <a:pt x="10" y="48"/>
                  </a:cubicBezTo>
                  <a:cubicBezTo>
                    <a:pt x="4" y="43"/>
                    <a:pt x="0" y="35"/>
                    <a:pt x="0" y="28"/>
                  </a:cubicBezTo>
                  <a:cubicBezTo>
                    <a:pt x="0" y="12"/>
                    <a:pt x="15" y="0"/>
                    <a:pt x="34" y="0"/>
                  </a:cubicBezTo>
                  <a:cubicBezTo>
                    <a:pt x="53" y="0"/>
                    <a:pt x="68" y="12"/>
                    <a:pt x="68" y="28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+mj-lt"/>
              </a:endParaRPr>
            </a:p>
          </p:txBody>
        </p:sp>
        <p:sp>
          <p:nvSpPr>
            <p:cNvPr id="80" name="Freeform 165">
              <a:extLst>
                <a:ext uri="{FF2B5EF4-FFF2-40B4-BE49-F238E27FC236}">
                  <a16:creationId xmlns:a16="http://schemas.microsoft.com/office/drawing/2014/main" xmlns="" id="{2D6839D8-75BB-45C0-89C6-9F3451E5E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7101" y="3041651"/>
              <a:ext cx="209550" cy="203200"/>
            </a:xfrm>
            <a:custGeom>
              <a:avLst/>
              <a:gdLst>
                <a:gd name="T0" fmla="*/ 0 w 56"/>
                <a:gd name="T1" fmla="*/ 24 h 54"/>
                <a:gd name="T2" fmla="*/ 38 w 56"/>
                <a:gd name="T3" fmla="*/ 46 h 54"/>
                <a:gd name="T4" fmla="*/ 54 w 56"/>
                <a:gd name="T5" fmla="*/ 52 h 54"/>
                <a:gd name="T6" fmla="*/ 48 w 56"/>
                <a:gd name="T7" fmla="*/ 40 h 54"/>
                <a:gd name="T8" fmla="*/ 56 w 56"/>
                <a:gd name="T9" fmla="*/ 24 h 54"/>
                <a:gd name="T10" fmla="*/ 28 w 56"/>
                <a:gd name="T11" fmla="*/ 0 h 54"/>
                <a:gd name="T12" fmla="*/ 0 w 56"/>
                <a:gd name="T13" fmla="*/ 2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54">
                  <a:moveTo>
                    <a:pt x="0" y="24"/>
                  </a:moveTo>
                  <a:cubicBezTo>
                    <a:pt x="0" y="41"/>
                    <a:pt x="20" y="54"/>
                    <a:pt x="38" y="46"/>
                  </a:cubicBezTo>
                  <a:cubicBezTo>
                    <a:pt x="54" y="52"/>
                    <a:pt x="54" y="52"/>
                    <a:pt x="54" y="52"/>
                  </a:cubicBezTo>
                  <a:cubicBezTo>
                    <a:pt x="48" y="40"/>
                    <a:pt x="48" y="40"/>
                    <a:pt x="48" y="40"/>
                  </a:cubicBezTo>
                  <a:cubicBezTo>
                    <a:pt x="53" y="36"/>
                    <a:pt x="56" y="30"/>
                    <a:pt x="56" y="24"/>
                  </a:cubicBezTo>
                  <a:cubicBezTo>
                    <a:pt x="56" y="11"/>
                    <a:pt x="43" y="0"/>
                    <a:pt x="28" y="0"/>
                  </a:cubicBezTo>
                  <a:cubicBezTo>
                    <a:pt x="13" y="0"/>
                    <a:pt x="0" y="11"/>
                    <a:pt x="0" y="24"/>
                  </a:cubicBezTo>
                  <a:close/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+mj-lt"/>
              </a:endParaRPr>
            </a:p>
          </p:txBody>
        </p:sp>
      </p:grpSp>
      <p:sp>
        <p:nvSpPr>
          <p:cNvPr id="81" name="Footer Placeholder 2">
            <a:extLst>
              <a:ext uri="{FF2B5EF4-FFF2-40B4-BE49-F238E27FC236}">
                <a16:creationId xmlns:a16="http://schemas.microsoft.com/office/drawing/2014/main" xmlns="" id="{79137638-60C9-43B2-836D-7E1659DF7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3791058" cy="180181"/>
          </a:xfrm>
        </p:spPr>
        <p:txBody>
          <a:bodyPr/>
          <a:lstStyle/>
          <a:p>
            <a:r>
              <a:rPr lang="ru-RU" dirty="0"/>
              <a:t>Министерство образования и науки Республики Казахстан</a:t>
            </a:r>
            <a:endParaRPr lang="en-US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D217608-70B1-4091-9EA4-6042B2AAA869}"/>
              </a:ext>
            </a:extLst>
          </p:cNvPr>
          <p:cNvSpPr/>
          <p:nvPr/>
        </p:nvSpPr>
        <p:spPr>
          <a:xfrm>
            <a:off x="609600" y="944189"/>
            <a:ext cx="545176" cy="1018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5" name="Группа 4"/>
          <p:cNvGrpSpPr/>
          <p:nvPr/>
        </p:nvGrpSpPr>
        <p:grpSpPr>
          <a:xfrm>
            <a:off x="776321" y="1191356"/>
            <a:ext cx="873580" cy="873578"/>
            <a:chOff x="654749" y="1870504"/>
            <a:chExt cx="873580" cy="873578"/>
          </a:xfrm>
        </p:grpSpPr>
        <p:sp>
          <p:nvSpPr>
            <p:cNvPr id="87" name="Oval 13">
              <a:extLst>
                <a:ext uri="{FF2B5EF4-FFF2-40B4-BE49-F238E27FC236}">
                  <a16:creationId xmlns:a16="http://schemas.microsoft.com/office/drawing/2014/main" xmlns="" id="{3C0A58D5-6F8E-450A-966B-D901BBE148B8}"/>
                </a:ext>
              </a:extLst>
            </p:cNvPr>
            <p:cNvSpPr/>
            <p:nvPr/>
          </p:nvSpPr>
          <p:spPr>
            <a:xfrm>
              <a:off x="654749" y="1870504"/>
              <a:ext cx="873580" cy="873578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4" name="Group 70">
              <a:extLst>
                <a:ext uri="{FF2B5EF4-FFF2-40B4-BE49-F238E27FC236}">
                  <a16:creationId xmlns:a16="http://schemas.microsoft.com/office/drawing/2014/main" xmlns="" id="{6CEAB33A-940A-4DCC-AD28-1E29876C2837}"/>
                </a:ext>
              </a:extLst>
            </p:cNvPr>
            <p:cNvGrpSpPr/>
            <p:nvPr/>
          </p:nvGrpSpPr>
          <p:grpSpPr>
            <a:xfrm>
              <a:off x="893404" y="2109305"/>
              <a:ext cx="393246" cy="340932"/>
              <a:chOff x="8447088" y="2925764"/>
              <a:chExt cx="346076" cy="300038"/>
            </a:xfrm>
          </p:grpSpPr>
          <p:sp>
            <p:nvSpPr>
              <p:cNvPr id="105" name="Freeform 145">
                <a:extLst>
                  <a:ext uri="{FF2B5EF4-FFF2-40B4-BE49-F238E27FC236}">
                    <a16:creationId xmlns:a16="http://schemas.microsoft.com/office/drawing/2014/main" xmlns="" id="{2CE1E48E-2592-4C63-9E42-9D6D25B7E8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47088" y="3030539"/>
                <a:ext cx="76200" cy="134938"/>
              </a:xfrm>
              <a:custGeom>
                <a:avLst/>
                <a:gdLst>
                  <a:gd name="T0" fmla="*/ 0 w 20"/>
                  <a:gd name="T1" fmla="*/ 0 h 36"/>
                  <a:gd name="T2" fmla="*/ 0 w 20"/>
                  <a:gd name="T3" fmla="*/ 12 h 36"/>
                  <a:gd name="T4" fmla="*/ 4 w 20"/>
                  <a:gd name="T5" fmla="*/ 18 h 36"/>
                  <a:gd name="T6" fmla="*/ 4 w 20"/>
                  <a:gd name="T7" fmla="*/ 36 h 36"/>
                  <a:gd name="T8" fmla="*/ 16 w 20"/>
                  <a:gd name="T9" fmla="*/ 36 h 36"/>
                  <a:gd name="T10" fmla="*/ 16 w 20"/>
                  <a:gd name="T11" fmla="*/ 18 h 36"/>
                  <a:gd name="T12" fmla="*/ 20 w 20"/>
                  <a:gd name="T13" fmla="*/ 12 h 36"/>
                  <a:gd name="T14" fmla="*/ 20 w 20"/>
                  <a:gd name="T15" fmla="*/ 0 h 36"/>
                  <a:gd name="T16" fmla="*/ 0 w 20"/>
                  <a:gd name="T17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36">
                    <a:moveTo>
                      <a:pt x="0" y="0"/>
                    </a:moveTo>
                    <a:cubicBezTo>
                      <a:pt x="0" y="12"/>
                      <a:pt x="0" y="12"/>
                      <a:pt x="0" y="12"/>
                    </a:cubicBezTo>
                    <a:cubicBezTo>
                      <a:pt x="0" y="15"/>
                      <a:pt x="1" y="18"/>
                      <a:pt x="4" y="18"/>
                    </a:cubicBezTo>
                    <a:cubicBezTo>
                      <a:pt x="4" y="36"/>
                      <a:pt x="4" y="36"/>
                      <a:pt x="4" y="36"/>
                    </a:cubicBezTo>
                    <a:cubicBezTo>
                      <a:pt x="16" y="36"/>
                      <a:pt x="16" y="36"/>
                      <a:pt x="16" y="36"/>
                    </a:cubicBezTo>
                    <a:cubicBezTo>
                      <a:pt x="16" y="18"/>
                      <a:pt x="16" y="18"/>
                      <a:pt x="16" y="18"/>
                    </a:cubicBezTo>
                    <a:cubicBezTo>
                      <a:pt x="19" y="18"/>
                      <a:pt x="20" y="15"/>
                      <a:pt x="20" y="12"/>
                    </a:cubicBezTo>
                    <a:cubicBezTo>
                      <a:pt x="20" y="0"/>
                      <a:pt x="20" y="0"/>
                      <a:pt x="2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6" name="Freeform 146">
                <a:extLst>
                  <a:ext uri="{FF2B5EF4-FFF2-40B4-BE49-F238E27FC236}">
                    <a16:creationId xmlns:a16="http://schemas.microsoft.com/office/drawing/2014/main" xmlns="" id="{68A77157-2C3F-4649-92C6-3BDFB8F999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18551" y="3030539"/>
                <a:ext cx="74613" cy="134938"/>
              </a:xfrm>
              <a:custGeom>
                <a:avLst/>
                <a:gdLst>
                  <a:gd name="T0" fmla="*/ 0 w 20"/>
                  <a:gd name="T1" fmla="*/ 0 h 36"/>
                  <a:gd name="T2" fmla="*/ 0 w 20"/>
                  <a:gd name="T3" fmla="*/ 12 h 36"/>
                  <a:gd name="T4" fmla="*/ 4 w 20"/>
                  <a:gd name="T5" fmla="*/ 18 h 36"/>
                  <a:gd name="T6" fmla="*/ 4 w 20"/>
                  <a:gd name="T7" fmla="*/ 36 h 36"/>
                  <a:gd name="T8" fmla="*/ 16 w 20"/>
                  <a:gd name="T9" fmla="*/ 36 h 36"/>
                  <a:gd name="T10" fmla="*/ 16 w 20"/>
                  <a:gd name="T11" fmla="*/ 18 h 36"/>
                  <a:gd name="T12" fmla="*/ 20 w 20"/>
                  <a:gd name="T13" fmla="*/ 12 h 36"/>
                  <a:gd name="T14" fmla="*/ 20 w 20"/>
                  <a:gd name="T15" fmla="*/ 0 h 36"/>
                  <a:gd name="T16" fmla="*/ 0 w 20"/>
                  <a:gd name="T17" fmla="*/ 0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36">
                    <a:moveTo>
                      <a:pt x="0" y="0"/>
                    </a:moveTo>
                    <a:cubicBezTo>
                      <a:pt x="0" y="12"/>
                      <a:pt x="0" y="12"/>
                      <a:pt x="0" y="12"/>
                    </a:cubicBezTo>
                    <a:cubicBezTo>
                      <a:pt x="0" y="15"/>
                      <a:pt x="1" y="18"/>
                      <a:pt x="4" y="18"/>
                    </a:cubicBezTo>
                    <a:cubicBezTo>
                      <a:pt x="4" y="36"/>
                      <a:pt x="4" y="36"/>
                      <a:pt x="4" y="36"/>
                    </a:cubicBezTo>
                    <a:cubicBezTo>
                      <a:pt x="16" y="36"/>
                      <a:pt x="16" y="36"/>
                      <a:pt x="16" y="36"/>
                    </a:cubicBezTo>
                    <a:cubicBezTo>
                      <a:pt x="16" y="18"/>
                      <a:pt x="16" y="18"/>
                      <a:pt x="16" y="18"/>
                    </a:cubicBezTo>
                    <a:cubicBezTo>
                      <a:pt x="19" y="18"/>
                      <a:pt x="20" y="15"/>
                      <a:pt x="20" y="12"/>
                    </a:cubicBezTo>
                    <a:cubicBezTo>
                      <a:pt x="20" y="0"/>
                      <a:pt x="20" y="0"/>
                      <a:pt x="20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7" name="Freeform 147">
                <a:extLst>
                  <a:ext uri="{FF2B5EF4-FFF2-40B4-BE49-F238E27FC236}">
                    <a16:creationId xmlns:a16="http://schemas.microsoft.com/office/drawing/2014/main" xmlns="" id="{76D6BC06-B370-4D47-B523-58242D3AB9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67738" y="3030539"/>
                <a:ext cx="104775" cy="195263"/>
              </a:xfrm>
              <a:custGeom>
                <a:avLst/>
                <a:gdLst>
                  <a:gd name="T0" fmla="*/ 0 w 28"/>
                  <a:gd name="T1" fmla="*/ 0 h 52"/>
                  <a:gd name="T2" fmla="*/ 28 w 28"/>
                  <a:gd name="T3" fmla="*/ 0 h 52"/>
                  <a:gd name="T4" fmla="*/ 28 w 28"/>
                  <a:gd name="T5" fmla="*/ 20 h 52"/>
                  <a:gd name="T6" fmla="*/ 20 w 28"/>
                  <a:gd name="T7" fmla="*/ 28 h 52"/>
                  <a:gd name="T8" fmla="*/ 20 w 28"/>
                  <a:gd name="T9" fmla="*/ 52 h 52"/>
                  <a:gd name="T10" fmla="*/ 8 w 28"/>
                  <a:gd name="T11" fmla="*/ 52 h 52"/>
                  <a:gd name="T12" fmla="*/ 8 w 28"/>
                  <a:gd name="T13" fmla="*/ 28 h 52"/>
                  <a:gd name="T14" fmla="*/ 0 w 28"/>
                  <a:gd name="T15" fmla="*/ 20 h 52"/>
                  <a:gd name="T16" fmla="*/ 0 w 28"/>
                  <a:gd name="T17" fmla="*/ 0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52">
                    <a:moveTo>
                      <a:pt x="0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28" y="20"/>
                      <a:pt x="28" y="20"/>
                      <a:pt x="28" y="20"/>
                    </a:cubicBezTo>
                    <a:cubicBezTo>
                      <a:pt x="28" y="24"/>
                      <a:pt x="24" y="28"/>
                      <a:pt x="20" y="28"/>
                    </a:cubicBezTo>
                    <a:cubicBezTo>
                      <a:pt x="20" y="52"/>
                      <a:pt x="20" y="52"/>
                      <a:pt x="20" y="52"/>
                    </a:cubicBezTo>
                    <a:cubicBezTo>
                      <a:pt x="8" y="52"/>
                      <a:pt x="8" y="52"/>
                      <a:pt x="8" y="52"/>
                    </a:cubicBezTo>
                    <a:cubicBezTo>
                      <a:pt x="8" y="28"/>
                      <a:pt x="8" y="28"/>
                      <a:pt x="8" y="28"/>
                    </a:cubicBezTo>
                    <a:cubicBezTo>
                      <a:pt x="4" y="28"/>
                      <a:pt x="0" y="24"/>
                      <a:pt x="0" y="2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8" name="Freeform 148">
                <a:extLst>
                  <a:ext uri="{FF2B5EF4-FFF2-40B4-BE49-F238E27FC236}">
                    <a16:creationId xmlns:a16="http://schemas.microsoft.com/office/drawing/2014/main" xmlns="" id="{820C5EF0-33AB-4147-8A62-F7B420E359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62963" y="2955926"/>
                <a:ext cx="44450" cy="44450"/>
              </a:xfrm>
              <a:custGeom>
                <a:avLst/>
                <a:gdLst>
                  <a:gd name="T0" fmla="*/ 12 w 12"/>
                  <a:gd name="T1" fmla="*/ 6 h 12"/>
                  <a:gd name="T2" fmla="*/ 6 w 12"/>
                  <a:gd name="T3" fmla="*/ 12 h 12"/>
                  <a:gd name="T4" fmla="*/ 6 w 12"/>
                  <a:gd name="T5" fmla="*/ 12 h 12"/>
                  <a:gd name="T6" fmla="*/ 0 w 12"/>
                  <a:gd name="T7" fmla="*/ 6 h 12"/>
                  <a:gd name="T8" fmla="*/ 0 w 12"/>
                  <a:gd name="T9" fmla="*/ 6 h 12"/>
                  <a:gd name="T10" fmla="*/ 6 w 12"/>
                  <a:gd name="T11" fmla="*/ 0 h 12"/>
                  <a:gd name="T12" fmla="*/ 6 w 12"/>
                  <a:gd name="T13" fmla="*/ 0 h 12"/>
                  <a:gd name="T14" fmla="*/ 12 w 12"/>
                  <a:gd name="T1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" h="12">
                    <a:moveTo>
                      <a:pt x="12" y="6"/>
                    </a:moveTo>
                    <a:cubicBezTo>
                      <a:pt x="12" y="9"/>
                      <a:pt x="9" y="12"/>
                      <a:pt x="6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3" y="12"/>
                      <a:pt x="0" y="9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3"/>
                      <a:pt x="3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9" y="0"/>
                      <a:pt x="12" y="3"/>
                      <a:pt x="12" y="6"/>
                    </a:cubicBezTo>
                    <a:close/>
                  </a:path>
                </a:pathLst>
              </a:cu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9" name="Freeform 149">
                <a:extLst>
                  <a:ext uri="{FF2B5EF4-FFF2-40B4-BE49-F238E27FC236}">
                    <a16:creationId xmlns:a16="http://schemas.microsoft.com/office/drawing/2014/main" xmlns="" id="{B118BBCB-1E9D-4B52-9C17-CAD2C9C9BC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32838" y="2955926"/>
                <a:ext cx="46038" cy="44450"/>
              </a:xfrm>
              <a:custGeom>
                <a:avLst/>
                <a:gdLst>
                  <a:gd name="T0" fmla="*/ 12 w 12"/>
                  <a:gd name="T1" fmla="*/ 6 h 12"/>
                  <a:gd name="T2" fmla="*/ 6 w 12"/>
                  <a:gd name="T3" fmla="*/ 12 h 12"/>
                  <a:gd name="T4" fmla="*/ 6 w 12"/>
                  <a:gd name="T5" fmla="*/ 12 h 12"/>
                  <a:gd name="T6" fmla="*/ 0 w 12"/>
                  <a:gd name="T7" fmla="*/ 6 h 12"/>
                  <a:gd name="T8" fmla="*/ 0 w 12"/>
                  <a:gd name="T9" fmla="*/ 6 h 12"/>
                  <a:gd name="T10" fmla="*/ 6 w 12"/>
                  <a:gd name="T11" fmla="*/ 0 h 12"/>
                  <a:gd name="T12" fmla="*/ 6 w 12"/>
                  <a:gd name="T13" fmla="*/ 0 h 12"/>
                  <a:gd name="T14" fmla="*/ 12 w 12"/>
                  <a:gd name="T1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2" h="12">
                    <a:moveTo>
                      <a:pt x="12" y="6"/>
                    </a:moveTo>
                    <a:cubicBezTo>
                      <a:pt x="12" y="9"/>
                      <a:pt x="9" y="12"/>
                      <a:pt x="6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3" y="12"/>
                      <a:pt x="0" y="9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3"/>
                      <a:pt x="3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9" y="0"/>
                      <a:pt x="12" y="3"/>
                      <a:pt x="12" y="6"/>
                    </a:cubicBezTo>
                    <a:close/>
                  </a:path>
                </a:pathLst>
              </a:cu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0" name="Freeform 150">
                <a:extLst>
                  <a:ext uri="{FF2B5EF4-FFF2-40B4-BE49-F238E27FC236}">
                    <a16:creationId xmlns:a16="http://schemas.microsoft.com/office/drawing/2014/main" xmlns="" id="{BDE44F68-846E-4D68-9A32-F2177051AE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83613" y="2925764"/>
                <a:ext cx="74613" cy="74613"/>
              </a:xfrm>
              <a:custGeom>
                <a:avLst/>
                <a:gdLst>
                  <a:gd name="T0" fmla="*/ 20 w 20"/>
                  <a:gd name="T1" fmla="*/ 10 h 20"/>
                  <a:gd name="T2" fmla="*/ 10 w 20"/>
                  <a:gd name="T3" fmla="*/ 20 h 20"/>
                  <a:gd name="T4" fmla="*/ 10 w 20"/>
                  <a:gd name="T5" fmla="*/ 20 h 20"/>
                  <a:gd name="T6" fmla="*/ 0 w 20"/>
                  <a:gd name="T7" fmla="*/ 10 h 20"/>
                  <a:gd name="T8" fmla="*/ 0 w 20"/>
                  <a:gd name="T9" fmla="*/ 10 h 20"/>
                  <a:gd name="T10" fmla="*/ 10 w 20"/>
                  <a:gd name="T11" fmla="*/ 0 h 20"/>
                  <a:gd name="T12" fmla="*/ 10 w 20"/>
                  <a:gd name="T13" fmla="*/ 0 h 20"/>
                  <a:gd name="T14" fmla="*/ 20 w 20"/>
                  <a:gd name="T15" fmla="*/ 1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" h="20">
                    <a:moveTo>
                      <a:pt x="20" y="10"/>
                    </a:moveTo>
                    <a:cubicBezTo>
                      <a:pt x="20" y="16"/>
                      <a:pt x="16" y="20"/>
                      <a:pt x="10" y="20"/>
                    </a:cubicBezTo>
                    <a:cubicBezTo>
                      <a:pt x="10" y="20"/>
                      <a:pt x="10" y="20"/>
                      <a:pt x="10" y="20"/>
                    </a:cubicBezTo>
                    <a:cubicBezTo>
                      <a:pt x="4" y="20"/>
                      <a:pt x="0" y="16"/>
                      <a:pt x="0" y="10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0" y="4"/>
                      <a:pt x="4" y="0"/>
                      <a:pt x="10" y="0"/>
                    </a:cubicBezTo>
                    <a:cubicBezTo>
                      <a:pt x="10" y="0"/>
                      <a:pt x="10" y="0"/>
                      <a:pt x="10" y="0"/>
                    </a:cubicBezTo>
                    <a:cubicBezTo>
                      <a:pt x="16" y="0"/>
                      <a:pt x="20" y="4"/>
                      <a:pt x="20" y="10"/>
                    </a:cubicBezTo>
                    <a:close/>
                  </a:path>
                </a:pathLst>
              </a:cu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DA6540C5-291D-4FE0-B60A-C93BD20A72ED}"/>
              </a:ext>
            </a:extLst>
          </p:cNvPr>
          <p:cNvGrpSpPr/>
          <p:nvPr/>
        </p:nvGrpSpPr>
        <p:grpSpPr>
          <a:xfrm>
            <a:off x="1939542" y="1149223"/>
            <a:ext cx="6097331" cy="2886602"/>
            <a:chOff x="1939557" y="1247530"/>
            <a:chExt cx="6097331" cy="2886602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xmlns="" id="{1B5CAFF4-C0EA-4413-BB40-B13A50F42344}"/>
                </a:ext>
              </a:extLst>
            </p:cNvPr>
            <p:cNvSpPr txBox="1"/>
            <p:nvPr/>
          </p:nvSpPr>
          <p:spPr>
            <a:xfrm>
              <a:off x="2274716" y="1247530"/>
              <a:ext cx="5762172" cy="2585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285750" indent="-28575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ru-RU" sz="1400" dirty="0">
                  <a:solidFill>
                    <a:srgbClr val="262626"/>
                  </a:solidFill>
                  <a:latin typeface="+mj-lt"/>
                </a:rPr>
                <a:t>«Дошкольная педагогика и психология» </a:t>
              </a:r>
            </a:p>
          </p:txBody>
        </p:sp>
        <p:grpSp>
          <p:nvGrpSpPr>
            <p:cNvPr id="42" name="Group 28">
              <a:extLst>
                <a:ext uri="{FF2B5EF4-FFF2-40B4-BE49-F238E27FC236}">
                  <a16:creationId xmlns:a16="http://schemas.microsoft.com/office/drawing/2014/main" xmlns="" id="{A3909D2D-BA1E-44A2-B344-809444A616A8}"/>
                </a:ext>
              </a:extLst>
            </p:cNvPr>
            <p:cNvGrpSpPr/>
            <p:nvPr/>
          </p:nvGrpSpPr>
          <p:grpSpPr>
            <a:xfrm>
              <a:off x="1939557" y="4059742"/>
              <a:ext cx="109574" cy="74390"/>
              <a:chOff x="3416301" y="2947988"/>
              <a:chExt cx="346075" cy="234950"/>
            </a:xfrm>
          </p:grpSpPr>
          <p:sp>
            <p:nvSpPr>
              <p:cNvPr id="44" name="Freeform 37">
                <a:extLst>
                  <a:ext uri="{FF2B5EF4-FFF2-40B4-BE49-F238E27FC236}">
                    <a16:creationId xmlns:a16="http://schemas.microsoft.com/office/drawing/2014/main" xmlns="" id="{D8998B71-1225-427F-8F3A-EBB8218C3D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  <p:sp>
            <p:nvSpPr>
              <p:cNvPr id="45" name="Freeform 38">
                <a:extLst>
                  <a:ext uri="{FF2B5EF4-FFF2-40B4-BE49-F238E27FC236}">
                    <a16:creationId xmlns:a16="http://schemas.microsoft.com/office/drawing/2014/main" xmlns="" id="{4B565E59-0BBE-4494-BCB4-35EDE47087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</p:grpSp>
      </p:grpSp>
      <p:grpSp>
        <p:nvGrpSpPr>
          <p:cNvPr id="51" name="Группа 50">
            <a:extLst>
              <a:ext uri="{FF2B5EF4-FFF2-40B4-BE49-F238E27FC236}">
                <a16:creationId xmlns:a16="http://schemas.microsoft.com/office/drawing/2014/main" xmlns="" id="{EAE389AF-B8F3-489E-A7A2-140836AB6213}"/>
              </a:ext>
            </a:extLst>
          </p:cNvPr>
          <p:cNvGrpSpPr/>
          <p:nvPr/>
        </p:nvGrpSpPr>
        <p:grpSpPr>
          <a:xfrm>
            <a:off x="1934373" y="1450277"/>
            <a:ext cx="6102500" cy="2971169"/>
            <a:chOff x="1939557" y="1162963"/>
            <a:chExt cx="6102500" cy="2971169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7A09AFF1-CA5E-4ECF-A78D-20AFBA282D5E}"/>
                </a:ext>
              </a:extLst>
            </p:cNvPr>
            <p:cNvSpPr txBox="1"/>
            <p:nvPr/>
          </p:nvSpPr>
          <p:spPr>
            <a:xfrm>
              <a:off x="2279885" y="1162963"/>
              <a:ext cx="5762172" cy="2585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285750" indent="-28575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ru-RU" sz="1400" dirty="0">
                  <a:solidFill>
                    <a:srgbClr val="262626"/>
                  </a:solidFill>
                  <a:latin typeface="+mj-lt"/>
                </a:rPr>
                <a:t>«Методика дошкольного воспитания и обучения»</a:t>
              </a:r>
            </a:p>
          </p:txBody>
        </p:sp>
        <p:grpSp>
          <p:nvGrpSpPr>
            <p:cNvPr id="55" name="Group 28">
              <a:extLst>
                <a:ext uri="{FF2B5EF4-FFF2-40B4-BE49-F238E27FC236}">
                  <a16:creationId xmlns:a16="http://schemas.microsoft.com/office/drawing/2014/main" xmlns="" id="{280ED19B-2532-465F-B7B1-55018887E7A9}"/>
                </a:ext>
              </a:extLst>
            </p:cNvPr>
            <p:cNvGrpSpPr/>
            <p:nvPr/>
          </p:nvGrpSpPr>
          <p:grpSpPr>
            <a:xfrm>
              <a:off x="1939557" y="4059742"/>
              <a:ext cx="109574" cy="74390"/>
              <a:chOff x="3416301" y="2947988"/>
              <a:chExt cx="346075" cy="234950"/>
            </a:xfrm>
          </p:grpSpPr>
          <p:sp>
            <p:nvSpPr>
              <p:cNvPr id="56" name="Freeform 36">
                <a:extLst>
                  <a:ext uri="{FF2B5EF4-FFF2-40B4-BE49-F238E27FC236}">
                    <a16:creationId xmlns:a16="http://schemas.microsoft.com/office/drawing/2014/main" xmlns="" id="{0C90E78E-50D0-4350-9B80-DDBE37A75E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  <p:sp>
            <p:nvSpPr>
              <p:cNvPr id="57" name="Freeform 37">
                <a:extLst>
                  <a:ext uri="{FF2B5EF4-FFF2-40B4-BE49-F238E27FC236}">
                    <a16:creationId xmlns:a16="http://schemas.microsoft.com/office/drawing/2014/main" xmlns="" id="{2E4D9561-50F3-4EEC-8452-1BF40858F0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  <p:sp>
            <p:nvSpPr>
              <p:cNvPr id="58" name="Freeform 38">
                <a:extLst>
                  <a:ext uri="{FF2B5EF4-FFF2-40B4-BE49-F238E27FC236}">
                    <a16:creationId xmlns:a16="http://schemas.microsoft.com/office/drawing/2014/main" xmlns="" id="{F63A7F17-4DC4-4BA2-91EE-85C583D988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</p:grpSp>
      </p:grpSp>
      <p:grpSp>
        <p:nvGrpSpPr>
          <p:cNvPr id="135" name="Группа 134">
            <a:extLst>
              <a:ext uri="{FF2B5EF4-FFF2-40B4-BE49-F238E27FC236}">
                <a16:creationId xmlns:a16="http://schemas.microsoft.com/office/drawing/2014/main" xmlns="" id="{7EE81857-3EF7-4953-9A47-0B509AEFF3C6}"/>
              </a:ext>
            </a:extLst>
          </p:cNvPr>
          <p:cNvGrpSpPr/>
          <p:nvPr/>
        </p:nvGrpSpPr>
        <p:grpSpPr>
          <a:xfrm>
            <a:off x="1934382" y="2233798"/>
            <a:ext cx="6102491" cy="2917660"/>
            <a:chOff x="1939566" y="1216472"/>
            <a:chExt cx="6102491" cy="2917660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xmlns="" id="{64B68F52-7F56-414D-8B4E-90CC6BFFE8C5}"/>
                </a:ext>
              </a:extLst>
            </p:cNvPr>
            <p:cNvSpPr txBox="1"/>
            <p:nvPr/>
          </p:nvSpPr>
          <p:spPr>
            <a:xfrm>
              <a:off x="2279885" y="1216472"/>
              <a:ext cx="5762172" cy="2585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285750" indent="-28575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ru-RU" sz="1400" dirty="0">
                  <a:solidFill>
                    <a:srgbClr val="262626"/>
                  </a:solidFill>
                  <a:latin typeface="+mj-lt"/>
                </a:rPr>
                <a:t>«Основы психологии» и «Педагогика, методика обучения»</a:t>
              </a:r>
            </a:p>
          </p:txBody>
        </p:sp>
        <p:grpSp>
          <p:nvGrpSpPr>
            <p:cNvPr id="139" name="Group 28">
              <a:extLst>
                <a:ext uri="{FF2B5EF4-FFF2-40B4-BE49-F238E27FC236}">
                  <a16:creationId xmlns:a16="http://schemas.microsoft.com/office/drawing/2014/main" xmlns="" id="{83EB123D-C8B1-4745-BC1F-ECD49E5B8F0C}"/>
                </a:ext>
              </a:extLst>
            </p:cNvPr>
            <p:cNvGrpSpPr/>
            <p:nvPr/>
          </p:nvGrpSpPr>
          <p:grpSpPr>
            <a:xfrm>
              <a:off x="1939566" y="4059742"/>
              <a:ext cx="79919" cy="74390"/>
              <a:chOff x="3416301" y="2947988"/>
              <a:chExt cx="252413" cy="234950"/>
            </a:xfrm>
          </p:grpSpPr>
          <p:sp>
            <p:nvSpPr>
              <p:cNvPr id="140" name="Freeform 36">
                <a:extLst>
                  <a:ext uri="{FF2B5EF4-FFF2-40B4-BE49-F238E27FC236}">
                    <a16:creationId xmlns:a16="http://schemas.microsoft.com/office/drawing/2014/main" xmlns="" id="{6C241BE6-5274-4F26-86EE-B4793A2C07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  <p:sp>
            <p:nvSpPr>
              <p:cNvPr id="141" name="Freeform 37">
                <a:extLst>
                  <a:ext uri="{FF2B5EF4-FFF2-40B4-BE49-F238E27FC236}">
                    <a16:creationId xmlns:a16="http://schemas.microsoft.com/office/drawing/2014/main" xmlns="" id="{7446C27B-0B36-4A2B-A320-B1E4B0DB8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</p:grpSp>
      </p:grpSp>
      <p:grpSp>
        <p:nvGrpSpPr>
          <p:cNvPr id="143" name="Группа 142">
            <a:extLst>
              <a:ext uri="{FF2B5EF4-FFF2-40B4-BE49-F238E27FC236}">
                <a16:creationId xmlns:a16="http://schemas.microsoft.com/office/drawing/2014/main" xmlns="" id="{AECBCBF0-7295-4787-BF63-C66FAF57CAE9}"/>
              </a:ext>
            </a:extLst>
          </p:cNvPr>
          <p:cNvGrpSpPr/>
          <p:nvPr/>
        </p:nvGrpSpPr>
        <p:grpSpPr>
          <a:xfrm>
            <a:off x="1886742" y="1867101"/>
            <a:ext cx="5842088" cy="2931959"/>
            <a:chOff x="1939566" y="1202173"/>
            <a:chExt cx="5842088" cy="2931959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xmlns="" id="{14238C72-DC7C-4B49-8DF2-78F547CF0F8F}"/>
                </a:ext>
              </a:extLst>
            </p:cNvPr>
            <p:cNvSpPr txBox="1"/>
            <p:nvPr/>
          </p:nvSpPr>
          <p:spPr>
            <a:xfrm>
              <a:off x="2019482" y="1202173"/>
              <a:ext cx="5762172" cy="23544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285750" indent="-285750">
                <a:lnSpc>
                  <a:spcPct val="120000"/>
                </a:lnSpc>
                <a:buFont typeface="Wingdings" pitchFamily="2" charset="2"/>
                <a:buChar char="q"/>
              </a:pPr>
              <a:r>
                <a:rPr lang="ru-RU" sz="1400" b="1" dirty="0">
                  <a:solidFill>
                    <a:srgbClr val="262626"/>
                  </a:solidFill>
                  <a:latin typeface="+mj-lt"/>
                </a:rPr>
                <a:t>Педагоги организаций дополнительного образования</a:t>
              </a:r>
            </a:p>
          </p:txBody>
        </p:sp>
        <p:grpSp>
          <p:nvGrpSpPr>
            <p:cNvPr id="147" name="Group 28">
              <a:extLst>
                <a:ext uri="{FF2B5EF4-FFF2-40B4-BE49-F238E27FC236}">
                  <a16:creationId xmlns:a16="http://schemas.microsoft.com/office/drawing/2014/main" xmlns="" id="{72152B05-1024-498A-A89E-154C82577E5B}"/>
                </a:ext>
              </a:extLst>
            </p:cNvPr>
            <p:cNvGrpSpPr/>
            <p:nvPr/>
          </p:nvGrpSpPr>
          <p:grpSpPr>
            <a:xfrm>
              <a:off x="1939566" y="4059742"/>
              <a:ext cx="79919" cy="74390"/>
              <a:chOff x="3416301" y="2947988"/>
              <a:chExt cx="252413" cy="234950"/>
            </a:xfrm>
          </p:grpSpPr>
          <p:sp>
            <p:nvSpPr>
              <p:cNvPr id="148" name="Freeform 36">
                <a:extLst>
                  <a:ext uri="{FF2B5EF4-FFF2-40B4-BE49-F238E27FC236}">
                    <a16:creationId xmlns:a16="http://schemas.microsoft.com/office/drawing/2014/main" xmlns="" id="{6C211152-73FD-4381-8809-078CF29E04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  <p:sp>
            <p:nvSpPr>
              <p:cNvPr id="149" name="Freeform 37">
                <a:extLst>
                  <a:ext uri="{FF2B5EF4-FFF2-40B4-BE49-F238E27FC236}">
                    <a16:creationId xmlns:a16="http://schemas.microsoft.com/office/drawing/2014/main" xmlns="" id="{852EA6C9-130C-40DA-9F4A-7831E9F59B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</p:grpSp>
      </p:grpSp>
      <p:grpSp>
        <p:nvGrpSpPr>
          <p:cNvPr id="151" name="Группа 150">
            <a:extLst>
              <a:ext uri="{FF2B5EF4-FFF2-40B4-BE49-F238E27FC236}">
                <a16:creationId xmlns:a16="http://schemas.microsoft.com/office/drawing/2014/main" xmlns="" id="{476F160E-3B79-4F77-BE22-80E273A3DA18}"/>
              </a:ext>
            </a:extLst>
          </p:cNvPr>
          <p:cNvGrpSpPr/>
          <p:nvPr/>
        </p:nvGrpSpPr>
        <p:grpSpPr>
          <a:xfrm>
            <a:off x="1886747" y="2608609"/>
            <a:ext cx="5859206" cy="2720288"/>
            <a:chOff x="1939571" y="1413839"/>
            <a:chExt cx="5859206" cy="2720288"/>
          </a:xfrm>
        </p:grpSpPr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xmlns="" id="{325456AF-1D24-4BEC-BAF3-049B24C934B1}"/>
                </a:ext>
              </a:extLst>
            </p:cNvPr>
            <p:cNvSpPr txBox="1"/>
            <p:nvPr/>
          </p:nvSpPr>
          <p:spPr>
            <a:xfrm>
              <a:off x="1968356" y="1413839"/>
              <a:ext cx="5762172" cy="235449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285750" indent="-285750">
                <a:lnSpc>
                  <a:spcPct val="120000"/>
                </a:lnSpc>
                <a:buFont typeface="Wingdings" pitchFamily="2" charset="2"/>
                <a:buChar char="q"/>
              </a:pPr>
              <a:r>
                <a:rPr lang="ru-RU" sz="1400" dirty="0">
                  <a:solidFill>
                    <a:srgbClr val="262626"/>
                  </a:solidFill>
                  <a:latin typeface="+mj-lt"/>
                </a:rPr>
                <a:t> </a:t>
              </a:r>
              <a:r>
                <a:rPr lang="ru-RU" sz="1400" b="1" dirty="0">
                  <a:solidFill>
                    <a:srgbClr val="262626"/>
                  </a:solidFill>
                  <a:latin typeface="+mj-lt"/>
                </a:rPr>
                <a:t>Методисты методических кабинетов (центров)</a:t>
              </a:r>
            </a:p>
          </p:txBody>
        </p:sp>
        <p:sp>
          <p:nvSpPr>
            <p:cNvPr id="157" name="Freeform 37">
              <a:extLst>
                <a:ext uri="{FF2B5EF4-FFF2-40B4-BE49-F238E27FC236}">
                  <a16:creationId xmlns:a16="http://schemas.microsoft.com/office/drawing/2014/main" xmlns="" id="{94C0DD91-8754-43EC-A138-0A8F2E76FF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9571" y="4094419"/>
              <a:ext cx="31163" cy="39708"/>
            </a:xfrm>
            <a:custGeom>
              <a:avLst/>
              <a:gdLst>
                <a:gd name="T0" fmla="*/ 40 w 62"/>
                <a:gd name="T1" fmla="*/ 12 h 79"/>
                <a:gd name="T2" fmla="*/ 26 w 62"/>
                <a:gd name="T3" fmla="*/ 0 h 79"/>
                <a:gd name="T4" fmla="*/ 0 w 62"/>
                <a:gd name="T5" fmla="*/ 26 h 79"/>
                <a:gd name="T6" fmla="*/ 52 w 62"/>
                <a:gd name="T7" fmla="*/ 79 h 79"/>
                <a:gd name="T8" fmla="*/ 62 w 62"/>
                <a:gd name="T9" fmla="*/ 67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79">
                  <a:moveTo>
                    <a:pt x="40" y="12"/>
                  </a:moveTo>
                  <a:lnTo>
                    <a:pt x="26" y="0"/>
                  </a:lnTo>
                  <a:lnTo>
                    <a:pt x="0" y="26"/>
                  </a:lnTo>
                  <a:lnTo>
                    <a:pt x="52" y="79"/>
                  </a:lnTo>
                  <a:lnTo>
                    <a:pt x="62" y="67"/>
                  </a:lnTo>
                </a:path>
              </a:pathLst>
            </a:custGeom>
            <a:noFill/>
            <a:ln w="13970" cap="flat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>
                <a:latin typeface="+mj-lt"/>
              </a:endParaRP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xmlns="" id="{325456AF-1D24-4BEC-BAF3-049B24C934B1}"/>
                </a:ext>
              </a:extLst>
            </p:cNvPr>
            <p:cNvSpPr txBox="1"/>
            <p:nvPr/>
          </p:nvSpPr>
          <p:spPr>
            <a:xfrm>
              <a:off x="2031429" y="2968144"/>
              <a:ext cx="5762172" cy="2585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285750" indent="-285750">
                <a:lnSpc>
                  <a:spcPct val="120000"/>
                </a:lnSpc>
                <a:buFont typeface="Wingdings" pitchFamily="2" charset="2"/>
                <a:buChar char="q"/>
              </a:pPr>
              <a:r>
                <a:rPr lang="ru-RU" sz="1400" dirty="0">
                  <a:solidFill>
                    <a:srgbClr val="262626"/>
                  </a:solidFill>
                  <a:latin typeface="+mj-lt"/>
                </a:rPr>
                <a:t> </a:t>
              </a:r>
              <a:r>
                <a:rPr lang="ru-RU" sz="1400" b="1" dirty="0">
                  <a:solidFill>
                    <a:srgbClr val="262626"/>
                  </a:solidFill>
                  <a:latin typeface="+mj-lt"/>
                </a:rPr>
                <a:t>Руководители организаций образования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xmlns="" id="{325456AF-1D24-4BEC-BAF3-049B24C934B1}"/>
                </a:ext>
              </a:extLst>
            </p:cNvPr>
            <p:cNvSpPr txBox="1"/>
            <p:nvPr/>
          </p:nvSpPr>
          <p:spPr>
            <a:xfrm>
              <a:off x="2036605" y="2214610"/>
              <a:ext cx="5762172" cy="2585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285750" indent="-285750">
                <a:lnSpc>
                  <a:spcPct val="120000"/>
                </a:lnSpc>
                <a:buFont typeface="Wingdings" pitchFamily="2" charset="2"/>
                <a:buChar char="q"/>
              </a:pPr>
              <a:r>
                <a:rPr lang="ru-RU" sz="1400" dirty="0">
                  <a:solidFill>
                    <a:srgbClr val="262626"/>
                  </a:solidFill>
                  <a:latin typeface="+mj-lt"/>
                </a:rPr>
                <a:t> </a:t>
              </a:r>
              <a:r>
                <a:rPr lang="ru-RU" sz="1400" b="1" dirty="0">
                  <a:solidFill>
                    <a:srgbClr val="262626"/>
                  </a:solidFill>
                  <a:latin typeface="+mj-lt"/>
                </a:rPr>
                <a:t>Для организаций ТИПО</a:t>
              </a:r>
            </a:p>
          </p:txBody>
        </p:sp>
      </p:grpSp>
      <p:grpSp>
        <p:nvGrpSpPr>
          <p:cNvPr id="159" name="Группа 158">
            <a:extLst>
              <a:ext uri="{FF2B5EF4-FFF2-40B4-BE49-F238E27FC236}">
                <a16:creationId xmlns:a16="http://schemas.microsoft.com/office/drawing/2014/main" xmlns="" id="{50F58901-A8AF-465D-A571-F5764CA53A12}"/>
              </a:ext>
            </a:extLst>
          </p:cNvPr>
          <p:cNvGrpSpPr/>
          <p:nvPr/>
        </p:nvGrpSpPr>
        <p:grpSpPr>
          <a:xfrm>
            <a:off x="2175146" y="3002581"/>
            <a:ext cx="6248123" cy="5108798"/>
            <a:chOff x="1882679" y="-900194"/>
            <a:chExt cx="6248123" cy="5108798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xmlns="" id="{C2DEC798-E3B3-453A-B979-DF9A255D4368}"/>
                </a:ext>
              </a:extLst>
            </p:cNvPr>
            <p:cNvSpPr txBox="1"/>
            <p:nvPr/>
          </p:nvSpPr>
          <p:spPr>
            <a:xfrm>
              <a:off x="1882679" y="-900194"/>
              <a:ext cx="6248123" cy="258532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marL="285750" indent="-285750">
                <a:lnSpc>
                  <a:spcPct val="120000"/>
                </a:lnSpc>
                <a:buFont typeface="Wingdings" pitchFamily="2" charset="2"/>
                <a:buChar char="ü"/>
              </a:pPr>
              <a:r>
                <a:rPr lang="ru-RU" sz="1400" dirty="0">
                  <a:solidFill>
                    <a:srgbClr val="262626"/>
                  </a:solidFill>
                  <a:latin typeface="+mj-lt"/>
                </a:rPr>
                <a:t>«Содержание учебного предмета» и «Педагогика, методика обучения»</a:t>
              </a:r>
            </a:p>
          </p:txBody>
        </p:sp>
        <p:grpSp>
          <p:nvGrpSpPr>
            <p:cNvPr id="161" name="Group 49">
              <a:extLst>
                <a:ext uri="{FF2B5EF4-FFF2-40B4-BE49-F238E27FC236}">
                  <a16:creationId xmlns:a16="http://schemas.microsoft.com/office/drawing/2014/main" xmlns="" id="{66ED9ABF-9141-4563-9418-BFF04AA60E4F}"/>
                </a:ext>
              </a:extLst>
            </p:cNvPr>
            <p:cNvGrpSpPr/>
            <p:nvPr/>
          </p:nvGrpSpPr>
          <p:grpSpPr>
            <a:xfrm>
              <a:off x="1882679" y="3985261"/>
              <a:ext cx="223343" cy="223343"/>
              <a:chOff x="6627863" y="1485900"/>
              <a:chExt cx="596800" cy="596800"/>
            </a:xfrm>
          </p:grpSpPr>
          <p:sp>
            <p:nvSpPr>
              <p:cNvPr id="162" name="Oval 13">
                <a:extLst>
                  <a:ext uri="{FF2B5EF4-FFF2-40B4-BE49-F238E27FC236}">
                    <a16:creationId xmlns:a16="http://schemas.microsoft.com/office/drawing/2014/main" xmlns="" id="{FEF406E0-307C-4445-92D4-41114B98B0E9}"/>
                  </a:ext>
                </a:extLst>
              </p:cNvPr>
              <p:cNvSpPr/>
              <p:nvPr/>
            </p:nvSpPr>
            <p:spPr>
              <a:xfrm>
                <a:off x="6627863" y="1485900"/>
                <a:ext cx="596800" cy="596800"/>
              </a:xfrm>
              <a:prstGeom prst="ellipse">
                <a:avLst/>
              </a:prstGeom>
              <a:solidFill>
                <a:srgbClr val="0195B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+mj-lt"/>
                </a:endParaRPr>
              </a:p>
            </p:txBody>
          </p:sp>
          <p:sp>
            <p:nvSpPr>
              <p:cNvPr id="165" name="Freeform 37">
                <a:extLst>
                  <a:ext uri="{FF2B5EF4-FFF2-40B4-BE49-F238E27FC236}">
                    <a16:creationId xmlns:a16="http://schemas.microsoft.com/office/drawing/2014/main" xmlns="" id="{82F4CDC4-AF93-461F-BC45-1282E9949F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79856" y="1777589"/>
                <a:ext cx="83271" cy="106105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>
                  <a:latin typeface="+mj-lt"/>
                </a:endParaRPr>
              </a:p>
            </p:txBody>
          </p:sp>
        </p:grpSp>
      </p:grpSp>
      <p:sp>
        <p:nvSpPr>
          <p:cNvPr id="102" name="TextBox 101">
            <a:extLst>
              <a:ext uri="{FF2B5EF4-FFF2-40B4-BE49-F238E27FC236}">
                <a16:creationId xmlns:a16="http://schemas.microsoft.com/office/drawing/2014/main" xmlns="" id="{C2DEC798-E3B3-453A-B979-DF9A255D4368}"/>
              </a:ext>
            </a:extLst>
          </p:cNvPr>
          <p:cNvSpPr txBox="1"/>
          <p:nvPr/>
        </p:nvSpPr>
        <p:spPr>
          <a:xfrm>
            <a:off x="2049116" y="4480965"/>
            <a:ext cx="6248123" cy="51706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285750" indent="-285750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Знание законодательств РК </a:t>
            </a:r>
          </a:p>
          <a:p>
            <a:pPr marL="285750" indent="-285750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Управленческие компетенции</a:t>
            </a: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609600" y="219493"/>
            <a:ext cx="10953750" cy="775597"/>
          </a:xfrm>
        </p:spPr>
        <p:txBody>
          <a:bodyPr/>
          <a:lstStyle/>
          <a:p>
            <a:r>
              <a:rPr lang="ru-RU" dirty="0"/>
              <a:t>Впервые НКТ будут сдавать: </a:t>
            </a:r>
            <a:br>
              <a:rPr lang="ru-RU" dirty="0"/>
            </a:br>
            <a:endParaRPr lang="ru-RU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xmlns="" id="{C2DEC798-E3B3-453A-B979-DF9A255D4368}"/>
              </a:ext>
            </a:extLst>
          </p:cNvPr>
          <p:cNvSpPr txBox="1"/>
          <p:nvPr/>
        </p:nvSpPr>
        <p:spPr>
          <a:xfrm>
            <a:off x="2232027" y="3740098"/>
            <a:ext cx="6248123" cy="258532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285750" indent="-285750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«Направление деятельности» и «Педагогика, методика обучения»</a:t>
            </a:r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8160802" y="900211"/>
            <a:ext cx="524934" cy="3115760"/>
          </a:xfrm>
          <a:prstGeom prst="rightBrac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8330135" y="4035825"/>
            <a:ext cx="186267" cy="962205"/>
          </a:xfrm>
          <a:prstGeom prst="rightBrac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15397" y="913098"/>
            <a:ext cx="192193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Комплексное аналитические обобщение итогов деятельности  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pPr algn="ctr"/>
            <a:r>
              <a:rPr lang="ru-RU" sz="1600" b="1" dirty="0">
                <a:solidFill>
                  <a:srgbClr val="002060"/>
                </a:solidFill>
              </a:rPr>
              <a:t>Надбавки к зарплате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</a:rPr>
              <a:t>от 30% до  50%</a:t>
            </a:r>
            <a:endParaRPr lang="en-US" sz="2000" b="1" dirty="0">
              <a:solidFill>
                <a:srgbClr val="002060"/>
              </a:solidFill>
            </a:endParaRP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122" name="TextBox 121"/>
          <p:cNvSpPr txBox="1"/>
          <p:nvPr/>
        </p:nvSpPr>
        <p:spPr>
          <a:xfrm>
            <a:off x="8771463" y="3984184"/>
            <a:ext cx="25145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</a:rPr>
              <a:t>Комплексное аналитическое обобщение итогов деятельности  </a:t>
            </a: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от 30% до 100%</a:t>
            </a: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1400" b="1" dirty="0">
                <a:solidFill>
                  <a:srgbClr val="002060"/>
                </a:solidFill>
              </a:rPr>
              <a:t>в зависимости от категории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9876363" y="1999548"/>
            <a:ext cx="0" cy="374811"/>
          </a:xfrm>
          <a:prstGeom prst="straightConnector1">
            <a:avLst/>
          </a:prstGeom>
          <a:ln w="28575">
            <a:solidFill>
              <a:srgbClr val="26262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8264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340F81C-1947-4F98-9E51-6E7E07DBA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>
                <a:solidFill>
                  <a:schemeClr val="bg1"/>
                </a:solidFill>
              </a:rPr>
              <a:pPr/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xmlns="" id="{7A50D69F-9DA5-4029-BFEB-FB54D8540852}"/>
              </a:ext>
            </a:extLst>
          </p:cNvPr>
          <p:cNvCxnSpPr>
            <a:cxnSpLocks/>
          </p:cNvCxnSpPr>
          <p:nvPr/>
        </p:nvCxnSpPr>
        <p:spPr>
          <a:xfrm>
            <a:off x="1078568" y="6423819"/>
            <a:ext cx="0" cy="230187"/>
          </a:xfrm>
          <a:prstGeom prst="line">
            <a:avLst/>
          </a:prstGeom>
          <a:ln w="1270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ooter Placeholder 2">
            <a:extLst>
              <a:ext uri="{FF2B5EF4-FFF2-40B4-BE49-F238E27FC236}">
                <a16:creationId xmlns:a16="http://schemas.microsoft.com/office/drawing/2014/main" xmlns="" id="{347F2F68-0644-417A-A47E-DE6D0A6FE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2634062" cy="180182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+mj-lt"/>
              </a:rPr>
              <a:t>Министерство образования и науки Республики Казахстан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DC302D2B-32DA-411E-8294-6EDAFEB13A81}"/>
              </a:ext>
            </a:extLst>
          </p:cNvPr>
          <p:cNvSpPr/>
          <p:nvPr/>
        </p:nvSpPr>
        <p:spPr>
          <a:xfrm>
            <a:off x="609600" y="944189"/>
            <a:ext cx="545176" cy="1018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>
              <a:latin typeface="+mj-lt"/>
            </a:endParaRPr>
          </a:p>
        </p:txBody>
      </p:sp>
      <p:sp>
        <p:nvSpPr>
          <p:cNvPr id="29" name="原创设计师QQ598969553      _3">
            <a:extLst>
              <a:ext uri="{FF2B5EF4-FFF2-40B4-BE49-F238E27FC236}">
                <a16:creationId xmlns:a16="http://schemas.microsoft.com/office/drawing/2014/main" xmlns="" id="{E428CA13-5FD8-466E-80FF-25017B7748D4}"/>
              </a:ext>
            </a:extLst>
          </p:cNvPr>
          <p:cNvSpPr/>
          <p:nvPr/>
        </p:nvSpPr>
        <p:spPr bwMode="auto">
          <a:xfrm>
            <a:off x="4306843" y="3177923"/>
            <a:ext cx="3692211" cy="3254891"/>
          </a:xfrm>
          <a:custGeom>
            <a:avLst/>
            <a:gdLst>
              <a:gd name="T0" fmla="*/ 243 w 1370"/>
              <a:gd name="T1" fmla="*/ 0 h 1207"/>
              <a:gd name="T2" fmla="*/ 0 w 1370"/>
              <a:gd name="T3" fmla="*/ 523 h 1207"/>
              <a:gd name="T4" fmla="*/ 685 w 1370"/>
              <a:gd name="T5" fmla="*/ 1207 h 1207"/>
              <a:gd name="T6" fmla="*/ 1370 w 1370"/>
              <a:gd name="T7" fmla="*/ 523 h 1207"/>
              <a:gd name="T8" fmla="*/ 1127 w 1370"/>
              <a:gd name="T9" fmla="*/ 0 h 1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70" h="1207">
                <a:moveTo>
                  <a:pt x="243" y="0"/>
                </a:moveTo>
                <a:cubicBezTo>
                  <a:pt x="94" y="125"/>
                  <a:pt x="0" y="313"/>
                  <a:pt x="0" y="523"/>
                </a:cubicBezTo>
                <a:cubicBezTo>
                  <a:pt x="0" y="901"/>
                  <a:pt x="307" y="1207"/>
                  <a:pt x="685" y="1207"/>
                </a:cubicBezTo>
                <a:cubicBezTo>
                  <a:pt x="1063" y="1207"/>
                  <a:pt x="1370" y="901"/>
                  <a:pt x="1370" y="523"/>
                </a:cubicBezTo>
                <a:cubicBezTo>
                  <a:pt x="1370" y="313"/>
                  <a:pt x="1276" y="125"/>
                  <a:pt x="1127" y="0"/>
                </a:cubicBezTo>
              </a:path>
            </a:pathLst>
          </a:cu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lIns="91438" tIns="45719" rIns="91438" bIns="45719"/>
          <a:lstStyle/>
          <a:p>
            <a:pPr>
              <a:defRPr/>
            </a:pPr>
            <a:endParaRPr lang="zh-CN" altLang="en-US" sz="1000">
              <a:latin typeface="+mj-lt"/>
            </a:endParaRPr>
          </a:p>
        </p:txBody>
      </p:sp>
      <p:sp>
        <p:nvSpPr>
          <p:cNvPr id="31" name="原创设计师QQ598969553      _10">
            <a:extLst>
              <a:ext uri="{FF2B5EF4-FFF2-40B4-BE49-F238E27FC236}">
                <a16:creationId xmlns:a16="http://schemas.microsoft.com/office/drawing/2014/main" xmlns="" id="{80A4DBC8-BF2D-4D71-BA16-7B839E228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6042" y="3178527"/>
            <a:ext cx="2460245" cy="23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225"/>
              </a:spcBef>
              <a:defRPr/>
            </a:pPr>
            <a:r>
              <a:rPr lang="kk-KZ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Педагог </a:t>
            </a:r>
            <a:r>
              <a:rPr lang="ru-RU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- модератор</a:t>
            </a:r>
            <a:endParaRPr lang="en-US" altLang="zh-CN" sz="1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6C87D89C-4D23-4CDA-B81D-6AEF185EF4DF}"/>
              </a:ext>
            </a:extLst>
          </p:cNvPr>
          <p:cNvGrpSpPr/>
          <p:nvPr/>
        </p:nvGrpSpPr>
        <p:grpSpPr>
          <a:xfrm>
            <a:off x="5343587" y="3718076"/>
            <a:ext cx="1360342" cy="1462303"/>
            <a:chOff x="5141843" y="3534787"/>
            <a:chExt cx="1748950" cy="1880038"/>
          </a:xfrm>
        </p:grpSpPr>
        <p:grpSp>
          <p:nvGrpSpPr>
            <p:cNvPr id="22" name="原创设计师QQ598969553      _1">
              <a:extLst>
                <a:ext uri="{FF2B5EF4-FFF2-40B4-BE49-F238E27FC236}">
                  <a16:creationId xmlns:a16="http://schemas.microsoft.com/office/drawing/2014/main" xmlns="" id="{D8D70AFB-BE6A-4823-9845-017CAB71A12E}"/>
                </a:ext>
              </a:extLst>
            </p:cNvPr>
            <p:cNvGrpSpPr/>
            <p:nvPr/>
          </p:nvGrpSpPr>
          <p:grpSpPr>
            <a:xfrm>
              <a:off x="6539528" y="4269305"/>
              <a:ext cx="351265" cy="924184"/>
              <a:chOff x="2457450" y="777875"/>
              <a:chExt cx="1811338" cy="4765675"/>
            </a:xfrm>
            <a:solidFill>
              <a:srgbClr val="246C97"/>
            </a:solidFill>
          </p:grpSpPr>
          <p:sp>
            <p:nvSpPr>
              <p:cNvPr id="23" name="Oval 6">
                <a:extLst>
                  <a:ext uri="{FF2B5EF4-FFF2-40B4-BE49-F238E27FC236}">
                    <a16:creationId xmlns:a16="http://schemas.microsoft.com/office/drawing/2014/main" xmlns="" id="{68F9F791-4143-4693-978A-B25E6FBD3F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200" y="777875"/>
                <a:ext cx="731838" cy="7302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zh-CN" altLang="en-US" sz="1000">
                  <a:latin typeface="+mj-lt"/>
                </a:endParaRPr>
              </a:p>
            </p:txBody>
          </p:sp>
          <p:sp>
            <p:nvSpPr>
              <p:cNvPr id="25" name="Freeform 7">
                <a:extLst>
                  <a:ext uri="{FF2B5EF4-FFF2-40B4-BE49-F238E27FC236}">
                    <a16:creationId xmlns:a16="http://schemas.microsoft.com/office/drawing/2014/main" xmlns="" id="{F20548E4-3CDE-43E8-9FCD-4D2CAE9AF4AE}"/>
                  </a:ext>
                </a:extLst>
              </p:cNvPr>
              <p:cNvSpPr/>
              <p:nvPr/>
            </p:nvSpPr>
            <p:spPr bwMode="auto">
              <a:xfrm>
                <a:off x="2457450" y="1590675"/>
                <a:ext cx="1811338" cy="3952875"/>
              </a:xfrm>
              <a:custGeom>
                <a:avLst/>
                <a:gdLst>
                  <a:gd name="T0" fmla="*/ 483 w 483"/>
                  <a:gd name="T1" fmla="*/ 47 h 1054"/>
                  <a:gd name="T2" fmla="*/ 432 w 483"/>
                  <a:gd name="T3" fmla="*/ 0 h 1054"/>
                  <a:gd name="T4" fmla="*/ 364 w 483"/>
                  <a:gd name="T5" fmla="*/ 0 h 1054"/>
                  <a:gd name="T6" fmla="*/ 312 w 483"/>
                  <a:gd name="T7" fmla="*/ 0 h 1054"/>
                  <a:gd name="T8" fmla="*/ 279 w 483"/>
                  <a:gd name="T9" fmla="*/ 156 h 1054"/>
                  <a:gd name="T10" fmla="*/ 252 w 483"/>
                  <a:gd name="T11" fmla="*/ 69 h 1054"/>
                  <a:gd name="T12" fmla="*/ 267 w 483"/>
                  <a:gd name="T13" fmla="*/ 49 h 1054"/>
                  <a:gd name="T14" fmla="*/ 242 w 483"/>
                  <a:gd name="T15" fmla="*/ 21 h 1054"/>
                  <a:gd name="T16" fmla="*/ 214 w 483"/>
                  <a:gd name="T17" fmla="*/ 47 h 1054"/>
                  <a:gd name="T18" fmla="*/ 230 w 483"/>
                  <a:gd name="T19" fmla="*/ 69 h 1054"/>
                  <a:gd name="T20" fmla="*/ 207 w 483"/>
                  <a:gd name="T21" fmla="*/ 156 h 1054"/>
                  <a:gd name="T22" fmla="*/ 170 w 483"/>
                  <a:gd name="T23" fmla="*/ 0 h 1054"/>
                  <a:gd name="T24" fmla="*/ 119 w 483"/>
                  <a:gd name="T25" fmla="*/ 0 h 1054"/>
                  <a:gd name="T26" fmla="*/ 52 w 483"/>
                  <a:gd name="T27" fmla="*/ 0 h 1054"/>
                  <a:gd name="T28" fmla="*/ 0 w 483"/>
                  <a:gd name="T29" fmla="*/ 47 h 1054"/>
                  <a:gd name="T30" fmla="*/ 0 w 483"/>
                  <a:gd name="T31" fmla="*/ 47 h 1054"/>
                  <a:gd name="T32" fmla="*/ 0 w 483"/>
                  <a:gd name="T33" fmla="*/ 495 h 1054"/>
                  <a:gd name="T34" fmla="*/ 0 w 483"/>
                  <a:gd name="T35" fmla="*/ 495 h 1054"/>
                  <a:gd name="T36" fmla="*/ 0 w 483"/>
                  <a:gd name="T37" fmla="*/ 495 h 1054"/>
                  <a:gd name="T38" fmla="*/ 42 w 483"/>
                  <a:gd name="T39" fmla="*/ 536 h 1054"/>
                  <a:gd name="T40" fmla="*/ 84 w 483"/>
                  <a:gd name="T41" fmla="*/ 495 h 1054"/>
                  <a:gd name="T42" fmla="*/ 84 w 483"/>
                  <a:gd name="T43" fmla="*/ 495 h 1054"/>
                  <a:gd name="T44" fmla="*/ 84 w 483"/>
                  <a:gd name="T45" fmla="*/ 165 h 1054"/>
                  <a:gd name="T46" fmla="*/ 119 w 483"/>
                  <a:gd name="T47" fmla="*/ 165 h 1054"/>
                  <a:gd name="T48" fmla="*/ 119 w 483"/>
                  <a:gd name="T49" fmla="*/ 512 h 1054"/>
                  <a:gd name="T50" fmla="*/ 119 w 483"/>
                  <a:gd name="T51" fmla="*/ 1003 h 1054"/>
                  <a:gd name="T52" fmla="*/ 170 w 483"/>
                  <a:gd name="T53" fmla="*/ 1054 h 1054"/>
                  <a:gd name="T54" fmla="*/ 222 w 483"/>
                  <a:gd name="T55" fmla="*/ 1003 h 1054"/>
                  <a:gd name="T56" fmla="*/ 222 w 483"/>
                  <a:gd name="T57" fmla="*/ 512 h 1054"/>
                  <a:gd name="T58" fmla="*/ 261 w 483"/>
                  <a:gd name="T59" fmla="*/ 512 h 1054"/>
                  <a:gd name="T60" fmla="*/ 261 w 483"/>
                  <a:gd name="T61" fmla="*/ 1003 h 1054"/>
                  <a:gd name="T62" fmla="*/ 313 w 483"/>
                  <a:gd name="T63" fmla="*/ 1054 h 1054"/>
                  <a:gd name="T64" fmla="*/ 364 w 483"/>
                  <a:gd name="T65" fmla="*/ 1003 h 1054"/>
                  <a:gd name="T66" fmla="*/ 364 w 483"/>
                  <a:gd name="T67" fmla="*/ 512 h 1054"/>
                  <a:gd name="T68" fmla="*/ 364 w 483"/>
                  <a:gd name="T69" fmla="*/ 165 h 1054"/>
                  <a:gd name="T70" fmla="*/ 399 w 483"/>
                  <a:gd name="T71" fmla="*/ 165 h 1054"/>
                  <a:gd name="T72" fmla="*/ 399 w 483"/>
                  <a:gd name="T73" fmla="*/ 495 h 1054"/>
                  <a:gd name="T74" fmla="*/ 399 w 483"/>
                  <a:gd name="T75" fmla="*/ 495 h 1054"/>
                  <a:gd name="T76" fmla="*/ 399 w 483"/>
                  <a:gd name="T77" fmla="*/ 495 h 1054"/>
                  <a:gd name="T78" fmla="*/ 441 w 483"/>
                  <a:gd name="T79" fmla="*/ 536 h 1054"/>
                  <a:gd name="T80" fmla="*/ 483 w 483"/>
                  <a:gd name="T81" fmla="*/ 495 h 1054"/>
                  <a:gd name="T82" fmla="*/ 483 w 483"/>
                  <a:gd name="T83" fmla="*/ 495 h 1054"/>
                  <a:gd name="T84" fmla="*/ 483 w 483"/>
                  <a:gd name="T85" fmla="*/ 47 h 10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83" h="1054">
                    <a:moveTo>
                      <a:pt x="483" y="47"/>
                    </a:moveTo>
                    <a:cubicBezTo>
                      <a:pt x="480" y="20"/>
                      <a:pt x="458" y="0"/>
                      <a:pt x="432" y="0"/>
                    </a:cubicBezTo>
                    <a:cubicBezTo>
                      <a:pt x="364" y="0"/>
                      <a:pt x="364" y="0"/>
                      <a:pt x="364" y="0"/>
                    </a:cubicBezTo>
                    <a:cubicBezTo>
                      <a:pt x="312" y="0"/>
                      <a:pt x="312" y="0"/>
                      <a:pt x="312" y="0"/>
                    </a:cubicBezTo>
                    <a:cubicBezTo>
                      <a:pt x="301" y="123"/>
                      <a:pt x="279" y="156"/>
                      <a:pt x="279" y="156"/>
                    </a:cubicBezTo>
                    <a:cubicBezTo>
                      <a:pt x="252" y="69"/>
                      <a:pt x="252" y="69"/>
                      <a:pt x="252" y="69"/>
                    </a:cubicBezTo>
                    <a:cubicBezTo>
                      <a:pt x="267" y="49"/>
                      <a:pt x="267" y="49"/>
                      <a:pt x="267" y="49"/>
                    </a:cubicBezTo>
                    <a:cubicBezTo>
                      <a:pt x="242" y="21"/>
                      <a:pt x="242" y="21"/>
                      <a:pt x="242" y="21"/>
                    </a:cubicBezTo>
                    <a:cubicBezTo>
                      <a:pt x="214" y="47"/>
                      <a:pt x="214" y="47"/>
                      <a:pt x="214" y="47"/>
                    </a:cubicBezTo>
                    <a:cubicBezTo>
                      <a:pt x="230" y="69"/>
                      <a:pt x="230" y="69"/>
                      <a:pt x="230" y="69"/>
                    </a:cubicBezTo>
                    <a:cubicBezTo>
                      <a:pt x="207" y="156"/>
                      <a:pt x="207" y="156"/>
                      <a:pt x="207" y="156"/>
                    </a:cubicBezTo>
                    <a:cubicBezTo>
                      <a:pt x="185" y="132"/>
                      <a:pt x="174" y="39"/>
                      <a:pt x="170" y="0"/>
                    </a:cubicBezTo>
                    <a:cubicBezTo>
                      <a:pt x="119" y="0"/>
                      <a:pt x="119" y="0"/>
                      <a:pt x="119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25" y="0"/>
                      <a:pt x="3" y="20"/>
                      <a:pt x="0" y="47"/>
                    </a:cubicBezTo>
                    <a:cubicBezTo>
                      <a:pt x="0" y="47"/>
                      <a:pt x="0" y="47"/>
                      <a:pt x="0" y="47"/>
                    </a:cubicBezTo>
                    <a:cubicBezTo>
                      <a:pt x="0" y="495"/>
                      <a:pt x="0" y="495"/>
                      <a:pt x="0" y="495"/>
                    </a:cubicBezTo>
                    <a:cubicBezTo>
                      <a:pt x="0" y="495"/>
                      <a:pt x="0" y="495"/>
                      <a:pt x="0" y="495"/>
                    </a:cubicBezTo>
                    <a:cubicBezTo>
                      <a:pt x="0" y="495"/>
                      <a:pt x="0" y="495"/>
                      <a:pt x="0" y="495"/>
                    </a:cubicBezTo>
                    <a:cubicBezTo>
                      <a:pt x="0" y="518"/>
                      <a:pt x="19" y="536"/>
                      <a:pt x="42" y="536"/>
                    </a:cubicBezTo>
                    <a:cubicBezTo>
                      <a:pt x="65" y="536"/>
                      <a:pt x="84" y="518"/>
                      <a:pt x="84" y="495"/>
                    </a:cubicBezTo>
                    <a:cubicBezTo>
                      <a:pt x="84" y="495"/>
                      <a:pt x="84" y="495"/>
                      <a:pt x="84" y="495"/>
                    </a:cubicBezTo>
                    <a:cubicBezTo>
                      <a:pt x="84" y="165"/>
                      <a:pt x="84" y="165"/>
                      <a:pt x="84" y="165"/>
                    </a:cubicBezTo>
                    <a:cubicBezTo>
                      <a:pt x="119" y="165"/>
                      <a:pt x="119" y="165"/>
                      <a:pt x="119" y="165"/>
                    </a:cubicBezTo>
                    <a:cubicBezTo>
                      <a:pt x="119" y="512"/>
                      <a:pt x="119" y="512"/>
                      <a:pt x="119" y="512"/>
                    </a:cubicBezTo>
                    <a:cubicBezTo>
                      <a:pt x="119" y="1003"/>
                      <a:pt x="119" y="1003"/>
                      <a:pt x="119" y="1003"/>
                    </a:cubicBezTo>
                    <a:cubicBezTo>
                      <a:pt x="119" y="1031"/>
                      <a:pt x="142" y="1054"/>
                      <a:pt x="170" y="1054"/>
                    </a:cubicBezTo>
                    <a:cubicBezTo>
                      <a:pt x="199" y="1054"/>
                      <a:pt x="222" y="1031"/>
                      <a:pt x="222" y="1003"/>
                    </a:cubicBezTo>
                    <a:cubicBezTo>
                      <a:pt x="222" y="512"/>
                      <a:pt x="222" y="512"/>
                      <a:pt x="222" y="512"/>
                    </a:cubicBezTo>
                    <a:cubicBezTo>
                      <a:pt x="261" y="512"/>
                      <a:pt x="261" y="512"/>
                      <a:pt x="261" y="512"/>
                    </a:cubicBezTo>
                    <a:cubicBezTo>
                      <a:pt x="261" y="1003"/>
                      <a:pt x="261" y="1003"/>
                      <a:pt x="261" y="1003"/>
                    </a:cubicBezTo>
                    <a:cubicBezTo>
                      <a:pt x="261" y="1031"/>
                      <a:pt x="284" y="1054"/>
                      <a:pt x="313" y="1054"/>
                    </a:cubicBezTo>
                    <a:cubicBezTo>
                      <a:pt x="341" y="1054"/>
                      <a:pt x="364" y="1031"/>
                      <a:pt x="364" y="1003"/>
                    </a:cubicBezTo>
                    <a:cubicBezTo>
                      <a:pt x="364" y="512"/>
                      <a:pt x="364" y="512"/>
                      <a:pt x="364" y="512"/>
                    </a:cubicBezTo>
                    <a:cubicBezTo>
                      <a:pt x="364" y="165"/>
                      <a:pt x="364" y="165"/>
                      <a:pt x="364" y="165"/>
                    </a:cubicBezTo>
                    <a:cubicBezTo>
                      <a:pt x="399" y="165"/>
                      <a:pt x="399" y="165"/>
                      <a:pt x="399" y="165"/>
                    </a:cubicBezTo>
                    <a:cubicBezTo>
                      <a:pt x="399" y="495"/>
                      <a:pt x="399" y="495"/>
                      <a:pt x="399" y="495"/>
                    </a:cubicBezTo>
                    <a:cubicBezTo>
                      <a:pt x="399" y="495"/>
                      <a:pt x="399" y="495"/>
                      <a:pt x="399" y="495"/>
                    </a:cubicBezTo>
                    <a:cubicBezTo>
                      <a:pt x="399" y="495"/>
                      <a:pt x="399" y="495"/>
                      <a:pt x="399" y="495"/>
                    </a:cubicBezTo>
                    <a:cubicBezTo>
                      <a:pt x="399" y="518"/>
                      <a:pt x="418" y="536"/>
                      <a:pt x="441" y="536"/>
                    </a:cubicBezTo>
                    <a:cubicBezTo>
                      <a:pt x="465" y="536"/>
                      <a:pt x="483" y="518"/>
                      <a:pt x="483" y="495"/>
                    </a:cubicBezTo>
                    <a:cubicBezTo>
                      <a:pt x="483" y="495"/>
                      <a:pt x="483" y="495"/>
                      <a:pt x="483" y="495"/>
                    </a:cubicBezTo>
                    <a:cubicBezTo>
                      <a:pt x="483" y="47"/>
                      <a:pt x="483" y="47"/>
                      <a:pt x="483" y="4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zh-CN" altLang="en-US" sz="1000">
                  <a:latin typeface="+mj-lt"/>
                </a:endParaRPr>
              </a:p>
            </p:txBody>
          </p:sp>
        </p:grpSp>
        <p:grpSp>
          <p:nvGrpSpPr>
            <p:cNvPr id="26" name="原创设计师QQ598969553      _2">
              <a:extLst>
                <a:ext uri="{FF2B5EF4-FFF2-40B4-BE49-F238E27FC236}">
                  <a16:creationId xmlns:a16="http://schemas.microsoft.com/office/drawing/2014/main" xmlns="" id="{417D8CF5-2A00-4A37-A314-5D95B7B19BF5}"/>
                </a:ext>
              </a:extLst>
            </p:cNvPr>
            <p:cNvGrpSpPr/>
            <p:nvPr/>
          </p:nvGrpSpPr>
          <p:grpSpPr>
            <a:xfrm>
              <a:off x="5141843" y="4062012"/>
              <a:ext cx="562685" cy="1352813"/>
              <a:chOff x="2457450" y="777875"/>
              <a:chExt cx="1811338" cy="4765675"/>
            </a:xfrm>
            <a:solidFill>
              <a:srgbClr val="0195BC"/>
            </a:solidFill>
          </p:grpSpPr>
          <p:sp>
            <p:nvSpPr>
              <p:cNvPr id="27" name="Oval 6">
                <a:extLst>
                  <a:ext uri="{FF2B5EF4-FFF2-40B4-BE49-F238E27FC236}">
                    <a16:creationId xmlns:a16="http://schemas.microsoft.com/office/drawing/2014/main" xmlns="" id="{72759D71-6292-478F-8031-6D8FB01E7B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7200" y="777875"/>
                <a:ext cx="731838" cy="7302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zh-CN" altLang="en-US" sz="1000">
                  <a:latin typeface="+mj-lt"/>
                </a:endParaRPr>
              </a:p>
            </p:txBody>
          </p:sp>
          <p:sp>
            <p:nvSpPr>
              <p:cNvPr id="28" name="Freeform 7">
                <a:extLst>
                  <a:ext uri="{FF2B5EF4-FFF2-40B4-BE49-F238E27FC236}">
                    <a16:creationId xmlns:a16="http://schemas.microsoft.com/office/drawing/2014/main" xmlns="" id="{2183326E-A788-414A-8C66-20DCCDAB49E7}"/>
                  </a:ext>
                </a:extLst>
              </p:cNvPr>
              <p:cNvSpPr/>
              <p:nvPr/>
            </p:nvSpPr>
            <p:spPr bwMode="auto">
              <a:xfrm>
                <a:off x="2457450" y="1590675"/>
                <a:ext cx="1811338" cy="3952875"/>
              </a:xfrm>
              <a:custGeom>
                <a:avLst/>
                <a:gdLst>
                  <a:gd name="T0" fmla="*/ 483 w 483"/>
                  <a:gd name="T1" fmla="*/ 47 h 1054"/>
                  <a:gd name="T2" fmla="*/ 432 w 483"/>
                  <a:gd name="T3" fmla="*/ 0 h 1054"/>
                  <a:gd name="T4" fmla="*/ 364 w 483"/>
                  <a:gd name="T5" fmla="*/ 0 h 1054"/>
                  <a:gd name="T6" fmla="*/ 312 w 483"/>
                  <a:gd name="T7" fmla="*/ 0 h 1054"/>
                  <a:gd name="T8" fmla="*/ 279 w 483"/>
                  <a:gd name="T9" fmla="*/ 156 h 1054"/>
                  <a:gd name="T10" fmla="*/ 252 w 483"/>
                  <a:gd name="T11" fmla="*/ 69 h 1054"/>
                  <a:gd name="T12" fmla="*/ 267 w 483"/>
                  <a:gd name="T13" fmla="*/ 49 h 1054"/>
                  <a:gd name="T14" fmla="*/ 242 w 483"/>
                  <a:gd name="T15" fmla="*/ 21 h 1054"/>
                  <a:gd name="T16" fmla="*/ 214 w 483"/>
                  <a:gd name="T17" fmla="*/ 47 h 1054"/>
                  <a:gd name="T18" fmla="*/ 230 w 483"/>
                  <a:gd name="T19" fmla="*/ 69 h 1054"/>
                  <a:gd name="T20" fmla="*/ 207 w 483"/>
                  <a:gd name="T21" fmla="*/ 156 h 1054"/>
                  <a:gd name="T22" fmla="*/ 170 w 483"/>
                  <a:gd name="T23" fmla="*/ 0 h 1054"/>
                  <a:gd name="T24" fmla="*/ 119 w 483"/>
                  <a:gd name="T25" fmla="*/ 0 h 1054"/>
                  <a:gd name="T26" fmla="*/ 52 w 483"/>
                  <a:gd name="T27" fmla="*/ 0 h 1054"/>
                  <a:gd name="T28" fmla="*/ 0 w 483"/>
                  <a:gd name="T29" fmla="*/ 47 h 1054"/>
                  <a:gd name="T30" fmla="*/ 0 w 483"/>
                  <a:gd name="T31" fmla="*/ 47 h 1054"/>
                  <a:gd name="T32" fmla="*/ 0 w 483"/>
                  <a:gd name="T33" fmla="*/ 495 h 1054"/>
                  <a:gd name="T34" fmla="*/ 0 w 483"/>
                  <a:gd name="T35" fmla="*/ 495 h 1054"/>
                  <a:gd name="T36" fmla="*/ 0 w 483"/>
                  <a:gd name="T37" fmla="*/ 495 h 1054"/>
                  <a:gd name="T38" fmla="*/ 42 w 483"/>
                  <a:gd name="T39" fmla="*/ 536 h 1054"/>
                  <a:gd name="T40" fmla="*/ 84 w 483"/>
                  <a:gd name="T41" fmla="*/ 495 h 1054"/>
                  <a:gd name="T42" fmla="*/ 84 w 483"/>
                  <a:gd name="T43" fmla="*/ 495 h 1054"/>
                  <a:gd name="T44" fmla="*/ 84 w 483"/>
                  <a:gd name="T45" fmla="*/ 165 h 1054"/>
                  <a:gd name="T46" fmla="*/ 119 w 483"/>
                  <a:gd name="T47" fmla="*/ 165 h 1054"/>
                  <a:gd name="T48" fmla="*/ 119 w 483"/>
                  <a:gd name="T49" fmla="*/ 512 h 1054"/>
                  <a:gd name="T50" fmla="*/ 119 w 483"/>
                  <a:gd name="T51" fmla="*/ 1003 h 1054"/>
                  <a:gd name="T52" fmla="*/ 170 w 483"/>
                  <a:gd name="T53" fmla="*/ 1054 h 1054"/>
                  <a:gd name="T54" fmla="*/ 222 w 483"/>
                  <a:gd name="T55" fmla="*/ 1003 h 1054"/>
                  <a:gd name="T56" fmla="*/ 222 w 483"/>
                  <a:gd name="T57" fmla="*/ 512 h 1054"/>
                  <a:gd name="T58" fmla="*/ 261 w 483"/>
                  <a:gd name="T59" fmla="*/ 512 h 1054"/>
                  <a:gd name="T60" fmla="*/ 261 w 483"/>
                  <a:gd name="T61" fmla="*/ 1003 h 1054"/>
                  <a:gd name="T62" fmla="*/ 313 w 483"/>
                  <a:gd name="T63" fmla="*/ 1054 h 1054"/>
                  <a:gd name="T64" fmla="*/ 364 w 483"/>
                  <a:gd name="T65" fmla="*/ 1003 h 1054"/>
                  <a:gd name="T66" fmla="*/ 364 w 483"/>
                  <a:gd name="T67" fmla="*/ 512 h 1054"/>
                  <a:gd name="T68" fmla="*/ 364 w 483"/>
                  <a:gd name="T69" fmla="*/ 165 h 1054"/>
                  <a:gd name="T70" fmla="*/ 399 w 483"/>
                  <a:gd name="T71" fmla="*/ 165 h 1054"/>
                  <a:gd name="T72" fmla="*/ 399 w 483"/>
                  <a:gd name="T73" fmla="*/ 495 h 1054"/>
                  <a:gd name="T74" fmla="*/ 399 w 483"/>
                  <a:gd name="T75" fmla="*/ 495 h 1054"/>
                  <a:gd name="T76" fmla="*/ 399 w 483"/>
                  <a:gd name="T77" fmla="*/ 495 h 1054"/>
                  <a:gd name="T78" fmla="*/ 441 w 483"/>
                  <a:gd name="T79" fmla="*/ 536 h 1054"/>
                  <a:gd name="T80" fmla="*/ 483 w 483"/>
                  <a:gd name="T81" fmla="*/ 495 h 1054"/>
                  <a:gd name="T82" fmla="*/ 483 w 483"/>
                  <a:gd name="T83" fmla="*/ 495 h 1054"/>
                  <a:gd name="T84" fmla="*/ 483 w 483"/>
                  <a:gd name="T85" fmla="*/ 47 h 10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83" h="1054">
                    <a:moveTo>
                      <a:pt x="483" y="47"/>
                    </a:moveTo>
                    <a:cubicBezTo>
                      <a:pt x="480" y="20"/>
                      <a:pt x="458" y="0"/>
                      <a:pt x="432" y="0"/>
                    </a:cubicBezTo>
                    <a:cubicBezTo>
                      <a:pt x="364" y="0"/>
                      <a:pt x="364" y="0"/>
                      <a:pt x="364" y="0"/>
                    </a:cubicBezTo>
                    <a:cubicBezTo>
                      <a:pt x="312" y="0"/>
                      <a:pt x="312" y="0"/>
                      <a:pt x="312" y="0"/>
                    </a:cubicBezTo>
                    <a:cubicBezTo>
                      <a:pt x="301" y="123"/>
                      <a:pt x="279" y="156"/>
                      <a:pt x="279" y="156"/>
                    </a:cubicBezTo>
                    <a:cubicBezTo>
                      <a:pt x="252" y="69"/>
                      <a:pt x="252" y="69"/>
                      <a:pt x="252" y="69"/>
                    </a:cubicBezTo>
                    <a:cubicBezTo>
                      <a:pt x="267" y="49"/>
                      <a:pt x="267" y="49"/>
                      <a:pt x="267" y="49"/>
                    </a:cubicBezTo>
                    <a:cubicBezTo>
                      <a:pt x="242" y="21"/>
                      <a:pt x="242" y="21"/>
                      <a:pt x="242" y="21"/>
                    </a:cubicBezTo>
                    <a:cubicBezTo>
                      <a:pt x="214" y="47"/>
                      <a:pt x="214" y="47"/>
                      <a:pt x="214" y="47"/>
                    </a:cubicBezTo>
                    <a:cubicBezTo>
                      <a:pt x="230" y="69"/>
                      <a:pt x="230" y="69"/>
                      <a:pt x="230" y="69"/>
                    </a:cubicBezTo>
                    <a:cubicBezTo>
                      <a:pt x="207" y="156"/>
                      <a:pt x="207" y="156"/>
                      <a:pt x="207" y="156"/>
                    </a:cubicBezTo>
                    <a:cubicBezTo>
                      <a:pt x="185" y="132"/>
                      <a:pt x="174" y="39"/>
                      <a:pt x="170" y="0"/>
                    </a:cubicBezTo>
                    <a:cubicBezTo>
                      <a:pt x="119" y="0"/>
                      <a:pt x="119" y="0"/>
                      <a:pt x="119" y="0"/>
                    </a:cubicBezTo>
                    <a:cubicBezTo>
                      <a:pt x="52" y="0"/>
                      <a:pt x="52" y="0"/>
                      <a:pt x="52" y="0"/>
                    </a:cubicBezTo>
                    <a:cubicBezTo>
                      <a:pt x="25" y="0"/>
                      <a:pt x="3" y="20"/>
                      <a:pt x="0" y="47"/>
                    </a:cubicBezTo>
                    <a:cubicBezTo>
                      <a:pt x="0" y="47"/>
                      <a:pt x="0" y="47"/>
                      <a:pt x="0" y="47"/>
                    </a:cubicBezTo>
                    <a:cubicBezTo>
                      <a:pt x="0" y="495"/>
                      <a:pt x="0" y="495"/>
                      <a:pt x="0" y="495"/>
                    </a:cubicBezTo>
                    <a:cubicBezTo>
                      <a:pt x="0" y="495"/>
                      <a:pt x="0" y="495"/>
                      <a:pt x="0" y="495"/>
                    </a:cubicBezTo>
                    <a:cubicBezTo>
                      <a:pt x="0" y="495"/>
                      <a:pt x="0" y="495"/>
                      <a:pt x="0" y="495"/>
                    </a:cubicBezTo>
                    <a:cubicBezTo>
                      <a:pt x="0" y="518"/>
                      <a:pt x="19" y="536"/>
                      <a:pt x="42" y="536"/>
                    </a:cubicBezTo>
                    <a:cubicBezTo>
                      <a:pt x="65" y="536"/>
                      <a:pt x="84" y="518"/>
                      <a:pt x="84" y="495"/>
                    </a:cubicBezTo>
                    <a:cubicBezTo>
                      <a:pt x="84" y="495"/>
                      <a:pt x="84" y="495"/>
                      <a:pt x="84" y="495"/>
                    </a:cubicBezTo>
                    <a:cubicBezTo>
                      <a:pt x="84" y="165"/>
                      <a:pt x="84" y="165"/>
                      <a:pt x="84" y="165"/>
                    </a:cubicBezTo>
                    <a:cubicBezTo>
                      <a:pt x="119" y="165"/>
                      <a:pt x="119" y="165"/>
                      <a:pt x="119" y="165"/>
                    </a:cubicBezTo>
                    <a:cubicBezTo>
                      <a:pt x="119" y="512"/>
                      <a:pt x="119" y="512"/>
                      <a:pt x="119" y="512"/>
                    </a:cubicBezTo>
                    <a:cubicBezTo>
                      <a:pt x="119" y="1003"/>
                      <a:pt x="119" y="1003"/>
                      <a:pt x="119" y="1003"/>
                    </a:cubicBezTo>
                    <a:cubicBezTo>
                      <a:pt x="119" y="1031"/>
                      <a:pt x="142" y="1054"/>
                      <a:pt x="170" y="1054"/>
                    </a:cubicBezTo>
                    <a:cubicBezTo>
                      <a:pt x="199" y="1054"/>
                      <a:pt x="222" y="1031"/>
                      <a:pt x="222" y="1003"/>
                    </a:cubicBezTo>
                    <a:cubicBezTo>
                      <a:pt x="222" y="512"/>
                      <a:pt x="222" y="512"/>
                      <a:pt x="222" y="512"/>
                    </a:cubicBezTo>
                    <a:cubicBezTo>
                      <a:pt x="261" y="512"/>
                      <a:pt x="261" y="512"/>
                      <a:pt x="261" y="512"/>
                    </a:cubicBezTo>
                    <a:cubicBezTo>
                      <a:pt x="261" y="1003"/>
                      <a:pt x="261" y="1003"/>
                      <a:pt x="261" y="1003"/>
                    </a:cubicBezTo>
                    <a:cubicBezTo>
                      <a:pt x="261" y="1031"/>
                      <a:pt x="284" y="1054"/>
                      <a:pt x="313" y="1054"/>
                    </a:cubicBezTo>
                    <a:cubicBezTo>
                      <a:pt x="341" y="1054"/>
                      <a:pt x="364" y="1031"/>
                      <a:pt x="364" y="1003"/>
                    </a:cubicBezTo>
                    <a:cubicBezTo>
                      <a:pt x="364" y="512"/>
                      <a:pt x="364" y="512"/>
                      <a:pt x="364" y="512"/>
                    </a:cubicBezTo>
                    <a:cubicBezTo>
                      <a:pt x="364" y="165"/>
                      <a:pt x="364" y="165"/>
                      <a:pt x="364" y="165"/>
                    </a:cubicBezTo>
                    <a:cubicBezTo>
                      <a:pt x="399" y="165"/>
                      <a:pt x="399" y="165"/>
                      <a:pt x="399" y="165"/>
                    </a:cubicBezTo>
                    <a:cubicBezTo>
                      <a:pt x="399" y="495"/>
                      <a:pt x="399" y="495"/>
                      <a:pt x="399" y="495"/>
                    </a:cubicBezTo>
                    <a:cubicBezTo>
                      <a:pt x="399" y="495"/>
                      <a:pt x="399" y="495"/>
                      <a:pt x="399" y="495"/>
                    </a:cubicBezTo>
                    <a:cubicBezTo>
                      <a:pt x="399" y="495"/>
                      <a:pt x="399" y="495"/>
                      <a:pt x="399" y="495"/>
                    </a:cubicBezTo>
                    <a:cubicBezTo>
                      <a:pt x="399" y="518"/>
                      <a:pt x="418" y="536"/>
                      <a:pt x="441" y="536"/>
                    </a:cubicBezTo>
                    <a:cubicBezTo>
                      <a:pt x="465" y="536"/>
                      <a:pt x="483" y="518"/>
                      <a:pt x="483" y="495"/>
                    </a:cubicBezTo>
                    <a:cubicBezTo>
                      <a:pt x="483" y="495"/>
                      <a:pt x="483" y="495"/>
                      <a:pt x="483" y="495"/>
                    </a:cubicBezTo>
                    <a:cubicBezTo>
                      <a:pt x="483" y="47"/>
                      <a:pt x="483" y="47"/>
                      <a:pt x="483" y="4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zh-CN" altLang="en-US" sz="1000">
                  <a:latin typeface="+mj-lt"/>
                </a:endParaRPr>
              </a:p>
            </p:txBody>
          </p:sp>
        </p:grpSp>
        <p:grpSp>
          <p:nvGrpSpPr>
            <p:cNvPr id="32" name="原创设计师QQ598969553      _19">
              <a:extLst>
                <a:ext uri="{FF2B5EF4-FFF2-40B4-BE49-F238E27FC236}">
                  <a16:creationId xmlns:a16="http://schemas.microsoft.com/office/drawing/2014/main" xmlns="" id="{3401AB88-3F19-4AAC-A009-ABC08644608E}"/>
                </a:ext>
              </a:extLst>
            </p:cNvPr>
            <p:cNvGrpSpPr/>
            <p:nvPr/>
          </p:nvGrpSpPr>
          <p:grpSpPr>
            <a:xfrm>
              <a:off x="5535394" y="3534787"/>
              <a:ext cx="1157277" cy="1680871"/>
              <a:chOff x="4225925" y="1973263"/>
              <a:chExt cx="687388" cy="903287"/>
            </a:xfrm>
            <a:solidFill>
              <a:srgbClr val="BFBFBF"/>
            </a:solidFill>
          </p:grpSpPr>
          <p:sp>
            <p:nvSpPr>
              <p:cNvPr id="33" name="Oval 12">
                <a:extLst>
                  <a:ext uri="{FF2B5EF4-FFF2-40B4-BE49-F238E27FC236}">
                    <a16:creationId xmlns:a16="http://schemas.microsoft.com/office/drawing/2014/main" xmlns="" id="{C4106AE3-D7E9-42B4-BCD2-C5E472AA04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0563" y="1989138"/>
                <a:ext cx="138113" cy="134937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zh-CN" altLang="en-US" sz="1000">
                  <a:latin typeface="+mj-lt"/>
                </a:endParaRPr>
              </a:p>
            </p:txBody>
          </p:sp>
          <p:sp>
            <p:nvSpPr>
              <p:cNvPr id="34" name="Freeform 13">
                <a:extLst>
                  <a:ext uri="{FF2B5EF4-FFF2-40B4-BE49-F238E27FC236}">
                    <a16:creationId xmlns:a16="http://schemas.microsoft.com/office/drawing/2014/main" xmlns="" id="{2466D01B-4342-4E06-9731-4970B359733A}"/>
                  </a:ext>
                </a:extLst>
              </p:cNvPr>
              <p:cNvSpPr/>
              <p:nvPr/>
            </p:nvSpPr>
            <p:spPr bwMode="auto">
              <a:xfrm>
                <a:off x="4225925" y="1973263"/>
                <a:ext cx="687388" cy="903287"/>
              </a:xfrm>
              <a:custGeom>
                <a:avLst/>
                <a:gdLst>
                  <a:gd name="T0" fmla="*/ 963 w 975"/>
                  <a:gd name="T1" fmla="*/ 14 h 1279"/>
                  <a:gd name="T2" fmla="*/ 918 w 975"/>
                  <a:gd name="T3" fmla="*/ 13 h 1279"/>
                  <a:gd name="T4" fmla="*/ 678 w 975"/>
                  <a:gd name="T5" fmla="*/ 235 h 1279"/>
                  <a:gd name="T6" fmla="*/ 678 w 975"/>
                  <a:gd name="T7" fmla="*/ 235 h 1279"/>
                  <a:gd name="T8" fmla="*/ 609 w 975"/>
                  <a:gd name="T9" fmla="*/ 235 h 1279"/>
                  <a:gd name="T10" fmla="*/ 558 w 975"/>
                  <a:gd name="T11" fmla="*/ 235 h 1279"/>
                  <a:gd name="T12" fmla="*/ 524 w 975"/>
                  <a:gd name="T13" fmla="*/ 389 h 1279"/>
                  <a:gd name="T14" fmla="*/ 498 w 975"/>
                  <a:gd name="T15" fmla="*/ 303 h 1279"/>
                  <a:gd name="T16" fmla="*/ 513 w 975"/>
                  <a:gd name="T17" fmla="*/ 283 h 1279"/>
                  <a:gd name="T18" fmla="*/ 488 w 975"/>
                  <a:gd name="T19" fmla="*/ 255 h 1279"/>
                  <a:gd name="T20" fmla="*/ 460 w 975"/>
                  <a:gd name="T21" fmla="*/ 281 h 1279"/>
                  <a:gd name="T22" fmla="*/ 477 w 975"/>
                  <a:gd name="T23" fmla="*/ 303 h 1279"/>
                  <a:gd name="T24" fmla="*/ 453 w 975"/>
                  <a:gd name="T25" fmla="*/ 389 h 1279"/>
                  <a:gd name="T26" fmla="*/ 417 w 975"/>
                  <a:gd name="T27" fmla="*/ 235 h 1279"/>
                  <a:gd name="T28" fmla="*/ 366 w 975"/>
                  <a:gd name="T29" fmla="*/ 235 h 1279"/>
                  <a:gd name="T30" fmla="*/ 298 w 975"/>
                  <a:gd name="T31" fmla="*/ 235 h 1279"/>
                  <a:gd name="T32" fmla="*/ 298 w 975"/>
                  <a:gd name="T33" fmla="*/ 235 h 1279"/>
                  <a:gd name="T34" fmla="*/ 56 w 975"/>
                  <a:gd name="T35" fmla="*/ 13 h 1279"/>
                  <a:gd name="T36" fmla="*/ 12 w 975"/>
                  <a:gd name="T37" fmla="*/ 14 h 1279"/>
                  <a:gd name="T38" fmla="*/ 13 w 975"/>
                  <a:gd name="T39" fmla="*/ 59 h 1279"/>
                  <a:gd name="T40" fmla="*/ 366 w 975"/>
                  <a:gd name="T41" fmla="*/ 398 h 1279"/>
                  <a:gd name="T42" fmla="*/ 366 w 975"/>
                  <a:gd name="T43" fmla="*/ 742 h 1279"/>
                  <a:gd name="T44" fmla="*/ 366 w 975"/>
                  <a:gd name="T45" fmla="*/ 1228 h 1279"/>
                  <a:gd name="T46" fmla="*/ 417 w 975"/>
                  <a:gd name="T47" fmla="*/ 1279 h 1279"/>
                  <a:gd name="T48" fmla="*/ 468 w 975"/>
                  <a:gd name="T49" fmla="*/ 1228 h 1279"/>
                  <a:gd name="T50" fmla="*/ 468 w 975"/>
                  <a:gd name="T51" fmla="*/ 742 h 1279"/>
                  <a:gd name="T52" fmla="*/ 507 w 975"/>
                  <a:gd name="T53" fmla="*/ 742 h 1279"/>
                  <a:gd name="T54" fmla="*/ 507 w 975"/>
                  <a:gd name="T55" fmla="*/ 1228 h 1279"/>
                  <a:gd name="T56" fmla="*/ 558 w 975"/>
                  <a:gd name="T57" fmla="*/ 1279 h 1279"/>
                  <a:gd name="T58" fmla="*/ 609 w 975"/>
                  <a:gd name="T59" fmla="*/ 1228 h 1279"/>
                  <a:gd name="T60" fmla="*/ 609 w 975"/>
                  <a:gd name="T61" fmla="*/ 742 h 1279"/>
                  <a:gd name="T62" fmla="*/ 609 w 975"/>
                  <a:gd name="T63" fmla="*/ 398 h 1279"/>
                  <a:gd name="T64" fmla="*/ 961 w 975"/>
                  <a:gd name="T65" fmla="*/ 59 h 1279"/>
                  <a:gd name="T66" fmla="*/ 963 w 975"/>
                  <a:gd name="T67" fmla="*/ 14 h 1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975" h="1279">
                    <a:moveTo>
                      <a:pt x="963" y="14"/>
                    </a:moveTo>
                    <a:cubicBezTo>
                      <a:pt x="951" y="2"/>
                      <a:pt x="930" y="0"/>
                      <a:pt x="918" y="13"/>
                    </a:cubicBezTo>
                    <a:cubicBezTo>
                      <a:pt x="678" y="235"/>
                      <a:pt x="678" y="235"/>
                      <a:pt x="678" y="235"/>
                    </a:cubicBezTo>
                    <a:cubicBezTo>
                      <a:pt x="678" y="235"/>
                      <a:pt x="678" y="235"/>
                      <a:pt x="678" y="235"/>
                    </a:cubicBezTo>
                    <a:cubicBezTo>
                      <a:pt x="609" y="235"/>
                      <a:pt x="609" y="235"/>
                      <a:pt x="609" y="235"/>
                    </a:cubicBezTo>
                    <a:cubicBezTo>
                      <a:pt x="558" y="235"/>
                      <a:pt x="558" y="235"/>
                      <a:pt x="558" y="235"/>
                    </a:cubicBezTo>
                    <a:cubicBezTo>
                      <a:pt x="546" y="357"/>
                      <a:pt x="524" y="389"/>
                      <a:pt x="524" y="389"/>
                    </a:cubicBezTo>
                    <a:cubicBezTo>
                      <a:pt x="498" y="303"/>
                      <a:pt x="498" y="303"/>
                      <a:pt x="498" y="303"/>
                    </a:cubicBezTo>
                    <a:cubicBezTo>
                      <a:pt x="513" y="283"/>
                      <a:pt x="513" y="283"/>
                      <a:pt x="513" y="283"/>
                    </a:cubicBezTo>
                    <a:cubicBezTo>
                      <a:pt x="488" y="255"/>
                      <a:pt x="488" y="255"/>
                      <a:pt x="488" y="255"/>
                    </a:cubicBezTo>
                    <a:cubicBezTo>
                      <a:pt x="460" y="281"/>
                      <a:pt x="460" y="281"/>
                      <a:pt x="460" y="281"/>
                    </a:cubicBezTo>
                    <a:cubicBezTo>
                      <a:pt x="477" y="303"/>
                      <a:pt x="477" y="303"/>
                      <a:pt x="477" y="303"/>
                    </a:cubicBezTo>
                    <a:cubicBezTo>
                      <a:pt x="453" y="389"/>
                      <a:pt x="453" y="389"/>
                      <a:pt x="453" y="389"/>
                    </a:cubicBezTo>
                    <a:cubicBezTo>
                      <a:pt x="432" y="365"/>
                      <a:pt x="421" y="274"/>
                      <a:pt x="417" y="235"/>
                    </a:cubicBezTo>
                    <a:cubicBezTo>
                      <a:pt x="366" y="235"/>
                      <a:pt x="366" y="235"/>
                      <a:pt x="366" y="235"/>
                    </a:cubicBezTo>
                    <a:cubicBezTo>
                      <a:pt x="298" y="235"/>
                      <a:pt x="298" y="235"/>
                      <a:pt x="298" y="235"/>
                    </a:cubicBezTo>
                    <a:cubicBezTo>
                      <a:pt x="298" y="235"/>
                      <a:pt x="298" y="235"/>
                      <a:pt x="298" y="235"/>
                    </a:cubicBezTo>
                    <a:cubicBezTo>
                      <a:pt x="56" y="13"/>
                      <a:pt x="56" y="13"/>
                      <a:pt x="56" y="13"/>
                    </a:cubicBezTo>
                    <a:cubicBezTo>
                      <a:pt x="44" y="0"/>
                      <a:pt x="24" y="2"/>
                      <a:pt x="12" y="14"/>
                    </a:cubicBezTo>
                    <a:cubicBezTo>
                      <a:pt x="0" y="27"/>
                      <a:pt x="0" y="48"/>
                      <a:pt x="13" y="59"/>
                    </a:cubicBezTo>
                    <a:cubicBezTo>
                      <a:pt x="366" y="398"/>
                      <a:pt x="366" y="398"/>
                      <a:pt x="366" y="398"/>
                    </a:cubicBezTo>
                    <a:cubicBezTo>
                      <a:pt x="366" y="742"/>
                      <a:pt x="366" y="742"/>
                      <a:pt x="366" y="742"/>
                    </a:cubicBezTo>
                    <a:cubicBezTo>
                      <a:pt x="366" y="1228"/>
                      <a:pt x="366" y="1228"/>
                      <a:pt x="366" y="1228"/>
                    </a:cubicBezTo>
                    <a:cubicBezTo>
                      <a:pt x="366" y="1256"/>
                      <a:pt x="389" y="1279"/>
                      <a:pt x="417" y="1279"/>
                    </a:cubicBezTo>
                    <a:cubicBezTo>
                      <a:pt x="444" y="1279"/>
                      <a:pt x="468" y="1256"/>
                      <a:pt x="468" y="1228"/>
                    </a:cubicBezTo>
                    <a:cubicBezTo>
                      <a:pt x="468" y="742"/>
                      <a:pt x="468" y="742"/>
                      <a:pt x="468" y="742"/>
                    </a:cubicBezTo>
                    <a:cubicBezTo>
                      <a:pt x="507" y="742"/>
                      <a:pt x="507" y="742"/>
                      <a:pt x="507" y="742"/>
                    </a:cubicBezTo>
                    <a:cubicBezTo>
                      <a:pt x="507" y="1228"/>
                      <a:pt x="507" y="1228"/>
                      <a:pt x="507" y="1228"/>
                    </a:cubicBezTo>
                    <a:cubicBezTo>
                      <a:pt x="507" y="1256"/>
                      <a:pt x="530" y="1279"/>
                      <a:pt x="558" y="1279"/>
                    </a:cubicBezTo>
                    <a:cubicBezTo>
                      <a:pt x="585" y="1279"/>
                      <a:pt x="609" y="1256"/>
                      <a:pt x="609" y="1228"/>
                    </a:cubicBezTo>
                    <a:cubicBezTo>
                      <a:pt x="609" y="742"/>
                      <a:pt x="609" y="742"/>
                      <a:pt x="609" y="742"/>
                    </a:cubicBezTo>
                    <a:cubicBezTo>
                      <a:pt x="609" y="398"/>
                      <a:pt x="609" y="398"/>
                      <a:pt x="609" y="398"/>
                    </a:cubicBezTo>
                    <a:cubicBezTo>
                      <a:pt x="961" y="59"/>
                      <a:pt x="961" y="59"/>
                      <a:pt x="961" y="59"/>
                    </a:cubicBezTo>
                    <a:cubicBezTo>
                      <a:pt x="974" y="48"/>
                      <a:pt x="975" y="27"/>
                      <a:pt x="963" y="1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1000">
                  <a:latin typeface="+mj-lt"/>
                </a:endParaRPr>
              </a:p>
            </p:txBody>
          </p:sp>
        </p:grpSp>
      </p:grpSp>
      <p:sp>
        <p:nvSpPr>
          <p:cNvPr id="38" name="原创设计师QQ598969553      _10">
            <a:extLst>
              <a:ext uri="{FF2B5EF4-FFF2-40B4-BE49-F238E27FC236}">
                <a16:creationId xmlns:a16="http://schemas.microsoft.com/office/drawing/2014/main" xmlns="" id="{D81FF1A9-98FF-4B84-A3BB-6AAAC1701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4461" y="4445756"/>
            <a:ext cx="2460245" cy="23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225"/>
              </a:spcBef>
              <a:defRPr/>
            </a:pPr>
            <a:r>
              <a:rPr lang="kk-KZ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Педагог </a:t>
            </a:r>
            <a:r>
              <a:rPr lang="ru-RU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- эксперт</a:t>
            </a:r>
            <a:endParaRPr lang="en-US" altLang="zh-CN" sz="1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5" name="原创设计师QQ598969553      _10">
            <a:extLst>
              <a:ext uri="{FF2B5EF4-FFF2-40B4-BE49-F238E27FC236}">
                <a16:creationId xmlns:a16="http://schemas.microsoft.com/office/drawing/2014/main" xmlns="" id="{F8FD8F59-5AC8-4E47-9A3A-A11AD3BB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1974" y="5595709"/>
            <a:ext cx="2460245" cy="23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225"/>
              </a:spcBef>
              <a:defRPr/>
            </a:pPr>
            <a:r>
              <a:rPr lang="kk-KZ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Педагог </a:t>
            </a:r>
            <a:r>
              <a:rPr lang="ru-RU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- исследователь</a:t>
            </a:r>
            <a:endParaRPr lang="en-US" altLang="zh-CN" sz="1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7" name="原创设计师QQ598969553      _10">
            <a:extLst>
              <a:ext uri="{FF2B5EF4-FFF2-40B4-BE49-F238E27FC236}">
                <a16:creationId xmlns:a16="http://schemas.microsoft.com/office/drawing/2014/main" xmlns="" id="{DC07D969-AAF1-4812-9F47-84E514F732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3706" y="6304361"/>
            <a:ext cx="1826281" cy="235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225"/>
              </a:spcBef>
              <a:defRPr/>
            </a:pPr>
            <a:r>
              <a:rPr lang="kk-KZ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Педагог </a:t>
            </a:r>
            <a:r>
              <a:rPr lang="ru-RU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- мастер</a:t>
            </a:r>
            <a:endParaRPr lang="en-US" altLang="zh-CN" sz="1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8" name="原创设计师QQ598969553      _10">
            <a:extLst>
              <a:ext uri="{FF2B5EF4-FFF2-40B4-BE49-F238E27FC236}">
                <a16:creationId xmlns:a16="http://schemas.microsoft.com/office/drawing/2014/main" xmlns="" id="{8E9069FA-F157-4465-B641-25C369156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031" y="5427744"/>
            <a:ext cx="30103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ru-RU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Руководитель, заместитель руководителя третьей категорий</a:t>
            </a:r>
            <a:endParaRPr lang="en-US" altLang="zh-CN" sz="1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2" name="原创设计师QQ598969553      _10">
            <a:extLst>
              <a:ext uri="{FF2B5EF4-FFF2-40B4-BE49-F238E27FC236}">
                <a16:creationId xmlns:a16="http://schemas.microsoft.com/office/drawing/2014/main" xmlns="" id="{0E4D431D-A6F1-4E2A-A5F0-220AC3A06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031" y="4325417"/>
            <a:ext cx="28553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ru-RU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Руководитель, заместитель руководителя  второй категорий</a:t>
            </a:r>
            <a:endParaRPr lang="en-US" altLang="zh-CN" sz="1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3" name="原创设计师QQ598969553      _10">
            <a:extLst>
              <a:ext uri="{FF2B5EF4-FFF2-40B4-BE49-F238E27FC236}">
                <a16:creationId xmlns:a16="http://schemas.microsoft.com/office/drawing/2014/main" xmlns="" id="{D771D450-E5D5-4081-B190-2F53BE5FA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814" y="3177923"/>
            <a:ext cx="29337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ru-RU" altLang="zh-CN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Руководитель, заместитель руководителя первой категорий</a:t>
            </a:r>
            <a:endParaRPr lang="en-US" altLang="zh-CN" sz="1400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58" name="原创设计师QQ598969553      _5">
            <a:extLst>
              <a:ext uri="{FF2B5EF4-FFF2-40B4-BE49-F238E27FC236}">
                <a16:creationId xmlns:a16="http://schemas.microsoft.com/office/drawing/2014/main" xmlns="" id="{A0CC0705-A71D-4AC6-B68F-A7EF45FD2DB1}"/>
              </a:ext>
            </a:extLst>
          </p:cNvPr>
          <p:cNvGrpSpPr/>
          <p:nvPr/>
        </p:nvGrpSpPr>
        <p:grpSpPr>
          <a:xfrm>
            <a:off x="5577035" y="2049981"/>
            <a:ext cx="1315550" cy="1315548"/>
            <a:chOff x="4362458" y="5308583"/>
            <a:chExt cx="1023939" cy="1027110"/>
          </a:xfrm>
          <a:solidFill>
            <a:schemeClr val="bg1">
              <a:lumMod val="75000"/>
            </a:schemeClr>
          </a:solidFill>
        </p:grpSpPr>
        <p:sp>
          <p:nvSpPr>
            <p:cNvPr id="59" name="Freeform 29">
              <a:extLst>
                <a:ext uri="{FF2B5EF4-FFF2-40B4-BE49-F238E27FC236}">
                  <a16:creationId xmlns:a16="http://schemas.microsoft.com/office/drawing/2014/main" xmlns="" id="{77DDD600-190B-4E4A-8DB4-5E4178EE273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62458" y="5308583"/>
              <a:ext cx="1023939" cy="1027110"/>
            </a:xfrm>
            <a:custGeom>
              <a:avLst/>
              <a:gdLst>
                <a:gd name="T0" fmla="*/ 178 w 356"/>
                <a:gd name="T1" fmla="*/ 0 h 357"/>
                <a:gd name="T2" fmla="*/ 0 w 356"/>
                <a:gd name="T3" fmla="*/ 179 h 357"/>
                <a:gd name="T4" fmla="*/ 178 w 356"/>
                <a:gd name="T5" fmla="*/ 357 h 357"/>
                <a:gd name="T6" fmla="*/ 356 w 356"/>
                <a:gd name="T7" fmla="*/ 179 h 357"/>
                <a:gd name="T8" fmla="*/ 178 w 356"/>
                <a:gd name="T9" fmla="*/ 0 h 357"/>
                <a:gd name="T10" fmla="*/ 276 w 356"/>
                <a:gd name="T11" fmla="*/ 268 h 357"/>
                <a:gd name="T12" fmla="*/ 80 w 356"/>
                <a:gd name="T13" fmla="*/ 268 h 357"/>
                <a:gd name="T14" fmla="*/ 80 w 356"/>
                <a:gd name="T15" fmla="*/ 190 h 357"/>
                <a:gd name="T16" fmla="*/ 148 w 356"/>
                <a:gd name="T17" fmla="*/ 190 h 357"/>
                <a:gd name="T18" fmla="*/ 148 w 356"/>
                <a:gd name="T19" fmla="*/ 210 h 357"/>
                <a:gd name="T20" fmla="*/ 148 w 356"/>
                <a:gd name="T21" fmla="*/ 224 h 357"/>
                <a:gd name="T22" fmla="*/ 208 w 356"/>
                <a:gd name="T23" fmla="*/ 224 h 357"/>
                <a:gd name="T24" fmla="*/ 208 w 356"/>
                <a:gd name="T25" fmla="*/ 224 h 357"/>
                <a:gd name="T26" fmla="*/ 208 w 356"/>
                <a:gd name="T27" fmla="*/ 210 h 357"/>
                <a:gd name="T28" fmla="*/ 208 w 356"/>
                <a:gd name="T29" fmla="*/ 190 h 357"/>
                <a:gd name="T30" fmla="*/ 276 w 356"/>
                <a:gd name="T31" fmla="*/ 190 h 357"/>
                <a:gd name="T32" fmla="*/ 276 w 356"/>
                <a:gd name="T33" fmla="*/ 268 h 357"/>
                <a:gd name="T34" fmla="*/ 276 w 356"/>
                <a:gd name="T35" fmla="*/ 176 h 357"/>
                <a:gd name="T36" fmla="*/ 194 w 356"/>
                <a:gd name="T37" fmla="*/ 176 h 357"/>
                <a:gd name="T38" fmla="*/ 194 w 356"/>
                <a:gd name="T39" fmla="*/ 176 h 357"/>
                <a:gd name="T40" fmla="*/ 194 w 356"/>
                <a:gd name="T41" fmla="*/ 176 h 357"/>
                <a:gd name="T42" fmla="*/ 194 w 356"/>
                <a:gd name="T43" fmla="*/ 210 h 357"/>
                <a:gd name="T44" fmla="*/ 162 w 356"/>
                <a:gd name="T45" fmla="*/ 210 h 357"/>
                <a:gd name="T46" fmla="*/ 162 w 356"/>
                <a:gd name="T47" fmla="*/ 176 h 357"/>
                <a:gd name="T48" fmla="*/ 162 w 356"/>
                <a:gd name="T49" fmla="*/ 176 h 357"/>
                <a:gd name="T50" fmla="*/ 80 w 356"/>
                <a:gd name="T51" fmla="*/ 176 h 357"/>
                <a:gd name="T52" fmla="*/ 80 w 356"/>
                <a:gd name="T53" fmla="*/ 121 h 357"/>
                <a:gd name="T54" fmla="*/ 139 w 356"/>
                <a:gd name="T55" fmla="*/ 121 h 357"/>
                <a:gd name="T56" fmla="*/ 139 w 356"/>
                <a:gd name="T57" fmla="*/ 121 h 357"/>
                <a:gd name="T58" fmla="*/ 139 w 356"/>
                <a:gd name="T59" fmla="*/ 83 h 357"/>
                <a:gd name="T60" fmla="*/ 217 w 356"/>
                <a:gd name="T61" fmla="*/ 83 h 357"/>
                <a:gd name="T62" fmla="*/ 217 w 356"/>
                <a:gd name="T63" fmla="*/ 121 h 357"/>
                <a:gd name="T64" fmla="*/ 217 w 356"/>
                <a:gd name="T65" fmla="*/ 121 h 357"/>
                <a:gd name="T66" fmla="*/ 276 w 356"/>
                <a:gd name="T67" fmla="*/ 121 h 357"/>
                <a:gd name="T68" fmla="*/ 276 w 356"/>
                <a:gd name="T69" fmla="*/ 176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56" h="357">
                  <a:moveTo>
                    <a:pt x="178" y="0"/>
                  </a:moveTo>
                  <a:cubicBezTo>
                    <a:pt x="79" y="0"/>
                    <a:pt x="0" y="80"/>
                    <a:pt x="0" y="179"/>
                  </a:cubicBezTo>
                  <a:cubicBezTo>
                    <a:pt x="0" y="277"/>
                    <a:pt x="79" y="357"/>
                    <a:pt x="178" y="357"/>
                  </a:cubicBezTo>
                  <a:cubicBezTo>
                    <a:pt x="277" y="357"/>
                    <a:pt x="356" y="277"/>
                    <a:pt x="356" y="179"/>
                  </a:cubicBezTo>
                  <a:cubicBezTo>
                    <a:pt x="356" y="80"/>
                    <a:pt x="277" y="0"/>
                    <a:pt x="178" y="0"/>
                  </a:cubicBezTo>
                  <a:close/>
                  <a:moveTo>
                    <a:pt x="276" y="268"/>
                  </a:moveTo>
                  <a:cubicBezTo>
                    <a:pt x="80" y="268"/>
                    <a:pt x="80" y="268"/>
                    <a:pt x="80" y="268"/>
                  </a:cubicBezTo>
                  <a:cubicBezTo>
                    <a:pt x="80" y="190"/>
                    <a:pt x="80" y="190"/>
                    <a:pt x="80" y="190"/>
                  </a:cubicBezTo>
                  <a:cubicBezTo>
                    <a:pt x="148" y="190"/>
                    <a:pt x="148" y="190"/>
                    <a:pt x="148" y="190"/>
                  </a:cubicBezTo>
                  <a:cubicBezTo>
                    <a:pt x="148" y="210"/>
                    <a:pt x="148" y="210"/>
                    <a:pt x="148" y="210"/>
                  </a:cubicBezTo>
                  <a:cubicBezTo>
                    <a:pt x="148" y="224"/>
                    <a:pt x="148" y="224"/>
                    <a:pt x="148" y="224"/>
                  </a:cubicBezTo>
                  <a:cubicBezTo>
                    <a:pt x="208" y="224"/>
                    <a:pt x="208" y="224"/>
                    <a:pt x="208" y="224"/>
                  </a:cubicBezTo>
                  <a:cubicBezTo>
                    <a:pt x="208" y="224"/>
                    <a:pt x="208" y="224"/>
                    <a:pt x="208" y="224"/>
                  </a:cubicBezTo>
                  <a:cubicBezTo>
                    <a:pt x="208" y="210"/>
                    <a:pt x="208" y="210"/>
                    <a:pt x="208" y="210"/>
                  </a:cubicBezTo>
                  <a:cubicBezTo>
                    <a:pt x="208" y="190"/>
                    <a:pt x="208" y="190"/>
                    <a:pt x="208" y="190"/>
                  </a:cubicBezTo>
                  <a:cubicBezTo>
                    <a:pt x="276" y="190"/>
                    <a:pt x="276" y="190"/>
                    <a:pt x="276" y="190"/>
                  </a:cubicBezTo>
                  <a:lnTo>
                    <a:pt x="276" y="268"/>
                  </a:lnTo>
                  <a:close/>
                  <a:moveTo>
                    <a:pt x="276" y="176"/>
                  </a:moveTo>
                  <a:cubicBezTo>
                    <a:pt x="194" y="176"/>
                    <a:pt x="194" y="176"/>
                    <a:pt x="194" y="176"/>
                  </a:cubicBezTo>
                  <a:cubicBezTo>
                    <a:pt x="194" y="176"/>
                    <a:pt x="194" y="176"/>
                    <a:pt x="194" y="176"/>
                  </a:cubicBezTo>
                  <a:cubicBezTo>
                    <a:pt x="194" y="176"/>
                    <a:pt x="194" y="176"/>
                    <a:pt x="194" y="176"/>
                  </a:cubicBezTo>
                  <a:cubicBezTo>
                    <a:pt x="194" y="210"/>
                    <a:pt x="194" y="210"/>
                    <a:pt x="194" y="210"/>
                  </a:cubicBezTo>
                  <a:cubicBezTo>
                    <a:pt x="162" y="210"/>
                    <a:pt x="162" y="210"/>
                    <a:pt x="162" y="210"/>
                  </a:cubicBezTo>
                  <a:cubicBezTo>
                    <a:pt x="162" y="176"/>
                    <a:pt x="162" y="176"/>
                    <a:pt x="162" y="176"/>
                  </a:cubicBezTo>
                  <a:cubicBezTo>
                    <a:pt x="162" y="176"/>
                    <a:pt x="162" y="176"/>
                    <a:pt x="162" y="176"/>
                  </a:cubicBezTo>
                  <a:cubicBezTo>
                    <a:pt x="80" y="176"/>
                    <a:pt x="80" y="176"/>
                    <a:pt x="80" y="176"/>
                  </a:cubicBezTo>
                  <a:cubicBezTo>
                    <a:pt x="80" y="121"/>
                    <a:pt x="80" y="121"/>
                    <a:pt x="80" y="121"/>
                  </a:cubicBezTo>
                  <a:cubicBezTo>
                    <a:pt x="139" y="121"/>
                    <a:pt x="139" y="121"/>
                    <a:pt x="139" y="121"/>
                  </a:cubicBezTo>
                  <a:cubicBezTo>
                    <a:pt x="139" y="121"/>
                    <a:pt x="139" y="121"/>
                    <a:pt x="139" y="121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217" y="83"/>
                    <a:pt x="217" y="83"/>
                    <a:pt x="217" y="83"/>
                  </a:cubicBezTo>
                  <a:cubicBezTo>
                    <a:pt x="217" y="121"/>
                    <a:pt x="217" y="121"/>
                    <a:pt x="217" y="121"/>
                  </a:cubicBezTo>
                  <a:cubicBezTo>
                    <a:pt x="217" y="121"/>
                    <a:pt x="217" y="121"/>
                    <a:pt x="217" y="121"/>
                  </a:cubicBezTo>
                  <a:cubicBezTo>
                    <a:pt x="276" y="121"/>
                    <a:pt x="276" y="121"/>
                    <a:pt x="276" y="121"/>
                  </a:cubicBezTo>
                  <a:lnTo>
                    <a:pt x="276" y="1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51435" tIns="25718" rIns="51435" bIns="25718"/>
            <a:lstStyle/>
            <a:p>
              <a:pPr defTabSz="51429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800">
                <a:latin typeface="+mn-lt"/>
                <a:ea typeface="+mn-ea"/>
              </a:endParaRPr>
            </a:p>
          </p:txBody>
        </p:sp>
        <p:sp>
          <p:nvSpPr>
            <p:cNvPr id="60" name="Freeform 30">
              <a:extLst>
                <a:ext uri="{FF2B5EF4-FFF2-40B4-BE49-F238E27FC236}">
                  <a16:creationId xmlns:a16="http://schemas.microsoft.com/office/drawing/2014/main" xmlns="" id="{908CBB01-604E-4D97-883E-D4B28FB0B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22826" y="5618163"/>
              <a:ext cx="103188" cy="38100"/>
            </a:xfrm>
            <a:custGeom>
              <a:avLst/>
              <a:gdLst>
                <a:gd name="T0" fmla="*/ 0 w 65"/>
                <a:gd name="T1" fmla="*/ 0 h 24"/>
                <a:gd name="T2" fmla="*/ 0 w 65"/>
                <a:gd name="T3" fmla="*/ 24 h 24"/>
                <a:gd name="T4" fmla="*/ 0 w 65"/>
                <a:gd name="T5" fmla="*/ 24 h 24"/>
                <a:gd name="T6" fmla="*/ 65 w 65"/>
                <a:gd name="T7" fmla="*/ 24 h 24"/>
                <a:gd name="T8" fmla="*/ 65 w 65"/>
                <a:gd name="T9" fmla="*/ 24 h 24"/>
                <a:gd name="T10" fmla="*/ 65 w 65"/>
                <a:gd name="T11" fmla="*/ 0 h 24"/>
                <a:gd name="T12" fmla="*/ 0 w 65"/>
                <a:gd name="T13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24">
                  <a:moveTo>
                    <a:pt x="0" y="0"/>
                  </a:moveTo>
                  <a:lnTo>
                    <a:pt x="0" y="24"/>
                  </a:lnTo>
                  <a:lnTo>
                    <a:pt x="0" y="24"/>
                  </a:lnTo>
                  <a:lnTo>
                    <a:pt x="65" y="24"/>
                  </a:lnTo>
                  <a:lnTo>
                    <a:pt x="65" y="24"/>
                  </a:lnTo>
                  <a:lnTo>
                    <a:pt x="6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51435" tIns="25718" rIns="51435" bIns="25718"/>
            <a:lstStyle/>
            <a:p>
              <a:pPr defTabSz="514292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800">
                <a:latin typeface="+mn-lt"/>
                <a:ea typeface="+mn-ea"/>
              </a:endParaRPr>
            </a:p>
          </p:txBody>
        </p:sp>
      </p:grpSp>
      <p:sp>
        <p:nvSpPr>
          <p:cNvPr id="30" name="Rectangle 11">
            <a:extLst>
              <a:ext uri="{FF2B5EF4-FFF2-40B4-BE49-F238E27FC236}">
                <a16:creationId xmlns:a16="http://schemas.microsoft.com/office/drawing/2014/main" xmlns="" id="{1EF664CA-920E-42BB-A70F-82F0B240E8D1}"/>
              </a:ext>
            </a:extLst>
          </p:cNvPr>
          <p:cNvSpPr/>
          <p:nvPr/>
        </p:nvSpPr>
        <p:spPr>
          <a:xfrm>
            <a:off x="0" y="-55985"/>
            <a:ext cx="12192000" cy="1881969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2B9B8394-5892-41B8-ABA6-C6623677C0B7}"/>
              </a:ext>
            </a:extLst>
          </p:cNvPr>
          <p:cNvSpPr txBox="1"/>
          <p:nvPr/>
        </p:nvSpPr>
        <p:spPr>
          <a:xfrm>
            <a:off x="450376" y="180428"/>
            <a:ext cx="11555643" cy="2691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600" dirty="0">
                <a:solidFill>
                  <a:schemeClr val="bg1"/>
                </a:solidFill>
                <a:latin typeface="+mj-lt"/>
              </a:rPr>
              <a:t>По итогам аттестации педагогам предусмотрена </a:t>
            </a:r>
            <a:r>
              <a:rPr lang="ru-RU" sz="1600" b="1" u="sng" dirty="0">
                <a:solidFill>
                  <a:schemeClr val="bg1"/>
                </a:solidFill>
                <a:latin typeface="+mj-lt"/>
              </a:rPr>
              <a:t>доплата за квалификацию</a:t>
            </a:r>
            <a:r>
              <a:rPr lang="ru-RU" sz="1600" u="sng" dirty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+mj-lt"/>
              </a:rPr>
              <a:t>педагогического мастерства в размере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7" name="Rectangle 17">
            <a:extLst>
              <a:ext uri="{FF2B5EF4-FFF2-40B4-BE49-F238E27FC236}">
                <a16:creationId xmlns:a16="http://schemas.microsoft.com/office/drawing/2014/main" xmlns="" id="{312DACE4-5BEE-457B-B422-A4FF8A99AAA7}"/>
              </a:ext>
            </a:extLst>
          </p:cNvPr>
          <p:cNvSpPr/>
          <p:nvPr/>
        </p:nvSpPr>
        <p:spPr>
          <a:xfrm rot="5400000">
            <a:off x="1408245" y="192740"/>
            <a:ext cx="77464" cy="10638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DB2A7705-133C-4C2F-96E9-FFE8A6083210}"/>
              </a:ext>
            </a:extLst>
          </p:cNvPr>
          <p:cNvSpPr txBox="1"/>
          <p:nvPr/>
        </p:nvSpPr>
        <p:spPr>
          <a:xfrm>
            <a:off x="450377" y="931465"/>
            <a:ext cx="11132024" cy="5635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600" b="1" u="sng" dirty="0">
                <a:solidFill>
                  <a:schemeClr val="bg1"/>
                </a:solidFill>
                <a:latin typeface="+mj-lt"/>
              </a:rPr>
              <a:t>Доплата за квалификационную категорию</a:t>
            </a:r>
            <a:r>
              <a:rPr lang="ru-RU" sz="1600" dirty="0">
                <a:solidFill>
                  <a:schemeClr val="bg1"/>
                </a:solidFill>
                <a:latin typeface="+mj-lt"/>
              </a:rPr>
              <a:t> предусмотрена и для руководителей и заместителей руководителей организаций образования в размере</a:t>
            </a:r>
            <a:endParaRPr lang="en-US" sz="16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23EDCF18-786F-4EBA-A48C-CABE9492FC78}"/>
              </a:ext>
            </a:extLst>
          </p:cNvPr>
          <p:cNvGrpSpPr/>
          <p:nvPr/>
        </p:nvGrpSpPr>
        <p:grpSpPr>
          <a:xfrm>
            <a:off x="4439986" y="3040120"/>
            <a:ext cx="657338" cy="650818"/>
            <a:chOff x="4337650" y="3306113"/>
            <a:chExt cx="657338" cy="650818"/>
          </a:xfrm>
        </p:grpSpPr>
        <p:sp>
          <p:nvSpPr>
            <p:cNvPr id="57" name="Oval 26">
              <a:extLst>
                <a:ext uri="{FF2B5EF4-FFF2-40B4-BE49-F238E27FC236}">
                  <a16:creationId xmlns:a16="http://schemas.microsoft.com/office/drawing/2014/main" xmlns="" id="{B9AEA49E-82FD-4E31-8D15-DD1851BD7B56}"/>
                </a:ext>
              </a:extLst>
            </p:cNvPr>
            <p:cNvSpPr/>
            <p:nvPr/>
          </p:nvSpPr>
          <p:spPr>
            <a:xfrm>
              <a:off x="4337650" y="3306113"/>
              <a:ext cx="650819" cy="650818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40" name="原创设计师QQ598969553      _10">
              <a:extLst>
                <a:ext uri="{FF2B5EF4-FFF2-40B4-BE49-F238E27FC236}">
                  <a16:creationId xmlns:a16="http://schemas.microsoft.com/office/drawing/2014/main" xmlns="" id="{DE20A433-D7BD-4F39-8380-781F65E4D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7101" y="3491534"/>
              <a:ext cx="517887" cy="234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225"/>
                </a:spcBef>
                <a:defRPr/>
              </a:pPr>
              <a:r>
                <a:rPr lang="ru-RU" altLang="zh-CN" sz="1400" b="1" dirty="0">
                  <a:solidFill>
                    <a:schemeClr val="bg1"/>
                  </a:solidFill>
                  <a:latin typeface="+mj-lt"/>
                </a:rPr>
                <a:t>100%</a:t>
              </a:r>
              <a:endParaRPr lang="en-US" altLang="zh-CN" sz="14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2" name="Oval 26">
            <a:extLst>
              <a:ext uri="{FF2B5EF4-FFF2-40B4-BE49-F238E27FC236}">
                <a16:creationId xmlns:a16="http://schemas.microsoft.com/office/drawing/2014/main" xmlns="" id="{0178BE82-56AC-4F7A-AFA7-042376F043C6}"/>
              </a:ext>
            </a:extLst>
          </p:cNvPr>
          <p:cNvSpPr/>
          <p:nvPr/>
        </p:nvSpPr>
        <p:spPr>
          <a:xfrm>
            <a:off x="4023923" y="4132559"/>
            <a:ext cx="650819" cy="65081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43" name="原创设计师QQ598969553      _10">
            <a:extLst>
              <a:ext uri="{FF2B5EF4-FFF2-40B4-BE49-F238E27FC236}">
                <a16:creationId xmlns:a16="http://schemas.microsoft.com/office/drawing/2014/main" xmlns="" id="{79E7D67A-55A7-4B8E-8535-02D80C083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9788" y="4317980"/>
            <a:ext cx="517887" cy="23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225"/>
              </a:spcBef>
              <a:defRPr/>
            </a:pPr>
            <a:r>
              <a:rPr lang="ru-RU" altLang="zh-CN" sz="1400" b="1" dirty="0">
                <a:solidFill>
                  <a:schemeClr val="bg1"/>
                </a:solidFill>
                <a:latin typeface="+mj-lt"/>
              </a:rPr>
              <a:t>50%</a:t>
            </a:r>
            <a:endParaRPr lang="en-US" altLang="zh-CN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4" name="Oval 26">
            <a:extLst>
              <a:ext uri="{FF2B5EF4-FFF2-40B4-BE49-F238E27FC236}">
                <a16:creationId xmlns:a16="http://schemas.microsoft.com/office/drawing/2014/main" xmlns="" id="{DE476F36-F1D3-42DE-8676-4B44CBA3C20E}"/>
              </a:ext>
            </a:extLst>
          </p:cNvPr>
          <p:cNvSpPr/>
          <p:nvPr/>
        </p:nvSpPr>
        <p:spPr>
          <a:xfrm>
            <a:off x="4254121" y="5240175"/>
            <a:ext cx="650819" cy="650818"/>
          </a:xfrm>
          <a:prstGeom prst="ellipse">
            <a:avLst/>
          </a:prstGeom>
          <a:solidFill>
            <a:srgbClr val="246C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46" name="原创设计师QQ598969553      _10">
            <a:extLst>
              <a:ext uri="{FF2B5EF4-FFF2-40B4-BE49-F238E27FC236}">
                <a16:creationId xmlns:a16="http://schemas.microsoft.com/office/drawing/2014/main" xmlns="" id="{2BF130A4-6ACC-435C-B28D-4283A162D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9986" y="5425596"/>
            <a:ext cx="517887" cy="23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225"/>
              </a:spcBef>
              <a:defRPr/>
            </a:pPr>
            <a:r>
              <a:rPr lang="ru-RU" altLang="zh-CN" sz="1400" b="1" dirty="0">
                <a:solidFill>
                  <a:schemeClr val="bg1"/>
                </a:solidFill>
                <a:latin typeface="+mj-lt"/>
              </a:rPr>
              <a:t>30%</a:t>
            </a:r>
            <a:endParaRPr lang="en-US" altLang="zh-CN" sz="14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56" name="Группа 55">
            <a:extLst>
              <a:ext uri="{FF2B5EF4-FFF2-40B4-BE49-F238E27FC236}">
                <a16:creationId xmlns:a16="http://schemas.microsoft.com/office/drawing/2014/main" xmlns="" id="{2D932053-E4D4-4098-937D-C99B19D94EAD}"/>
              </a:ext>
            </a:extLst>
          </p:cNvPr>
          <p:cNvGrpSpPr/>
          <p:nvPr/>
        </p:nvGrpSpPr>
        <p:grpSpPr>
          <a:xfrm>
            <a:off x="7235341" y="3103591"/>
            <a:ext cx="657338" cy="650818"/>
            <a:chOff x="4337650" y="3306113"/>
            <a:chExt cx="657338" cy="650818"/>
          </a:xfrm>
        </p:grpSpPr>
        <p:sp>
          <p:nvSpPr>
            <p:cNvPr id="61" name="Oval 26">
              <a:extLst>
                <a:ext uri="{FF2B5EF4-FFF2-40B4-BE49-F238E27FC236}">
                  <a16:creationId xmlns:a16="http://schemas.microsoft.com/office/drawing/2014/main" xmlns="" id="{82E6CE2E-0A42-4B89-B979-681030A07571}"/>
                </a:ext>
              </a:extLst>
            </p:cNvPr>
            <p:cNvSpPr/>
            <p:nvPr/>
          </p:nvSpPr>
          <p:spPr>
            <a:xfrm>
              <a:off x="4337650" y="3306113"/>
              <a:ext cx="650819" cy="650818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+mj-lt"/>
              </a:endParaRPr>
            </a:p>
          </p:txBody>
        </p:sp>
        <p:sp>
          <p:nvSpPr>
            <p:cNvPr id="62" name="原创设计师QQ598969553      _10">
              <a:extLst>
                <a:ext uri="{FF2B5EF4-FFF2-40B4-BE49-F238E27FC236}">
                  <a16:creationId xmlns:a16="http://schemas.microsoft.com/office/drawing/2014/main" xmlns="" id="{F3ADB076-5DC9-4434-AE49-7608D9B33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7101" y="3491534"/>
              <a:ext cx="517887" cy="234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225"/>
                </a:spcBef>
                <a:defRPr/>
              </a:pPr>
              <a:r>
                <a:rPr lang="ru-RU" altLang="zh-CN" sz="1400" b="1" dirty="0">
                  <a:solidFill>
                    <a:schemeClr val="bg1"/>
                  </a:solidFill>
                  <a:latin typeface="+mj-lt"/>
                </a:rPr>
                <a:t>30%</a:t>
              </a:r>
              <a:endParaRPr lang="en-US" altLang="zh-CN" sz="14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63" name="Oval 26">
            <a:extLst>
              <a:ext uri="{FF2B5EF4-FFF2-40B4-BE49-F238E27FC236}">
                <a16:creationId xmlns:a16="http://schemas.microsoft.com/office/drawing/2014/main" xmlns="" id="{BEFED05A-62F0-4050-8709-FAE75A955A0B}"/>
              </a:ext>
            </a:extLst>
          </p:cNvPr>
          <p:cNvSpPr/>
          <p:nvPr/>
        </p:nvSpPr>
        <p:spPr>
          <a:xfrm>
            <a:off x="7651300" y="4214115"/>
            <a:ext cx="650819" cy="65081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4" name="原创设计师QQ598969553      _10">
            <a:extLst>
              <a:ext uri="{FF2B5EF4-FFF2-40B4-BE49-F238E27FC236}">
                <a16:creationId xmlns:a16="http://schemas.microsoft.com/office/drawing/2014/main" xmlns="" id="{03D998B1-CA12-4A98-B58E-C92B8D815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7165" y="4399536"/>
            <a:ext cx="517887" cy="23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225"/>
              </a:spcBef>
              <a:defRPr/>
            </a:pPr>
            <a:r>
              <a:rPr lang="ru-RU" altLang="zh-CN" sz="1400" b="1" dirty="0">
                <a:solidFill>
                  <a:schemeClr val="bg1"/>
                </a:solidFill>
                <a:latin typeface="+mj-lt"/>
              </a:rPr>
              <a:t>35%</a:t>
            </a:r>
            <a:endParaRPr lang="en-US" altLang="zh-CN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5" name="Oval 26">
            <a:extLst>
              <a:ext uri="{FF2B5EF4-FFF2-40B4-BE49-F238E27FC236}">
                <a16:creationId xmlns:a16="http://schemas.microsoft.com/office/drawing/2014/main" xmlns="" id="{A141D004-2A76-476D-9923-530E1FBF51C3}"/>
              </a:ext>
            </a:extLst>
          </p:cNvPr>
          <p:cNvSpPr/>
          <p:nvPr/>
        </p:nvSpPr>
        <p:spPr>
          <a:xfrm>
            <a:off x="7271373" y="5352310"/>
            <a:ext cx="650819" cy="650818"/>
          </a:xfrm>
          <a:prstGeom prst="ellipse">
            <a:avLst/>
          </a:prstGeom>
          <a:solidFill>
            <a:srgbClr val="246C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6" name="原创设计师QQ598969553      _10">
            <a:extLst>
              <a:ext uri="{FF2B5EF4-FFF2-40B4-BE49-F238E27FC236}">
                <a16:creationId xmlns:a16="http://schemas.microsoft.com/office/drawing/2014/main" xmlns="" id="{E4789232-B8E5-42AD-97A6-EC91AD590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7238" y="5537731"/>
            <a:ext cx="517887" cy="23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225"/>
              </a:spcBef>
              <a:defRPr/>
            </a:pPr>
            <a:r>
              <a:rPr lang="ru-RU" altLang="zh-CN" sz="1400" b="1" dirty="0">
                <a:solidFill>
                  <a:schemeClr val="bg1"/>
                </a:solidFill>
                <a:latin typeface="+mj-lt"/>
              </a:rPr>
              <a:t>40%</a:t>
            </a:r>
            <a:endParaRPr lang="en-US" altLang="zh-CN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7" name="Oval 26">
            <a:extLst>
              <a:ext uri="{FF2B5EF4-FFF2-40B4-BE49-F238E27FC236}">
                <a16:creationId xmlns:a16="http://schemas.microsoft.com/office/drawing/2014/main" xmlns="" id="{1F3D3BDE-E07C-4707-AB89-7D6B32AFDE16}"/>
              </a:ext>
            </a:extLst>
          </p:cNvPr>
          <p:cNvSpPr/>
          <p:nvPr/>
        </p:nvSpPr>
        <p:spPr>
          <a:xfrm>
            <a:off x="6105020" y="5958839"/>
            <a:ext cx="650819" cy="650818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68" name="原创设计师QQ598969553      _10">
            <a:extLst>
              <a:ext uri="{FF2B5EF4-FFF2-40B4-BE49-F238E27FC236}">
                <a16:creationId xmlns:a16="http://schemas.microsoft.com/office/drawing/2014/main" xmlns="" id="{676B3A27-CFBE-417A-A4AD-1303EDD0C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0885" y="6144260"/>
            <a:ext cx="517887" cy="234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lnSpc>
                <a:spcPct val="120000"/>
              </a:lnSpc>
              <a:spcBef>
                <a:spcPts val="225"/>
              </a:spcBef>
              <a:defRPr/>
            </a:pPr>
            <a:r>
              <a:rPr lang="ru-RU" altLang="zh-CN" sz="1400" b="1" dirty="0">
                <a:solidFill>
                  <a:schemeClr val="bg1"/>
                </a:solidFill>
                <a:latin typeface="+mj-lt"/>
              </a:rPr>
              <a:t>50%</a:t>
            </a:r>
            <a:endParaRPr lang="en-US" altLang="zh-CN" sz="14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92986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121A14-0A37-42D0-BAC9-5EA6EA7A8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77E76A5-1812-4460-8243-1E21FBE32065}"/>
              </a:ext>
            </a:extLst>
          </p:cNvPr>
          <p:cNvSpPr txBox="1"/>
          <p:nvPr/>
        </p:nvSpPr>
        <p:spPr>
          <a:xfrm>
            <a:off x="2048594" y="5000893"/>
            <a:ext cx="18145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ru-RU" b="1" dirty="0">
                <a:solidFill>
                  <a:srgbClr val="262626"/>
                </a:solidFill>
                <a:latin typeface="+mj-lt"/>
              </a:rPr>
              <a:t>«Математика»</a:t>
            </a:r>
            <a:endParaRPr lang="en-US" b="1" dirty="0">
              <a:solidFill>
                <a:srgbClr val="262626"/>
              </a:solidFill>
              <a:latin typeface="+mj-lt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882DB2F-DBD4-49BF-BC43-0E3FE6B0E9E5}"/>
              </a:ext>
            </a:extLst>
          </p:cNvPr>
          <p:cNvGrpSpPr/>
          <p:nvPr/>
        </p:nvGrpSpPr>
        <p:grpSpPr>
          <a:xfrm flipV="1">
            <a:off x="8433021" y="2827413"/>
            <a:ext cx="2190413" cy="2190413"/>
            <a:chOff x="8140700" y="1918628"/>
            <a:chExt cx="2603500" cy="2603500"/>
          </a:xfrm>
        </p:grpSpPr>
        <p:sp>
          <p:nvSpPr>
            <p:cNvPr id="13" name="Arc 12">
              <a:extLst>
                <a:ext uri="{FF2B5EF4-FFF2-40B4-BE49-F238E27FC236}">
                  <a16:creationId xmlns:a16="http://schemas.microsoft.com/office/drawing/2014/main" xmlns="" id="{BB7C20D3-A3B4-4D77-9FD8-8B22E7D71EFB}"/>
                </a:ext>
              </a:extLst>
            </p:cNvPr>
            <p:cNvSpPr/>
            <p:nvPr/>
          </p:nvSpPr>
          <p:spPr>
            <a:xfrm>
              <a:off x="8140700" y="1918628"/>
              <a:ext cx="2603500" cy="2603500"/>
            </a:xfrm>
            <a:prstGeom prst="arc">
              <a:avLst/>
            </a:prstGeom>
            <a:ln w="317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rc 13">
              <a:extLst>
                <a:ext uri="{FF2B5EF4-FFF2-40B4-BE49-F238E27FC236}">
                  <a16:creationId xmlns:a16="http://schemas.microsoft.com/office/drawing/2014/main" xmlns="" id="{82AD4ADE-D989-471C-8325-A4881907DA8B}"/>
                </a:ext>
              </a:extLst>
            </p:cNvPr>
            <p:cNvSpPr/>
            <p:nvPr/>
          </p:nvSpPr>
          <p:spPr>
            <a:xfrm flipH="1">
              <a:off x="8140700" y="1918628"/>
              <a:ext cx="2603500" cy="2603500"/>
            </a:xfrm>
            <a:prstGeom prst="arc">
              <a:avLst/>
            </a:prstGeom>
            <a:ln w="3175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Arc 20">
            <a:extLst>
              <a:ext uri="{FF2B5EF4-FFF2-40B4-BE49-F238E27FC236}">
                <a16:creationId xmlns:a16="http://schemas.microsoft.com/office/drawing/2014/main" xmlns="" id="{BF766899-7A57-460D-833D-029CD119CB8C}"/>
              </a:ext>
            </a:extLst>
          </p:cNvPr>
          <p:cNvSpPr/>
          <p:nvPr/>
        </p:nvSpPr>
        <p:spPr>
          <a:xfrm>
            <a:off x="6241509" y="2827413"/>
            <a:ext cx="2190413" cy="2190413"/>
          </a:xfrm>
          <a:prstGeom prst="arc">
            <a:avLst/>
          </a:prstGeom>
          <a:ln w="317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xmlns="" id="{35B58DC5-5A92-4D34-872D-0AD3C09A846E}"/>
              </a:ext>
            </a:extLst>
          </p:cNvPr>
          <p:cNvSpPr/>
          <p:nvPr/>
        </p:nvSpPr>
        <p:spPr>
          <a:xfrm flipH="1">
            <a:off x="6241509" y="2827413"/>
            <a:ext cx="2190413" cy="2190413"/>
          </a:xfrm>
          <a:prstGeom prst="arc">
            <a:avLst/>
          </a:prstGeom>
          <a:ln w="317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xmlns="" id="{12AAD65C-E128-4753-8EB5-8AB360105534}"/>
              </a:ext>
            </a:extLst>
          </p:cNvPr>
          <p:cNvSpPr/>
          <p:nvPr/>
        </p:nvSpPr>
        <p:spPr>
          <a:xfrm flipV="1">
            <a:off x="4051097" y="2827413"/>
            <a:ext cx="2190413" cy="2190413"/>
          </a:xfrm>
          <a:prstGeom prst="arc">
            <a:avLst/>
          </a:prstGeom>
          <a:ln w="317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xmlns="" id="{A43DFE80-6F64-4BF8-ACA8-C6080C577B86}"/>
              </a:ext>
            </a:extLst>
          </p:cNvPr>
          <p:cNvSpPr/>
          <p:nvPr/>
        </p:nvSpPr>
        <p:spPr>
          <a:xfrm flipH="1" flipV="1">
            <a:off x="4051097" y="2827413"/>
            <a:ext cx="2190413" cy="2190413"/>
          </a:xfrm>
          <a:prstGeom prst="arc">
            <a:avLst/>
          </a:prstGeom>
          <a:ln w="317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xmlns="" id="{82405B0D-E014-4332-91C7-0CBEF804FA3E}"/>
              </a:ext>
            </a:extLst>
          </p:cNvPr>
          <p:cNvSpPr/>
          <p:nvPr/>
        </p:nvSpPr>
        <p:spPr>
          <a:xfrm>
            <a:off x="1860095" y="2827413"/>
            <a:ext cx="2190413" cy="2190413"/>
          </a:xfrm>
          <a:prstGeom prst="arc">
            <a:avLst/>
          </a:prstGeom>
          <a:ln w="317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xmlns="" id="{11ADC749-9F85-4CAB-B6D5-DA6A40D67761}"/>
              </a:ext>
            </a:extLst>
          </p:cNvPr>
          <p:cNvSpPr/>
          <p:nvPr/>
        </p:nvSpPr>
        <p:spPr>
          <a:xfrm flipH="1">
            <a:off x="1860095" y="2827413"/>
            <a:ext cx="2190413" cy="2190413"/>
          </a:xfrm>
          <a:prstGeom prst="arc">
            <a:avLst/>
          </a:prstGeom>
          <a:ln w="317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09FA1328-9EC2-421F-932A-F1C51E35EEE1}"/>
              </a:ext>
            </a:extLst>
          </p:cNvPr>
          <p:cNvSpPr/>
          <p:nvPr/>
        </p:nvSpPr>
        <p:spPr>
          <a:xfrm>
            <a:off x="2228481" y="3195800"/>
            <a:ext cx="1453640" cy="1453638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1B94F1E8-F9D0-4B44-AF66-57F1C944C409}"/>
              </a:ext>
            </a:extLst>
          </p:cNvPr>
          <p:cNvSpPr/>
          <p:nvPr/>
        </p:nvSpPr>
        <p:spPr>
          <a:xfrm>
            <a:off x="4419483" y="3195800"/>
            <a:ext cx="1453640" cy="1453638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xmlns="" id="{24E085D8-2B38-4C5A-BFCE-BF8E67182F6B}"/>
              </a:ext>
            </a:extLst>
          </p:cNvPr>
          <p:cNvSpPr/>
          <p:nvPr/>
        </p:nvSpPr>
        <p:spPr>
          <a:xfrm>
            <a:off x="6609895" y="3195800"/>
            <a:ext cx="1453640" cy="1453638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2635143D-B9E3-4383-8391-404A1DD6E1FE}"/>
              </a:ext>
            </a:extLst>
          </p:cNvPr>
          <p:cNvSpPr/>
          <p:nvPr/>
        </p:nvSpPr>
        <p:spPr>
          <a:xfrm>
            <a:off x="8801407" y="3195800"/>
            <a:ext cx="1453640" cy="1453638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1CFC8F67-4B45-4E4D-ACF0-E628B1DE49A3}"/>
              </a:ext>
            </a:extLst>
          </p:cNvPr>
          <p:cNvSpPr txBox="1"/>
          <p:nvPr/>
        </p:nvSpPr>
        <p:spPr>
          <a:xfrm>
            <a:off x="6770855" y="5000893"/>
            <a:ext cx="113172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ru-RU" b="1" dirty="0">
                <a:solidFill>
                  <a:srgbClr val="262626"/>
                </a:solidFill>
                <a:latin typeface="+mj-lt"/>
              </a:rPr>
              <a:t>«Химия»</a:t>
            </a:r>
            <a:endParaRPr lang="en-US" b="1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655D1EEE-7047-45B9-B70B-80E7D22AA8D0}"/>
              </a:ext>
            </a:extLst>
          </p:cNvPr>
          <p:cNvSpPr txBox="1"/>
          <p:nvPr/>
        </p:nvSpPr>
        <p:spPr>
          <a:xfrm>
            <a:off x="4529948" y="2609079"/>
            <a:ext cx="12327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ru-RU" b="1" dirty="0">
                <a:solidFill>
                  <a:srgbClr val="262626"/>
                </a:solidFill>
                <a:latin typeface="+mj-lt"/>
              </a:rPr>
              <a:t>«Физика»</a:t>
            </a:r>
            <a:endParaRPr lang="en-US" b="1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D2F12FFF-F4AC-48B9-9E19-F39AA7BCD538}"/>
              </a:ext>
            </a:extLst>
          </p:cNvPr>
          <p:cNvSpPr txBox="1"/>
          <p:nvPr/>
        </p:nvSpPr>
        <p:spPr>
          <a:xfrm>
            <a:off x="8563971" y="2554085"/>
            <a:ext cx="206146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ru-RU" b="1" dirty="0">
                <a:solidFill>
                  <a:srgbClr val="262626"/>
                </a:solidFill>
                <a:latin typeface="+mj-lt"/>
              </a:rPr>
              <a:t>«Информатика»</a:t>
            </a:r>
            <a:endParaRPr lang="en-US" b="1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108" name="Footer Placeholder 2">
            <a:extLst>
              <a:ext uri="{FF2B5EF4-FFF2-40B4-BE49-F238E27FC236}">
                <a16:creationId xmlns:a16="http://schemas.microsoft.com/office/drawing/2014/main" xmlns="" id="{28AE1CEB-A9B2-45E2-9A0C-55A49F62D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3791058" cy="180181"/>
          </a:xfrm>
        </p:spPr>
        <p:txBody>
          <a:bodyPr/>
          <a:lstStyle/>
          <a:p>
            <a:r>
              <a:rPr lang="ru-RU" dirty="0"/>
              <a:t>Министерство образования и науки Республики Казахстан</a:t>
            </a:r>
            <a:endParaRPr lang="en-US" dirty="0"/>
          </a:p>
        </p:txBody>
      </p:sp>
      <p:sp>
        <p:nvSpPr>
          <p:cNvPr id="109" name="Прямоугольник 108">
            <a:extLst>
              <a:ext uri="{FF2B5EF4-FFF2-40B4-BE49-F238E27FC236}">
                <a16:creationId xmlns:a16="http://schemas.microsoft.com/office/drawing/2014/main" xmlns="" id="{7CBE2BD7-51FD-43EB-A07D-A993CCBE74D7}"/>
              </a:ext>
            </a:extLst>
          </p:cNvPr>
          <p:cNvSpPr/>
          <p:nvPr/>
        </p:nvSpPr>
        <p:spPr>
          <a:xfrm>
            <a:off x="609600" y="944189"/>
            <a:ext cx="545176" cy="1018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xmlns="" id="{8E5AA04A-F0CA-4B3A-85B9-18CD22ABABA4}"/>
              </a:ext>
            </a:extLst>
          </p:cNvPr>
          <p:cNvSpPr txBox="1"/>
          <p:nvPr/>
        </p:nvSpPr>
        <p:spPr>
          <a:xfrm>
            <a:off x="609600" y="291092"/>
            <a:ext cx="10984319" cy="7057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000" b="1" kern="600" dirty="0">
                <a:solidFill>
                  <a:srgbClr val="262626"/>
                </a:solidFill>
                <a:latin typeface="+mj-lt"/>
              </a:rPr>
              <a:t>Национальное квалификационное тестирование педагогов планируется проводить  июнь-август  месяце </a:t>
            </a:r>
            <a:r>
              <a:rPr lang="ru-RU" sz="2000" b="1" kern="600" dirty="0" err="1">
                <a:solidFill>
                  <a:srgbClr val="262626"/>
                </a:solidFill>
                <a:latin typeface="+mj-lt"/>
              </a:rPr>
              <a:t>т.г</a:t>
            </a:r>
            <a:r>
              <a:rPr lang="ru-RU" sz="2000" b="1" kern="600" dirty="0">
                <a:solidFill>
                  <a:srgbClr val="262626"/>
                </a:solidFill>
                <a:latin typeface="+mj-lt"/>
              </a:rPr>
              <a:t>. </a:t>
            </a:r>
            <a:endParaRPr lang="en-US" sz="2000" b="1" kern="600" dirty="0">
              <a:solidFill>
                <a:srgbClr val="262626"/>
              </a:solidFill>
              <a:latin typeface="+mj-lt"/>
            </a:endParaRPr>
          </a:p>
        </p:txBody>
      </p:sp>
      <p:grpSp>
        <p:nvGrpSpPr>
          <p:cNvPr id="111" name="Group 9">
            <a:extLst>
              <a:ext uri="{FF2B5EF4-FFF2-40B4-BE49-F238E27FC236}">
                <a16:creationId xmlns:a16="http://schemas.microsoft.com/office/drawing/2014/main" xmlns="" id="{066DF7E9-D83D-4A81-A21A-6EE23B5EB4AC}"/>
              </a:ext>
            </a:extLst>
          </p:cNvPr>
          <p:cNvGrpSpPr/>
          <p:nvPr/>
        </p:nvGrpSpPr>
        <p:grpSpPr>
          <a:xfrm>
            <a:off x="619126" y="1201944"/>
            <a:ext cx="433388" cy="61912"/>
            <a:chOff x="609600" y="957263"/>
            <a:chExt cx="433388" cy="61912"/>
          </a:xfrm>
        </p:grpSpPr>
        <p:sp>
          <p:nvSpPr>
            <p:cNvPr id="112" name="Rectangle 10">
              <a:extLst>
                <a:ext uri="{FF2B5EF4-FFF2-40B4-BE49-F238E27FC236}">
                  <a16:creationId xmlns:a16="http://schemas.microsoft.com/office/drawing/2014/main" xmlns="" id="{DF86029E-3385-45AB-A2BC-C3EF58030DE2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">
              <a:extLst>
                <a:ext uri="{FF2B5EF4-FFF2-40B4-BE49-F238E27FC236}">
                  <a16:creationId xmlns:a16="http://schemas.microsoft.com/office/drawing/2014/main" xmlns="" id="{88B577BC-550A-42D4-97DD-91736E6952BA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AA65064B-08EA-42AE-97B1-1879817205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466" y="3628241"/>
            <a:ext cx="563669" cy="563669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6047588B-93DD-4BF2-B83E-C34FB25E181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332" y="3545479"/>
            <a:ext cx="780721" cy="780721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xmlns="" id="{6DF5D9AB-379F-4EA7-AAB0-AFF823C887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3795" y="3628241"/>
            <a:ext cx="594849" cy="594849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xmlns="" id="{1AE151F1-B8C9-4AD0-9189-8C7749A4A93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318" y="3576659"/>
            <a:ext cx="646431" cy="646431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27594" y="5382542"/>
            <a:ext cx="85658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endParaRPr lang="ru-RU" dirty="0"/>
          </a:p>
          <a:p>
            <a:pPr marL="285750" indent="-285750">
              <a:buFont typeface="Wingdings" pitchFamily="2" charset="2"/>
              <a:buChar char="Ø"/>
            </a:pPr>
            <a:r>
              <a:rPr lang="ru-RU" dirty="0"/>
              <a:t>Общее время тестирования - </a:t>
            </a:r>
            <a:r>
              <a:rPr lang="ru-RU" b="1" dirty="0"/>
              <a:t>210 мин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dirty="0"/>
              <a:t>Для предметов «Математика», «Физика», «Химия», «Информатика» - </a:t>
            </a:r>
            <a:r>
              <a:rPr lang="ru-RU" b="1" dirty="0"/>
              <a:t>240 мин</a:t>
            </a:r>
          </a:p>
          <a:p>
            <a:pPr marL="285750" indent="-285750">
              <a:buFont typeface="Wingdings" pitchFamily="2" charset="2"/>
              <a:buChar char="Ø"/>
            </a:pP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609600" y="1337673"/>
            <a:ext cx="8565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/>
              <a:t>Прием заявлении на НКТ  -  21 мая </a:t>
            </a:r>
            <a:r>
              <a:rPr lang="ru-RU" b="1" dirty="0" err="1"/>
              <a:t>т.г</a:t>
            </a:r>
            <a:r>
              <a:rPr lang="ru-RU" b="1" dirty="0"/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432387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F022667-229B-4B73-B5FF-B278F8C9C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B2A4CF00-2614-45B7-A64B-860FC6520680}"/>
              </a:ext>
            </a:extLst>
          </p:cNvPr>
          <p:cNvSpPr/>
          <p:nvPr/>
        </p:nvSpPr>
        <p:spPr>
          <a:xfrm>
            <a:off x="551543" y="888261"/>
            <a:ext cx="667938" cy="1815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089C3A60-12A1-43D4-84A4-42026F1258D8}"/>
              </a:ext>
            </a:extLst>
          </p:cNvPr>
          <p:cNvSpPr txBox="1"/>
          <p:nvPr/>
        </p:nvSpPr>
        <p:spPr>
          <a:xfrm>
            <a:off x="1111043" y="2427156"/>
            <a:ext cx="10031090" cy="4939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При нарушении Правил составляется </a:t>
            </a:r>
            <a:r>
              <a:rPr lang="ru-RU" sz="1400" dirty="0">
                <a:solidFill>
                  <a:srgbClr val="246C97"/>
                </a:solidFill>
                <a:latin typeface="+mj-lt"/>
              </a:rPr>
              <a:t>акт обнаружения предметов и удаления из аудитории педагога</a:t>
            </a:r>
            <a:r>
              <a:rPr lang="ru-RU" sz="1400" dirty="0">
                <a:solidFill>
                  <a:srgbClr val="262626"/>
                </a:solidFill>
                <a:latin typeface="+mj-lt"/>
              </a:rPr>
              <a:t>, нарушившего правила поведения в аудитории, и (или) акт выявления подставного лица на тестировании и </a:t>
            </a:r>
            <a:r>
              <a:rPr lang="ru-RU" sz="1400" dirty="0">
                <a:solidFill>
                  <a:srgbClr val="246C97"/>
                </a:solidFill>
                <a:latin typeface="+mj-lt"/>
              </a:rPr>
              <a:t>аннулируется </a:t>
            </a:r>
            <a:endParaRPr lang="en-US" sz="1400" dirty="0">
              <a:solidFill>
                <a:srgbClr val="246C97"/>
              </a:solidFill>
              <a:latin typeface="+mj-lt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xmlns="" id="{2535166D-57E4-4A74-97CF-A7880196C307}"/>
              </a:ext>
            </a:extLst>
          </p:cNvPr>
          <p:cNvSpPr txBox="1"/>
          <p:nvPr/>
        </p:nvSpPr>
        <p:spPr>
          <a:xfrm>
            <a:off x="1111039" y="1072329"/>
            <a:ext cx="10420557" cy="103412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При проведении национального квалификационного тестирования не допускается </a:t>
            </a:r>
            <a:r>
              <a:rPr lang="ru-RU" sz="1400" dirty="0">
                <a:solidFill>
                  <a:srgbClr val="058AAD"/>
                </a:solidFill>
                <a:latin typeface="+mj-lt"/>
              </a:rPr>
              <a:t>выходить</a:t>
            </a:r>
            <a:r>
              <a:rPr lang="ru-RU" sz="1400" dirty="0">
                <a:solidFill>
                  <a:srgbClr val="262626"/>
                </a:solidFill>
                <a:latin typeface="+mj-lt"/>
              </a:rPr>
              <a:t> из аудитории без разрешения и сопровождения дежурного, </a:t>
            </a:r>
            <a:r>
              <a:rPr lang="ru-RU" sz="1400" dirty="0">
                <a:solidFill>
                  <a:srgbClr val="058AAD"/>
                </a:solidFill>
                <a:latin typeface="+mj-lt"/>
              </a:rPr>
              <a:t>разговаривать друг с другом, пересаживаться с места на место, обмениваться материалами, выносить материалы из аудитории, заносить в аудиторию и использовать предметы</a:t>
            </a:r>
            <a:r>
              <a:rPr lang="ru-RU" sz="1400" dirty="0">
                <a:solidFill>
                  <a:srgbClr val="262626"/>
                </a:solidFill>
                <a:latin typeface="+mj-lt"/>
              </a:rPr>
              <a:t> (учебники и методическую литературу, цифровую смарт-аппаратуру)</a:t>
            </a:r>
            <a:endParaRPr lang="en-US" sz="1400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131DEE5F-D709-428F-99CD-331FF8430A05}"/>
              </a:ext>
            </a:extLst>
          </p:cNvPr>
          <p:cNvSpPr txBox="1"/>
          <p:nvPr/>
        </p:nvSpPr>
        <p:spPr>
          <a:xfrm>
            <a:off x="1219481" y="4525196"/>
            <a:ext cx="10420556" cy="5170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Результат тестирования – справка о прохождении национального квалификационного тестирования отображается в личном кабинете педагога</a:t>
            </a:r>
            <a:endParaRPr lang="en-US" sz="1400" dirty="0">
              <a:solidFill>
                <a:srgbClr val="262626"/>
              </a:solidFill>
              <a:latin typeface="+mj-lt"/>
            </a:endParaRPr>
          </a:p>
        </p:txBody>
      </p:sp>
      <p:pic>
        <p:nvPicPr>
          <p:cNvPr id="90" name="Рисунок 89">
            <a:extLst>
              <a:ext uri="{FF2B5EF4-FFF2-40B4-BE49-F238E27FC236}">
                <a16:creationId xmlns:a16="http://schemas.microsoft.com/office/drawing/2014/main" xmlns="" id="{0BDC0D7C-6056-4358-8CD1-27155610AB6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147" y="539891"/>
            <a:ext cx="604002" cy="604002"/>
          </a:xfrm>
          <a:prstGeom prst="rect">
            <a:avLst/>
          </a:prstGeom>
        </p:spPr>
      </p:pic>
      <p:sp>
        <p:nvSpPr>
          <p:cNvPr id="93" name="Footer Placeholder 2">
            <a:extLst>
              <a:ext uri="{FF2B5EF4-FFF2-40B4-BE49-F238E27FC236}">
                <a16:creationId xmlns:a16="http://schemas.microsoft.com/office/drawing/2014/main" xmlns="" id="{3E1DA48A-4D91-420E-AFAF-F4E7C600A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3791058" cy="180181"/>
          </a:xfrm>
        </p:spPr>
        <p:txBody>
          <a:bodyPr/>
          <a:lstStyle/>
          <a:p>
            <a:r>
              <a:rPr lang="ru-RU" dirty="0"/>
              <a:t>Министерство образования и науки Республики Казахстан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40933" y="423333"/>
            <a:ext cx="8424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Правила проведения процедуры НКТ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27D95FAA-4E94-40EA-97E5-76FDBF65B6AB}"/>
              </a:ext>
            </a:extLst>
          </p:cNvPr>
          <p:cNvSpPr txBox="1"/>
          <p:nvPr/>
        </p:nvSpPr>
        <p:spPr>
          <a:xfrm>
            <a:off x="1111038" y="3194938"/>
            <a:ext cx="10420557" cy="7755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По завершении национального тестирования на экране открываются результаты (правильными и неправильными ответами с обоснованиями), педагог знакомится с ними и в случае несогласия с обоснованиями подает апелляцию в республиканскую апелляционную комиссию посредством ИКТ</a:t>
            </a:r>
            <a:endParaRPr lang="en-US" sz="1400" dirty="0">
              <a:solidFill>
                <a:srgbClr val="262626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7430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121A14-0A37-42D0-BAC9-5EA6EA7A8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00BA2BD-6B49-4BB5-B3C3-2C275DDC778D}"/>
              </a:ext>
            </a:extLst>
          </p:cNvPr>
          <p:cNvSpPr txBox="1"/>
          <p:nvPr/>
        </p:nvSpPr>
        <p:spPr>
          <a:xfrm>
            <a:off x="830983" y="3314412"/>
            <a:ext cx="1744006" cy="7525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дошкольного образования</a:t>
            </a:r>
          </a:p>
          <a:p>
            <a:pPr algn="ctr">
              <a:lnSpc>
                <a:spcPct val="120000"/>
              </a:lnSpc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 – </a:t>
            </a:r>
            <a:r>
              <a:rPr lang="ru-RU" sz="1400" b="1" dirty="0">
                <a:solidFill>
                  <a:srgbClr val="262626"/>
                </a:solidFill>
                <a:latin typeface="+mj-lt"/>
              </a:rPr>
              <a:t>18 054</a:t>
            </a:r>
            <a:endParaRPr lang="en-US" sz="1400" dirty="0">
              <a:solidFill>
                <a:srgbClr val="262626"/>
              </a:solidFill>
              <a:latin typeface="+mj-lt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1C5842B8-8896-4FA0-BF06-4F85D21F9C92}"/>
              </a:ext>
            </a:extLst>
          </p:cNvPr>
          <p:cNvGrpSpPr/>
          <p:nvPr/>
        </p:nvGrpSpPr>
        <p:grpSpPr>
          <a:xfrm>
            <a:off x="9382462" y="2843617"/>
            <a:ext cx="2190413" cy="2190413"/>
            <a:chOff x="8140700" y="1918628"/>
            <a:chExt cx="2603500" cy="2603500"/>
          </a:xfrm>
        </p:grpSpPr>
        <p:sp>
          <p:nvSpPr>
            <p:cNvPr id="9" name="Arc 8">
              <a:extLst>
                <a:ext uri="{FF2B5EF4-FFF2-40B4-BE49-F238E27FC236}">
                  <a16:creationId xmlns:a16="http://schemas.microsoft.com/office/drawing/2014/main" xmlns="" id="{540819CC-DC23-4B98-9B96-47F0206CBF8B}"/>
                </a:ext>
              </a:extLst>
            </p:cNvPr>
            <p:cNvSpPr/>
            <p:nvPr/>
          </p:nvSpPr>
          <p:spPr>
            <a:xfrm>
              <a:off x="8140700" y="1918628"/>
              <a:ext cx="2603500" cy="2603500"/>
            </a:xfrm>
            <a:prstGeom prst="arc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Arc 9">
              <a:extLst>
                <a:ext uri="{FF2B5EF4-FFF2-40B4-BE49-F238E27FC236}">
                  <a16:creationId xmlns:a16="http://schemas.microsoft.com/office/drawing/2014/main" xmlns="" id="{7BF59B27-5F19-439E-A7A3-6A8898E5133C}"/>
                </a:ext>
              </a:extLst>
            </p:cNvPr>
            <p:cNvSpPr/>
            <p:nvPr/>
          </p:nvSpPr>
          <p:spPr>
            <a:xfrm flipH="1">
              <a:off x="8140700" y="1918628"/>
              <a:ext cx="2603500" cy="2603500"/>
            </a:xfrm>
            <a:prstGeom prst="arc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2882DB2F-DBD4-49BF-BC43-0E3FE6B0E9E5}"/>
              </a:ext>
            </a:extLst>
          </p:cNvPr>
          <p:cNvGrpSpPr/>
          <p:nvPr/>
        </p:nvGrpSpPr>
        <p:grpSpPr>
          <a:xfrm flipV="1">
            <a:off x="7192049" y="2843617"/>
            <a:ext cx="2190413" cy="2190413"/>
            <a:chOff x="8140700" y="1918628"/>
            <a:chExt cx="2603500" cy="2603500"/>
          </a:xfrm>
        </p:grpSpPr>
        <p:sp>
          <p:nvSpPr>
            <p:cNvPr id="13" name="Arc 12">
              <a:extLst>
                <a:ext uri="{FF2B5EF4-FFF2-40B4-BE49-F238E27FC236}">
                  <a16:creationId xmlns:a16="http://schemas.microsoft.com/office/drawing/2014/main" xmlns="" id="{BB7C20D3-A3B4-4D77-9FD8-8B22E7D71EFB}"/>
                </a:ext>
              </a:extLst>
            </p:cNvPr>
            <p:cNvSpPr/>
            <p:nvPr/>
          </p:nvSpPr>
          <p:spPr>
            <a:xfrm>
              <a:off x="8140700" y="1918628"/>
              <a:ext cx="2603500" cy="2603500"/>
            </a:xfrm>
            <a:prstGeom prst="arc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Arc 13">
              <a:extLst>
                <a:ext uri="{FF2B5EF4-FFF2-40B4-BE49-F238E27FC236}">
                  <a16:creationId xmlns:a16="http://schemas.microsoft.com/office/drawing/2014/main" xmlns="" id="{82AD4ADE-D989-471C-8325-A4881907DA8B}"/>
                </a:ext>
              </a:extLst>
            </p:cNvPr>
            <p:cNvSpPr/>
            <p:nvPr/>
          </p:nvSpPr>
          <p:spPr>
            <a:xfrm flipH="1">
              <a:off x="8140700" y="1918628"/>
              <a:ext cx="2603500" cy="2603500"/>
            </a:xfrm>
            <a:prstGeom prst="arc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Arc 20">
            <a:extLst>
              <a:ext uri="{FF2B5EF4-FFF2-40B4-BE49-F238E27FC236}">
                <a16:creationId xmlns:a16="http://schemas.microsoft.com/office/drawing/2014/main" xmlns="" id="{BF766899-7A57-460D-833D-029CD119CB8C}"/>
              </a:ext>
            </a:extLst>
          </p:cNvPr>
          <p:cNvSpPr/>
          <p:nvPr/>
        </p:nvSpPr>
        <p:spPr>
          <a:xfrm>
            <a:off x="5000537" y="2843617"/>
            <a:ext cx="2190413" cy="2190413"/>
          </a:xfrm>
          <a:prstGeom prst="arc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xmlns="" id="{35B58DC5-5A92-4D34-872D-0AD3C09A846E}"/>
              </a:ext>
            </a:extLst>
          </p:cNvPr>
          <p:cNvSpPr/>
          <p:nvPr/>
        </p:nvSpPr>
        <p:spPr>
          <a:xfrm flipH="1">
            <a:off x="5000537" y="2843617"/>
            <a:ext cx="2190413" cy="2190413"/>
          </a:xfrm>
          <a:prstGeom prst="arc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xmlns="" id="{12AAD65C-E128-4753-8EB5-8AB360105534}"/>
              </a:ext>
            </a:extLst>
          </p:cNvPr>
          <p:cNvSpPr/>
          <p:nvPr/>
        </p:nvSpPr>
        <p:spPr>
          <a:xfrm flipV="1">
            <a:off x="2810125" y="2843617"/>
            <a:ext cx="2190413" cy="2190413"/>
          </a:xfrm>
          <a:prstGeom prst="arc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>
            <a:extLst>
              <a:ext uri="{FF2B5EF4-FFF2-40B4-BE49-F238E27FC236}">
                <a16:creationId xmlns:a16="http://schemas.microsoft.com/office/drawing/2014/main" xmlns="" id="{A43DFE80-6F64-4BF8-ACA8-C6080C577B86}"/>
              </a:ext>
            </a:extLst>
          </p:cNvPr>
          <p:cNvSpPr/>
          <p:nvPr/>
        </p:nvSpPr>
        <p:spPr>
          <a:xfrm flipH="1" flipV="1">
            <a:off x="2810125" y="2843617"/>
            <a:ext cx="2190413" cy="2190413"/>
          </a:xfrm>
          <a:prstGeom prst="arc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xmlns="" id="{82405B0D-E014-4332-91C7-0CBEF804FA3E}"/>
              </a:ext>
            </a:extLst>
          </p:cNvPr>
          <p:cNvSpPr/>
          <p:nvPr/>
        </p:nvSpPr>
        <p:spPr>
          <a:xfrm>
            <a:off x="619123" y="2843617"/>
            <a:ext cx="2190413" cy="2190413"/>
          </a:xfrm>
          <a:prstGeom prst="arc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xmlns="" id="{11ADC749-9F85-4CAB-B6D5-DA6A40D67761}"/>
              </a:ext>
            </a:extLst>
          </p:cNvPr>
          <p:cNvSpPr/>
          <p:nvPr/>
        </p:nvSpPr>
        <p:spPr>
          <a:xfrm flipH="1">
            <a:off x="619123" y="2843617"/>
            <a:ext cx="2190413" cy="2190413"/>
          </a:xfrm>
          <a:prstGeom prst="arc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Прямоугольник 106">
            <a:extLst>
              <a:ext uri="{FF2B5EF4-FFF2-40B4-BE49-F238E27FC236}">
                <a16:creationId xmlns:a16="http://schemas.microsoft.com/office/drawing/2014/main" xmlns="" id="{3D5F03DB-22DD-42D6-8A5B-9D304E8714F4}"/>
              </a:ext>
            </a:extLst>
          </p:cNvPr>
          <p:cNvSpPr/>
          <p:nvPr/>
        </p:nvSpPr>
        <p:spPr>
          <a:xfrm>
            <a:off x="609600" y="944189"/>
            <a:ext cx="545176" cy="1018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grpSp>
        <p:nvGrpSpPr>
          <p:cNvPr id="108" name="Group 9">
            <a:extLst>
              <a:ext uri="{FF2B5EF4-FFF2-40B4-BE49-F238E27FC236}">
                <a16:creationId xmlns:a16="http://schemas.microsoft.com/office/drawing/2014/main" xmlns="" id="{01C11463-426B-4985-BB96-DB9A08C86374}"/>
              </a:ext>
            </a:extLst>
          </p:cNvPr>
          <p:cNvGrpSpPr/>
          <p:nvPr/>
        </p:nvGrpSpPr>
        <p:grpSpPr>
          <a:xfrm>
            <a:off x="5134613" y="1708750"/>
            <a:ext cx="1946629" cy="66510"/>
            <a:chOff x="609600" y="957263"/>
            <a:chExt cx="433388" cy="61912"/>
          </a:xfrm>
        </p:grpSpPr>
        <p:sp>
          <p:nvSpPr>
            <p:cNvPr id="109" name="Rectangle 10">
              <a:extLst>
                <a:ext uri="{FF2B5EF4-FFF2-40B4-BE49-F238E27FC236}">
                  <a16:creationId xmlns:a16="http://schemas.microsoft.com/office/drawing/2014/main" xmlns="" id="{BE265F45-F994-4643-985B-4960A95CD108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Rectangle 11">
              <a:extLst>
                <a:ext uri="{FF2B5EF4-FFF2-40B4-BE49-F238E27FC236}">
                  <a16:creationId xmlns:a16="http://schemas.microsoft.com/office/drawing/2014/main" xmlns="" id="{7CE594ED-51BB-44BE-B80A-3556328CCE9A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xmlns="" id="{8D7B0AFC-7BAA-4120-9AA4-BFDC0FD94A69}"/>
              </a:ext>
            </a:extLst>
          </p:cNvPr>
          <p:cNvSpPr txBox="1"/>
          <p:nvPr/>
        </p:nvSpPr>
        <p:spPr>
          <a:xfrm>
            <a:off x="3013937" y="3927679"/>
            <a:ext cx="1744006" cy="7525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среднего образования </a:t>
            </a:r>
          </a:p>
          <a:p>
            <a:pPr algn="ctr">
              <a:lnSpc>
                <a:spcPct val="120000"/>
              </a:lnSpc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– </a:t>
            </a:r>
            <a:r>
              <a:rPr lang="ru-RU" sz="1400" b="1" dirty="0">
                <a:solidFill>
                  <a:srgbClr val="262626"/>
                </a:solidFill>
                <a:latin typeface="+mj-lt"/>
              </a:rPr>
              <a:t>83 941</a:t>
            </a:r>
            <a:endParaRPr lang="en-US" sz="1400" b="1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xmlns="" id="{2BBC244F-763C-48B8-A6D5-B0472EFFCC1E}"/>
              </a:ext>
            </a:extLst>
          </p:cNvPr>
          <p:cNvSpPr txBox="1"/>
          <p:nvPr/>
        </p:nvSpPr>
        <p:spPr>
          <a:xfrm>
            <a:off x="5223740" y="3314412"/>
            <a:ext cx="1744006" cy="4930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дополнительного образования – </a:t>
            </a:r>
            <a:r>
              <a:rPr lang="ru-RU" sz="1400" b="1" dirty="0">
                <a:solidFill>
                  <a:srgbClr val="262626"/>
                </a:solidFill>
                <a:latin typeface="+mj-lt"/>
              </a:rPr>
              <a:t>4183</a:t>
            </a:r>
            <a:endParaRPr lang="en-US" sz="1400" b="1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xmlns="" id="{D18A4168-07F1-4F98-B66D-44A8AE21733D}"/>
              </a:ext>
            </a:extLst>
          </p:cNvPr>
          <p:cNvSpPr txBox="1"/>
          <p:nvPr/>
        </p:nvSpPr>
        <p:spPr>
          <a:xfrm>
            <a:off x="7434057" y="4174221"/>
            <a:ext cx="1744006" cy="23455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методистов – </a:t>
            </a:r>
            <a:r>
              <a:rPr lang="ru-RU" sz="1400" b="1" dirty="0">
                <a:solidFill>
                  <a:srgbClr val="262626"/>
                </a:solidFill>
                <a:latin typeface="+mj-lt"/>
              </a:rPr>
              <a:t>1291</a:t>
            </a:r>
            <a:endParaRPr lang="en-US" sz="1400" b="1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xmlns="" id="{EA276DEE-1E9A-4DB1-82FC-25379579B10C}"/>
              </a:ext>
            </a:extLst>
          </p:cNvPr>
          <p:cNvSpPr txBox="1"/>
          <p:nvPr/>
        </p:nvSpPr>
        <p:spPr>
          <a:xfrm>
            <a:off x="9586861" y="3314412"/>
            <a:ext cx="1744006" cy="7516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1400" dirty="0">
                <a:solidFill>
                  <a:srgbClr val="262626"/>
                </a:solidFill>
                <a:latin typeface="+mj-lt"/>
              </a:rPr>
              <a:t>техническое и профессиональное образование – </a:t>
            </a:r>
            <a:r>
              <a:rPr lang="ru-RU" sz="1400" b="1" dirty="0">
                <a:solidFill>
                  <a:srgbClr val="262626"/>
                </a:solidFill>
                <a:latin typeface="+mj-lt"/>
              </a:rPr>
              <a:t>6147</a:t>
            </a:r>
            <a:endParaRPr lang="en-US" sz="1400" b="1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115" name="Oval 26">
            <a:extLst>
              <a:ext uri="{FF2B5EF4-FFF2-40B4-BE49-F238E27FC236}">
                <a16:creationId xmlns:a16="http://schemas.microsoft.com/office/drawing/2014/main" xmlns="" id="{A704B31A-CF85-4F99-A704-5C453542E172}"/>
              </a:ext>
            </a:extLst>
          </p:cNvPr>
          <p:cNvSpPr/>
          <p:nvPr/>
        </p:nvSpPr>
        <p:spPr>
          <a:xfrm>
            <a:off x="1547117" y="2675815"/>
            <a:ext cx="335604" cy="335604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26">
            <a:extLst>
              <a:ext uri="{FF2B5EF4-FFF2-40B4-BE49-F238E27FC236}">
                <a16:creationId xmlns:a16="http://schemas.microsoft.com/office/drawing/2014/main" xmlns="" id="{794F0AFB-9D4D-424F-A8B0-2C6F81E03A64}"/>
              </a:ext>
            </a:extLst>
          </p:cNvPr>
          <p:cNvSpPr/>
          <p:nvPr/>
        </p:nvSpPr>
        <p:spPr>
          <a:xfrm>
            <a:off x="3718138" y="4866228"/>
            <a:ext cx="335604" cy="335604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26">
            <a:extLst>
              <a:ext uri="{FF2B5EF4-FFF2-40B4-BE49-F238E27FC236}">
                <a16:creationId xmlns:a16="http://schemas.microsoft.com/office/drawing/2014/main" xmlns="" id="{C074ECF0-B692-419C-A956-D581F322CD12}"/>
              </a:ext>
            </a:extLst>
          </p:cNvPr>
          <p:cNvSpPr/>
          <p:nvPr/>
        </p:nvSpPr>
        <p:spPr>
          <a:xfrm>
            <a:off x="5940126" y="2675815"/>
            <a:ext cx="335604" cy="335604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26">
            <a:extLst>
              <a:ext uri="{FF2B5EF4-FFF2-40B4-BE49-F238E27FC236}">
                <a16:creationId xmlns:a16="http://schemas.microsoft.com/office/drawing/2014/main" xmlns="" id="{DE09181C-BA28-46DA-8416-E2C0D9510C4E}"/>
              </a:ext>
            </a:extLst>
          </p:cNvPr>
          <p:cNvSpPr/>
          <p:nvPr/>
        </p:nvSpPr>
        <p:spPr>
          <a:xfrm>
            <a:off x="8138260" y="4878911"/>
            <a:ext cx="335604" cy="335604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26">
            <a:extLst>
              <a:ext uri="{FF2B5EF4-FFF2-40B4-BE49-F238E27FC236}">
                <a16:creationId xmlns:a16="http://schemas.microsoft.com/office/drawing/2014/main" xmlns="" id="{9730B276-4BE5-4093-8FF8-B73FD110FA69}"/>
              </a:ext>
            </a:extLst>
          </p:cNvPr>
          <p:cNvSpPr/>
          <p:nvPr/>
        </p:nvSpPr>
        <p:spPr>
          <a:xfrm>
            <a:off x="10291060" y="2675815"/>
            <a:ext cx="335604" cy="335604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xmlns="" id="{9CC35717-F8DA-425B-95F6-2A3030107BE1}"/>
              </a:ext>
            </a:extLst>
          </p:cNvPr>
          <p:cNvSpPr txBox="1"/>
          <p:nvPr/>
        </p:nvSpPr>
        <p:spPr>
          <a:xfrm>
            <a:off x="609600" y="406670"/>
            <a:ext cx="10984319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ru-RU" sz="2000" b="1" kern="600" dirty="0">
                <a:solidFill>
                  <a:srgbClr val="262626"/>
                </a:solidFill>
                <a:latin typeface="+mj-lt"/>
              </a:rPr>
              <a:t>По информации региональных управлений образования количество педагогов, желающих сдать НКТ на указанный период, </a:t>
            </a:r>
            <a:endParaRPr lang="en-US" sz="2000" b="1" kern="600" dirty="0">
              <a:solidFill>
                <a:srgbClr val="262626"/>
              </a:solidFill>
              <a:latin typeface="+mj-lt"/>
            </a:endParaRPr>
          </a:p>
          <a:p>
            <a:pPr algn="ctr">
              <a:lnSpc>
                <a:spcPct val="120000"/>
              </a:lnSpc>
            </a:pPr>
            <a:r>
              <a:rPr lang="ru-RU" sz="2000" b="1" kern="600" dirty="0">
                <a:solidFill>
                  <a:srgbClr val="262626"/>
                </a:solidFill>
                <a:latin typeface="+mj-lt"/>
              </a:rPr>
              <a:t>составляет </a:t>
            </a:r>
            <a:r>
              <a:rPr lang="ru-RU" sz="2000" b="1" kern="600" dirty="0">
                <a:solidFill>
                  <a:srgbClr val="058AAD"/>
                </a:solidFill>
                <a:latin typeface="+mj-lt"/>
              </a:rPr>
              <a:t>113 616 человек</a:t>
            </a:r>
            <a:endParaRPr lang="en-US" sz="2000" b="1" kern="600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122" name="Footer Placeholder 2">
            <a:extLst>
              <a:ext uri="{FF2B5EF4-FFF2-40B4-BE49-F238E27FC236}">
                <a16:creationId xmlns:a16="http://schemas.microsoft.com/office/drawing/2014/main" xmlns="" id="{05FDD044-AE18-4891-9E92-4B7E0BC84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3791058" cy="180181"/>
          </a:xfrm>
        </p:spPr>
        <p:txBody>
          <a:bodyPr/>
          <a:lstStyle/>
          <a:p>
            <a:r>
              <a:rPr lang="ru-RU" dirty="0"/>
              <a:t>Министерство образования и науки Республики Казахстан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23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0F70B35-CED5-4A61-B4D9-521134C3F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5CAA3-FD71-430B-8996-36DBD296529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xmlns="" id="{17ABF38D-8034-4DA5-A5D9-6F01E4782B61}"/>
              </a:ext>
            </a:extLst>
          </p:cNvPr>
          <p:cNvSpPr/>
          <p:nvPr/>
        </p:nvSpPr>
        <p:spPr>
          <a:xfrm>
            <a:off x="747139" y="3018161"/>
            <a:ext cx="873580" cy="873578"/>
          </a:xfrm>
          <a:prstGeom prst="ellipse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FFB46A8F-9EA5-4CED-BF67-A2C0D8E49052}"/>
              </a:ext>
            </a:extLst>
          </p:cNvPr>
          <p:cNvSpPr txBox="1"/>
          <p:nvPr/>
        </p:nvSpPr>
        <p:spPr>
          <a:xfrm>
            <a:off x="1898046" y="1833905"/>
            <a:ext cx="5911983" cy="627864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600" dirty="0">
                <a:solidFill>
                  <a:srgbClr val="262626"/>
                </a:solidFill>
                <a:latin typeface="+mj-lt"/>
              </a:rPr>
              <a:t>В 2020 году разработано </a:t>
            </a:r>
            <a:r>
              <a:rPr lang="ru-RU" b="1" dirty="0">
                <a:solidFill>
                  <a:srgbClr val="262626"/>
                </a:solidFill>
                <a:latin typeface="+mj-lt"/>
              </a:rPr>
              <a:t>21000</a:t>
            </a:r>
            <a:r>
              <a:rPr lang="ru-RU" sz="1600" b="1" dirty="0">
                <a:solidFill>
                  <a:srgbClr val="262626"/>
                </a:solidFill>
                <a:latin typeface="+mj-lt"/>
              </a:rPr>
              <a:t> </a:t>
            </a:r>
            <a:r>
              <a:rPr lang="ru-RU" sz="1600" dirty="0">
                <a:solidFill>
                  <a:srgbClr val="262626"/>
                </a:solidFill>
                <a:latin typeface="+mj-lt"/>
              </a:rPr>
              <a:t>новых тестовых заданий по 38 предметам</a:t>
            </a:r>
            <a:endParaRPr lang="en-US" sz="1600" dirty="0">
              <a:solidFill>
                <a:srgbClr val="262626"/>
              </a:solidFill>
              <a:latin typeface="+mj-lt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xmlns="" id="{F88ED3CC-73A2-495F-BD8D-890642492AA3}"/>
              </a:ext>
            </a:extLst>
          </p:cNvPr>
          <p:cNvCxnSpPr/>
          <p:nvPr/>
        </p:nvCxnSpPr>
        <p:spPr>
          <a:xfrm>
            <a:off x="8916066" y="-45880"/>
            <a:ext cx="0" cy="685800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Footer Placeholder 2">
            <a:extLst>
              <a:ext uri="{FF2B5EF4-FFF2-40B4-BE49-F238E27FC236}">
                <a16:creationId xmlns:a16="http://schemas.microsoft.com/office/drawing/2014/main" xmlns="" id="{79137638-60C9-43B2-836D-7E1659DF7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19481" y="6457948"/>
            <a:ext cx="3791058" cy="180181"/>
          </a:xfrm>
        </p:spPr>
        <p:txBody>
          <a:bodyPr/>
          <a:lstStyle/>
          <a:p>
            <a:r>
              <a:rPr lang="ru-RU" dirty="0"/>
              <a:t>Министерство образования и науки Республики Казахстан</a:t>
            </a:r>
            <a:endParaRPr lang="en-US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DD217608-70B1-4091-9EA4-6042B2AAA869}"/>
              </a:ext>
            </a:extLst>
          </p:cNvPr>
          <p:cNvSpPr/>
          <p:nvPr/>
        </p:nvSpPr>
        <p:spPr>
          <a:xfrm>
            <a:off x="609600" y="944189"/>
            <a:ext cx="545176" cy="1018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cxnSp>
        <p:nvCxnSpPr>
          <p:cNvPr id="84" name="Straight Connector 6">
            <a:extLst>
              <a:ext uri="{FF2B5EF4-FFF2-40B4-BE49-F238E27FC236}">
                <a16:creationId xmlns:a16="http://schemas.microsoft.com/office/drawing/2014/main" xmlns="" id="{C6EB8CFE-ACC5-4A53-9130-9FE77FE1B069}"/>
              </a:ext>
            </a:extLst>
          </p:cNvPr>
          <p:cNvCxnSpPr/>
          <p:nvPr/>
        </p:nvCxnSpPr>
        <p:spPr>
          <a:xfrm>
            <a:off x="701850" y="1508443"/>
            <a:ext cx="7039429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7">
            <a:extLst>
              <a:ext uri="{FF2B5EF4-FFF2-40B4-BE49-F238E27FC236}">
                <a16:creationId xmlns:a16="http://schemas.microsoft.com/office/drawing/2014/main" xmlns="" id="{7DF1D102-FDF9-4F54-9BA5-F3CE6788AB28}"/>
              </a:ext>
            </a:extLst>
          </p:cNvPr>
          <p:cNvCxnSpPr/>
          <p:nvPr/>
        </p:nvCxnSpPr>
        <p:spPr>
          <a:xfrm>
            <a:off x="796527" y="2814583"/>
            <a:ext cx="7039429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10">
            <a:extLst>
              <a:ext uri="{FF2B5EF4-FFF2-40B4-BE49-F238E27FC236}">
                <a16:creationId xmlns:a16="http://schemas.microsoft.com/office/drawing/2014/main" xmlns="" id="{60439C54-54A2-41AC-A0F2-CC01D73C21F7}"/>
              </a:ext>
            </a:extLst>
          </p:cNvPr>
          <p:cNvSpPr/>
          <p:nvPr/>
        </p:nvSpPr>
        <p:spPr>
          <a:xfrm>
            <a:off x="717986" y="295141"/>
            <a:ext cx="873580" cy="873578"/>
          </a:xfrm>
          <a:prstGeom prst="ellipse">
            <a:avLst/>
          </a:prstGeom>
          <a:solidFill>
            <a:srgbClr val="246C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13">
            <a:extLst>
              <a:ext uri="{FF2B5EF4-FFF2-40B4-BE49-F238E27FC236}">
                <a16:creationId xmlns:a16="http://schemas.microsoft.com/office/drawing/2014/main" xmlns="" id="{3C0A58D5-6F8E-450A-966B-D901BBE148B8}"/>
              </a:ext>
            </a:extLst>
          </p:cNvPr>
          <p:cNvSpPr/>
          <p:nvPr/>
        </p:nvSpPr>
        <p:spPr>
          <a:xfrm>
            <a:off x="731938" y="1692923"/>
            <a:ext cx="873580" cy="873578"/>
          </a:xfrm>
          <a:prstGeom prst="ellipse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A1E74431-622D-405E-A54D-B3CBAAB8188E}"/>
              </a:ext>
            </a:extLst>
          </p:cNvPr>
          <p:cNvSpPr txBox="1"/>
          <p:nvPr/>
        </p:nvSpPr>
        <p:spPr>
          <a:xfrm>
            <a:off x="1846630" y="3067273"/>
            <a:ext cx="6377777" cy="8863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1600" dirty="0">
                <a:solidFill>
                  <a:srgbClr val="262626"/>
                </a:solidFill>
                <a:latin typeface="+mj-lt"/>
              </a:rPr>
              <a:t>При соблюдения санитарных норм во время карантина (расстояние между тестируемыми– не менее 2-х метров), педагоги могут пройти НКТ в течении двух месяцев</a:t>
            </a:r>
            <a:endParaRPr lang="en-US" sz="1600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BBF97A3A-AB04-48FA-AD10-A0DDACE641EF}"/>
              </a:ext>
            </a:extLst>
          </p:cNvPr>
          <p:cNvSpPr txBox="1"/>
          <p:nvPr/>
        </p:nvSpPr>
        <p:spPr>
          <a:xfrm>
            <a:off x="1898046" y="364177"/>
            <a:ext cx="5868348" cy="89697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600" dirty="0">
                <a:solidFill>
                  <a:srgbClr val="262626"/>
                </a:solidFill>
                <a:latin typeface="+mj-lt"/>
              </a:rPr>
              <a:t>В базе НЦТ имеются </a:t>
            </a:r>
            <a:r>
              <a:rPr lang="ru-RU" b="1" dirty="0">
                <a:solidFill>
                  <a:srgbClr val="262626"/>
                </a:solidFill>
                <a:latin typeface="+mj-lt"/>
              </a:rPr>
              <a:t>134114</a:t>
            </a:r>
            <a:r>
              <a:rPr lang="ru-RU" sz="1600" dirty="0">
                <a:solidFill>
                  <a:srgbClr val="262626"/>
                </a:solidFill>
                <a:latin typeface="+mj-lt"/>
              </a:rPr>
              <a:t> тестовых заданий Национального квалификационного тестирования по 66 предметам на  казахском и русском языках.</a:t>
            </a:r>
            <a:endParaRPr lang="en-US" sz="1600" dirty="0">
              <a:solidFill>
                <a:srgbClr val="262626"/>
              </a:solidFill>
              <a:latin typeface="+mj-lt"/>
            </a:endParaRPr>
          </a:p>
        </p:txBody>
      </p:sp>
      <p:sp>
        <p:nvSpPr>
          <p:cNvPr id="38" name="Oval 10">
            <a:extLst>
              <a:ext uri="{FF2B5EF4-FFF2-40B4-BE49-F238E27FC236}">
                <a16:creationId xmlns:a16="http://schemas.microsoft.com/office/drawing/2014/main" xmlns="" id="{A9B77726-761A-440B-AF54-76D11C841BB5}"/>
              </a:ext>
            </a:extLst>
          </p:cNvPr>
          <p:cNvSpPr/>
          <p:nvPr/>
        </p:nvSpPr>
        <p:spPr>
          <a:xfrm>
            <a:off x="664617" y="4394100"/>
            <a:ext cx="873580" cy="873578"/>
          </a:xfrm>
          <a:prstGeom prst="ellipse">
            <a:avLst/>
          </a:prstGeom>
          <a:solidFill>
            <a:srgbClr val="246C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7900982C-C510-44E9-A644-37F249BBDF88}"/>
              </a:ext>
            </a:extLst>
          </p:cNvPr>
          <p:cNvSpPr txBox="1"/>
          <p:nvPr/>
        </p:nvSpPr>
        <p:spPr>
          <a:xfrm>
            <a:off x="1796671" y="4459065"/>
            <a:ext cx="6427736" cy="88639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1600" dirty="0">
                <a:solidFill>
                  <a:srgbClr val="262626"/>
                </a:solidFill>
                <a:latin typeface="+mj-lt"/>
              </a:rPr>
              <a:t>Период проведения НКТ будет разработан алгоритм проведения с учетом чрезвычайного положения с учетом наличия всех необходимых предметов (маски, </a:t>
            </a:r>
            <a:r>
              <a:rPr lang="ru-RU" sz="1600" dirty="0" err="1">
                <a:solidFill>
                  <a:srgbClr val="262626"/>
                </a:solidFill>
                <a:latin typeface="+mj-lt"/>
              </a:rPr>
              <a:t>кварцевание</a:t>
            </a:r>
            <a:r>
              <a:rPr lang="ru-RU" sz="1600" dirty="0">
                <a:solidFill>
                  <a:srgbClr val="262626"/>
                </a:solidFill>
                <a:latin typeface="+mj-lt"/>
              </a:rPr>
              <a:t> и т.д.)</a:t>
            </a:r>
            <a:endParaRPr lang="en-US" sz="1600" dirty="0">
              <a:solidFill>
                <a:srgbClr val="262626"/>
              </a:solidFill>
              <a:latin typeface="+mj-lt"/>
            </a:endParaRPr>
          </a:p>
        </p:txBody>
      </p:sp>
      <p:cxnSp>
        <p:nvCxnSpPr>
          <p:cNvPr id="50" name="Straight Connector 7">
            <a:extLst>
              <a:ext uri="{FF2B5EF4-FFF2-40B4-BE49-F238E27FC236}">
                <a16:creationId xmlns:a16="http://schemas.microsoft.com/office/drawing/2014/main" xmlns="" id="{0C453C2D-D423-4278-9533-DE414D135AB7}"/>
              </a:ext>
            </a:extLst>
          </p:cNvPr>
          <p:cNvCxnSpPr/>
          <p:nvPr/>
        </p:nvCxnSpPr>
        <p:spPr>
          <a:xfrm>
            <a:off x="717986" y="4155191"/>
            <a:ext cx="7039429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E10C31F-5664-431C-97D4-08F18E1C48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567" y="511771"/>
            <a:ext cx="432418" cy="43241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697A29A-BC1B-4E2A-9AEF-E2359901F2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311" y="1890490"/>
            <a:ext cx="411202" cy="41120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C5CD60C-3147-4DF0-90AC-E4A2D8DE50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311" y="3243531"/>
            <a:ext cx="422837" cy="42283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D6A97FAB-7A21-48D5-873C-95EE387BBE9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888" y="4555014"/>
            <a:ext cx="501037" cy="501037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C95C2B14-290C-4713-BBA2-D5E0DCD8915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6233" y="824931"/>
            <a:ext cx="1771742" cy="1636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452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3">
      <a:majorFont>
        <a:latin typeface="Georgia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195BC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bg1">
              <a:lumMod val="8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1464</TotalTime>
  <Words>988</Words>
  <Application>Microsoft Office PowerPoint</Application>
  <PresentationFormat>Произвольный</PresentationFormat>
  <Paragraphs>157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Аттестация педагогов</vt:lpstr>
      <vt:lpstr>Презентация PowerPoint</vt:lpstr>
      <vt:lpstr>Этапы аттестации </vt:lpstr>
      <vt:lpstr>Впервые НКТ будут сдавать: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Второй этап аттестации – комплексное аналитическое обобщение итогов деятельности педагогов проводится согласно приказу МОН РК от 14 мая 2020 года №192</vt:lpstr>
      <vt:lpstr> Порядок очередного присвоения квалификационных категорий педагогам </vt:lpstr>
      <vt:lpstr>Порядок присвоения квалификационной категории педагогам без прохождения процедуры присвоения квалификационной категории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Ramaditya</dc:creator>
  <cp:lastModifiedBy>ISO</cp:lastModifiedBy>
  <cp:revision>172</cp:revision>
  <dcterms:created xsi:type="dcterms:W3CDTF">2019-07-05T03:51:27Z</dcterms:created>
  <dcterms:modified xsi:type="dcterms:W3CDTF">2020-05-21T02:44:45Z</dcterms:modified>
</cp:coreProperties>
</file>