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7" r:id="rId2"/>
    <p:sldId id="327" r:id="rId3"/>
    <p:sldId id="316" r:id="rId4"/>
    <p:sldId id="347" r:id="rId5"/>
    <p:sldId id="349" r:id="rId6"/>
    <p:sldId id="350" r:id="rId7"/>
    <p:sldId id="351" r:id="rId8"/>
    <p:sldId id="352" r:id="rId9"/>
    <p:sldId id="353" r:id="rId10"/>
    <p:sldId id="328" r:id="rId11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5B3D7"/>
    <a:srgbClr val="558ED5"/>
    <a:srgbClr val="C6D9F1"/>
    <a:srgbClr val="DDDDDD"/>
    <a:srgbClr val="EAEAEA"/>
    <a:srgbClr val="376092"/>
    <a:srgbClr val="7F7F7F"/>
    <a:srgbClr val="B9CDE5"/>
    <a:srgbClr val="33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66" autoAdjust="0"/>
    <p:restoredTop sz="94660" autoAdjust="0"/>
  </p:normalViewPr>
  <p:slideViewPr>
    <p:cSldViewPr>
      <p:cViewPr>
        <p:scale>
          <a:sx n="100" d="100"/>
          <a:sy n="100" d="100"/>
        </p:scale>
        <p:origin x="-37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2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9"/>
          </a:xfrm>
          <a:prstGeom prst="rect">
            <a:avLst/>
          </a:prstGeom>
        </p:spPr>
        <p:txBody>
          <a:bodyPr vert="horz" lIns="91438" tIns="45718" rIns="91438" bIns="4571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9" y="0"/>
            <a:ext cx="2946400" cy="496889"/>
          </a:xfrm>
          <a:prstGeom prst="rect">
            <a:avLst/>
          </a:prstGeom>
        </p:spPr>
        <p:txBody>
          <a:bodyPr vert="horz" lIns="91438" tIns="45718" rIns="91438" bIns="45718" rtlCol="0"/>
          <a:lstStyle>
            <a:lvl1pPr algn="r">
              <a:defRPr sz="1200"/>
            </a:lvl1pPr>
          </a:lstStyle>
          <a:p>
            <a:fld id="{EF1E9E46-E621-477B-81D0-ED332DD0D6FE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8" tIns="45718" rIns="91438" bIns="4571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1" y="4716465"/>
            <a:ext cx="5438775" cy="4467225"/>
          </a:xfrm>
          <a:prstGeom prst="rect">
            <a:avLst/>
          </a:prstGeom>
        </p:spPr>
        <p:txBody>
          <a:bodyPr vert="horz" lIns="91438" tIns="45718" rIns="91438" bIns="45718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49"/>
            <a:ext cx="2946400" cy="496889"/>
          </a:xfrm>
          <a:prstGeom prst="rect">
            <a:avLst/>
          </a:prstGeom>
        </p:spPr>
        <p:txBody>
          <a:bodyPr vert="horz" lIns="91438" tIns="45718" rIns="91438" bIns="4571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9" y="9429749"/>
            <a:ext cx="2946400" cy="496889"/>
          </a:xfrm>
          <a:prstGeom prst="rect">
            <a:avLst/>
          </a:prstGeom>
        </p:spPr>
        <p:txBody>
          <a:bodyPr vert="horz" lIns="91438" tIns="45718" rIns="91438" bIns="45718" rtlCol="0" anchor="b"/>
          <a:lstStyle>
            <a:lvl1pPr algn="r">
              <a:defRPr sz="1200"/>
            </a:lvl1pPr>
          </a:lstStyle>
          <a:p>
            <a:fld id="{30DA59FE-35F6-444D-86BE-48A333D271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23626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9BE6D-BDF0-435D-8C06-8F28C77C859E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8BA1-6B94-4DF5-87BD-9026B9A7AC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9BE6D-BDF0-435D-8C06-8F28C77C859E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8BA1-6B94-4DF5-87BD-9026B9A7AC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9BE6D-BDF0-435D-8C06-8F28C77C859E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8BA1-6B94-4DF5-87BD-9026B9A7AC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00E9CE6-D695-4A97-904F-0B1E0F5B2B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4345" y="1266825"/>
            <a:ext cx="8215313" cy="4910139"/>
          </a:xfrm>
        </p:spPr>
        <p:txBody>
          <a:bodyPr lIns="0" tIns="0" rIns="0" bIns="0">
            <a:noAutofit/>
          </a:bodyPr>
          <a:lstStyle>
            <a:lvl1pPr>
              <a:defRPr sz="1600">
                <a:solidFill>
                  <a:srgbClr val="262626"/>
                </a:solidFill>
              </a:defRPr>
            </a:lvl1pPr>
            <a:lvl2pPr>
              <a:defRPr sz="1500">
                <a:solidFill>
                  <a:srgbClr val="262626"/>
                </a:solidFill>
              </a:defRPr>
            </a:lvl2pPr>
            <a:lvl3pPr>
              <a:defRPr sz="1200">
                <a:solidFill>
                  <a:srgbClr val="262626"/>
                </a:solidFill>
              </a:defRPr>
            </a:lvl3pPr>
            <a:lvl4pPr>
              <a:defRPr sz="1100">
                <a:solidFill>
                  <a:srgbClr val="262626"/>
                </a:solidFill>
              </a:defRPr>
            </a:lvl4pPr>
            <a:lvl5pPr>
              <a:defRPr sz="1100">
                <a:solidFill>
                  <a:srgbClr val="262626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B3C9FED-4D2D-4126-A07C-F1FA222A7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4612" y="6457951"/>
            <a:ext cx="1683544" cy="161927"/>
          </a:xfrm>
        </p:spPr>
        <p:txBody>
          <a:bodyPr lIns="0" tIns="0" rIns="0" bIns="0"/>
          <a:lstStyle>
            <a:lvl1pPr algn="l">
              <a:defRPr sz="1100"/>
            </a:lvl1pPr>
          </a:lstStyle>
          <a:p>
            <a:r>
              <a:rPr lang="en-US"/>
              <a:t>Your Footer Here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2A72D21-5469-4781-A0AB-F64319D6C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64344" y="6439695"/>
            <a:ext cx="266102" cy="198436"/>
          </a:xfrm>
        </p:spPr>
        <p:txBody>
          <a:bodyPr lIns="0" tIns="0" rIns="0" bIns="0"/>
          <a:lstStyle>
            <a:lvl1pPr algn="ctr">
              <a:defRPr b="1">
                <a:solidFill>
                  <a:srgbClr val="262626"/>
                </a:solidFill>
                <a:latin typeface="+mj-lt"/>
              </a:defRPr>
            </a:lvl1pPr>
          </a:lstStyle>
          <a:p>
            <a:fld id="{BC95CAA3-FD71-430B-8996-36DBD296529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="" xmlns:a16="http://schemas.microsoft.com/office/drawing/2014/main" id="{189F119F-6658-45A9-ADDC-57A5030776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4345" y="418306"/>
            <a:ext cx="8215313" cy="430887"/>
          </a:xfrm>
        </p:spPr>
        <p:txBody>
          <a:bodyPr lIns="0" tIns="0" rIns="0" bIns="0" anchor="t">
            <a:spAutoFit/>
          </a:bodyPr>
          <a:lstStyle>
            <a:lvl1pPr algn="l">
              <a:defRPr sz="2800" b="1">
                <a:solidFill>
                  <a:srgbClr val="262626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1E7741CE-B5EB-4335-8494-4F6C03DB8FF6}"/>
              </a:ext>
            </a:extLst>
          </p:cNvPr>
          <p:cNvCxnSpPr>
            <a:cxnSpLocks/>
          </p:cNvCxnSpPr>
          <p:nvPr userDrawn="1"/>
        </p:nvCxnSpPr>
        <p:spPr>
          <a:xfrm>
            <a:off x="808926" y="6423821"/>
            <a:ext cx="0" cy="230187"/>
          </a:xfrm>
          <a:prstGeom prst="line">
            <a:avLst/>
          </a:prstGeom>
          <a:ln w="12700">
            <a:solidFill>
              <a:srgbClr val="0195B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">
            <a:extLst>
              <a:ext uri="{FF2B5EF4-FFF2-40B4-BE49-F238E27FC236}">
                <a16:creationId xmlns="" xmlns:a16="http://schemas.microsoft.com/office/drawing/2014/main" id="{D1885A4E-075E-4165-9C5B-C21CCD151070}"/>
              </a:ext>
            </a:extLst>
          </p:cNvPr>
          <p:cNvGrpSpPr/>
          <p:nvPr userDrawn="1"/>
        </p:nvGrpSpPr>
        <p:grpSpPr>
          <a:xfrm>
            <a:off x="457201" y="957263"/>
            <a:ext cx="325041" cy="61912"/>
            <a:chOff x="609600" y="957263"/>
            <a:chExt cx="433388" cy="61912"/>
          </a:xfrm>
        </p:grpSpPr>
        <p:sp>
          <p:nvSpPr>
            <p:cNvPr id="13" name="Rectangle 12">
              <a:extLst>
                <a:ext uri="{FF2B5EF4-FFF2-40B4-BE49-F238E27FC236}">
                  <a16:creationId xmlns="" xmlns:a16="http://schemas.microsoft.com/office/drawing/2014/main" id="{3EECBFE9-AFDD-48DE-BF69-265B3822484E}"/>
                </a:ext>
              </a:extLst>
            </p:cNvPr>
            <p:cNvSpPr/>
            <p:nvPr userDrawn="1"/>
          </p:nvSpPr>
          <p:spPr>
            <a:xfrm rot="5400000">
              <a:off x="831057" y="807244"/>
              <a:ext cx="61912" cy="361950"/>
            </a:xfrm>
            <a:prstGeom prst="rect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="" xmlns:a16="http://schemas.microsoft.com/office/drawing/2014/main" id="{6CBBF3A5-F376-4DDC-942D-B33729206984}"/>
                </a:ext>
              </a:extLst>
            </p:cNvPr>
            <p:cNvSpPr/>
            <p:nvPr userDrawn="1"/>
          </p:nvSpPr>
          <p:spPr>
            <a:xfrm rot="5400000">
              <a:off x="614363" y="952500"/>
              <a:ext cx="61912" cy="71437"/>
            </a:xfrm>
            <a:prstGeom prst="rect">
              <a:avLst/>
            </a:prstGeom>
            <a:solidFill>
              <a:srgbClr val="246C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667507445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pos="384" userDrawn="1">
          <p15:clr>
            <a:srgbClr val="FBAE40"/>
          </p15:clr>
        </p15:guide>
        <p15:guide id="2" pos="7296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9BE6D-BDF0-435D-8C06-8F28C77C859E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8BA1-6B94-4DF5-87BD-9026B9A7AC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9BE6D-BDF0-435D-8C06-8F28C77C859E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8BA1-6B94-4DF5-87BD-9026B9A7AC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9BE6D-BDF0-435D-8C06-8F28C77C859E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8BA1-6B94-4DF5-87BD-9026B9A7AC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9BE6D-BDF0-435D-8C06-8F28C77C859E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8BA1-6B94-4DF5-87BD-9026B9A7AC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9BE6D-BDF0-435D-8C06-8F28C77C859E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8BA1-6B94-4DF5-87BD-9026B9A7AC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9BE6D-BDF0-435D-8C06-8F28C77C859E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8BA1-6B94-4DF5-87BD-9026B9A7AC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9BE6D-BDF0-435D-8C06-8F28C77C859E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8BA1-6B94-4DF5-87BD-9026B9A7AC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9BE6D-BDF0-435D-8C06-8F28C77C859E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8BA1-6B94-4DF5-87BD-9026B9A7AC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B9BE6D-BDF0-435D-8C06-8F28C77C859E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A48BA1-6B94-4DF5-87BD-9026B9A7ACF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27384"/>
            <a:ext cx="9144000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ятиугольник 4"/>
          <p:cNvSpPr/>
          <p:nvPr/>
        </p:nvSpPr>
        <p:spPr>
          <a:xfrm rot="5400000">
            <a:off x="3168000" y="-3168023"/>
            <a:ext cx="2808000" cy="9144000"/>
          </a:xfrm>
          <a:prstGeom prst="homePlat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611560" y="3356703"/>
            <a:ext cx="793171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алушылардың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жетістіктерінің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мониторингісі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87272" y="4857760"/>
            <a:ext cx="7956000" cy="7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59404" y="5000074"/>
            <a:ext cx="7596000" cy="7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 rot="1050142">
            <a:off x="-115996" y="2218491"/>
            <a:ext cx="4788000" cy="7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 rot="20549858" flipH="1">
            <a:off x="4471996" y="2210055"/>
            <a:ext cx="4788000" cy="7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3" name="Ромб 12"/>
          <p:cNvSpPr/>
          <p:nvPr/>
        </p:nvSpPr>
        <p:spPr>
          <a:xfrm>
            <a:off x="4283968" y="2744976"/>
            <a:ext cx="468000" cy="468000"/>
          </a:xfrm>
          <a:prstGeom prst="diamond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r="87017"/>
          <a:stretch>
            <a:fillRect/>
          </a:stretch>
        </p:blipFill>
        <p:spPr bwMode="auto">
          <a:xfrm>
            <a:off x="133350" y="71414"/>
            <a:ext cx="1152502" cy="1158875"/>
          </a:xfrm>
          <a:prstGeom prst="ellipse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extBox 1"/>
          <p:cNvSpPr txBox="1"/>
          <p:nvPr/>
        </p:nvSpPr>
        <p:spPr>
          <a:xfrm>
            <a:off x="987465" y="899428"/>
            <a:ext cx="80610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err="1" smtClean="0">
                <a:latin typeface="Arial" pitchFamily="34" charset="0"/>
                <a:cs typeface="Arial" pitchFamily="34" charset="0"/>
              </a:rPr>
              <a:t>Білім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latin typeface="Arial" pitchFamily="34" charset="0"/>
                <a:cs typeface="Arial" pitchFamily="34" charset="0"/>
              </a:rPr>
              <a:t>және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latin typeface="Arial" pitchFamily="34" charset="0"/>
                <a:cs typeface="Arial" pitchFamily="34" charset="0"/>
              </a:rPr>
              <a:t>ғылым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latin typeface="Arial" pitchFamily="34" charset="0"/>
                <a:cs typeface="Arial" pitchFamily="34" charset="0"/>
              </a:rPr>
              <a:t>саласында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latin typeface="Arial" pitchFamily="34" charset="0"/>
                <a:cs typeface="Arial" pitchFamily="34" charset="0"/>
              </a:rPr>
              <a:t>сапаны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latin typeface="Arial" pitchFamily="34" charset="0"/>
                <a:cs typeface="Arial" pitchFamily="34" charset="0"/>
              </a:rPr>
              <a:t>қамтамасыз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latin typeface="Arial" pitchFamily="34" charset="0"/>
                <a:cs typeface="Arial" pitchFamily="34" charset="0"/>
              </a:rPr>
              <a:t>ету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latin typeface="Arial" pitchFamily="34" charset="0"/>
                <a:cs typeface="Arial" pitchFamily="34" charset="0"/>
              </a:rPr>
              <a:t>комитеті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55820" y="345024"/>
            <a:ext cx="80610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latin typeface="Arial" pitchFamily="34" charset="0"/>
                <a:cs typeface="Arial" pitchFamily="34" charset="0"/>
              </a:rPr>
              <a:t>ҚАЗАҚСТАН РЕСПУБЛИКАСЫ БІЛІМ ЖӘНЕ ҒЫЛЫМ МИНИСТРЛІГІ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4403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4433961"/>
              </p:ext>
            </p:extLst>
          </p:nvPr>
        </p:nvGraphicFramePr>
        <p:xfrm>
          <a:off x="251520" y="908720"/>
          <a:ext cx="8640960" cy="446449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64096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694127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kk-KZ" sz="1900" dirty="0" smtClean="0">
                          <a:latin typeface="Times New Roman" pitchFamily="18" charset="0"/>
                          <a:cs typeface="Times New Roman" pitchFamily="18" charset="0"/>
                        </a:rPr>
                        <a:t>мониторинг нәтижелерін статистикалық өңдеуді жүзеге асыру және оларды Ы. Алтынсарин атындағы ҰБА ұсыну (жауапты </a:t>
                      </a:r>
                      <a:r>
                        <a:rPr lang="kk-KZ" sz="1900" i="1" dirty="0" smtClean="0">
                          <a:latin typeface="Times New Roman" pitchFamily="18" charset="0"/>
                          <a:cs typeface="Times New Roman" pitchFamily="18" charset="0"/>
                        </a:rPr>
                        <a:t>«ҰТО» РМҚК)</a:t>
                      </a:r>
                      <a:r>
                        <a:rPr lang="kk-KZ" sz="1900" dirty="0" smtClean="0">
                          <a:latin typeface="Times New Roman" pitchFamily="18" charset="0"/>
                          <a:cs typeface="Times New Roman" pitchFamily="18" charset="0"/>
                        </a:rPr>
                        <a:t>;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94127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kk-KZ" sz="19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мониторинг нәтижелері бойынша кешенді талдау жүргізу </a:t>
                      </a:r>
                      <a:r>
                        <a:rPr lang="ru-RU" sz="19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</a:t>
                      </a:r>
                      <a:r>
                        <a:rPr lang="ru-RU" sz="19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жауапты</a:t>
                      </a:r>
                      <a:r>
                        <a:rPr lang="ru-RU" sz="19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kk-KZ" sz="1900" dirty="0" smtClean="0">
                          <a:latin typeface="Times New Roman" pitchFamily="18" charset="0"/>
                          <a:cs typeface="Times New Roman" pitchFamily="18" charset="0"/>
                        </a:rPr>
                        <a:t>Ы. Алтынсарин атындағы ҰБА</a:t>
                      </a:r>
                      <a:r>
                        <a:rPr lang="ru-RU" sz="19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);</a:t>
                      </a:r>
                      <a:endParaRPr lang="ru-RU" sz="1900" i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94127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9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білім</a:t>
                      </a:r>
                      <a:r>
                        <a:rPr lang="ru-RU" sz="19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9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сапасын</a:t>
                      </a:r>
                      <a:r>
                        <a:rPr lang="ru-RU" sz="19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9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арттыруды</a:t>
                      </a:r>
                      <a:r>
                        <a:rPr lang="ru-RU" sz="19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9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қажет</a:t>
                      </a:r>
                      <a:r>
                        <a:rPr lang="ru-RU" sz="19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9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ететін</a:t>
                      </a:r>
                      <a:r>
                        <a:rPr lang="ru-RU" sz="19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9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мектептер</a:t>
                      </a:r>
                      <a:r>
                        <a:rPr lang="ru-RU" sz="19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мен </a:t>
                      </a:r>
                      <a:r>
                        <a:rPr lang="ru-RU" sz="19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колледждерге</a:t>
                      </a:r>
                      <a:r>
                        <a:rPr lang="ru-RU" sz="19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9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арналған</a:t>
                      </a:r>
                      <a:r>
                        <a:rPr lang="ru-RU" sz="19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9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әдістемелік</a:t>
                      </a:r>
                      <a:r>
                        <a:rPr lang="ru-RU" sz="19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9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нұсқауларды</a:t>
                      </a:r>
                      <a:r>
                        <a:rPr lang="ru-RU" sz="19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9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әзірлеу</a:t>
                      </a:r>
                      <a:r>
                        <a:rPr lang="ru-RU" sz="19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</a:t>
                      </a:r>
                      <a:r>
                        <a:rPr lang="ru-RU" sz="19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жауапты</a:t>
                      </a:r>
                      <a:r>
                        <a:rPr lang="ru-RU" sz="19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kk-KZ" sz="1900" dirty="0" smtClean="0">
                          <a:latin typeface="Times New Roman" pitchFamily="18" charset="0"/>
                          <a:cs typeface="Times New Roman" pitchFamily="18" charset="0"/>
                        </a:rPr>
                        <a:t>Ы. Алтынсарин атындағы ҰБА</a:t>
                      </a:r>
                      <a:r>
                        <a:rPr lang="ru-RU" sz="19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);</a:t>
                      </a:r>
                      <a:endParaRPr lang="ru-RU" sz="1900" i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94127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kk-KZ" sz="19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білім алушыларды тестілеу барысында қолданылатын тест тапсырмаларына сапалық сараптама жүргізу </a:t>
                      </a:r>
                      <a:r>
                        <a:rPr lang="ru-RU" sz="19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</a:t>
                      </a:r>
                      <a:r>
                        <a:rPr lang="ru-RU" sz="19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жауапты</a:t>
                      </a:r>
                      <a:r>
                        <a:rPr lang="ru-RU" sz="19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kk-KZ" sz="1900" dirty="0" smtClean="0">
                          <a:latin typeface="Times New Roman" pitchFamily="18" charset="0"/>
                          <a:cs typeface="Times New Roman" pitchFamily="18" charset="0"/>
                        </a:rPr>
                        <a:t>Ы. Алтынсарин атындағы ҰБА</a:t>
                      </a:r>
                      <a:r>
                        <a:rPr lang="ru-RU" sz="19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);</a:t>
                      </a:r>
                      <a:endParaRPr lang="ru-RU" sz="1900" i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993863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kk-KZ" sz="19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мониторинг нәтижелері бойынша олқылықтарды </a:t>
                      </a:r>
                      <a:r>
                        <a:rPr lang="kk-KZ" sz="1900" kern="120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жою мақсатында </a:t>
                      </a:r>
                      <a:r>
                        <a:rPr lang="kk-KZ" sz="19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білім алушылармен диагностикалық жұмыс жүргізу </a:t>
                      </a:r>
                      <a:r>
                        <a:rPr lang="kk-KZ" sz="19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(мектеп пен колледждер</a:t>
                      </a:r>
                      <a:r>
                        <a:rPr lang="kk-KZ" sz="1900" i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дің әкімшілігі</a:t>
                      </a:r>
                      <a:r>
                        <a:rPr lang="kk-KZ" sz="19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);</a:t>
                      </a:r>
                      <a:endParaRPr lang="ru-RU" sz="1900" i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694127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kk-KZ" sz="19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мониторинг нәтижелерін Республиканың білім беру жүйесінің жай-күйі мен дамуы туралы ұлттық баяндамада көрсету </a:t>
                      </a:r>
                      <a:r>
                        <a:rPr lang="kk-KZ" sz="19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(жауапты ҚР БҒМ, БҒССҚК</a:t>
                      </a:r>
                      <a:r>
                        <a:rPr lang="kk-KZ" sz="19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). </a:t>
                      </a:r>
                      <a:endParaRPr lang="ru-RU" sz="19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Прямоугольник 9"/>
          <p:cNvSpPr>
            <a:spLocks noChangeArrowheads="1"/>
          </p:cNvSpPr>
          <p:nvPr/>
        </p:nvSpPr>
        <p:spPr bwMode="auto">
          <a:xfrm>
            <a:off x="0" y="188640"/>
            <a:ext cx="9144000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Кері</a:t>
            </a:r>
            <a:r>
              <a:rPr lang="ru-RU" sz="2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байланыс</a:t>
            </a:r>
            <a:endParaRPr lang="ru-RU" sz="2400" b="1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2693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B073D77C-A965-4988-BCA4-AFD8938FA99D}"/>
              </a:ext>
            </a:extLst>
          </p:cNvPr>
          <p:cNvSpPr/>
          <p:nvPr/>
        </p:nvSpPr>
        <p:spPr>
          <a:xfrm>
            <a:off x="390525" y="821446"/>
            <a:ext cx="524086" cy="23424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en-US"/>
          </a:p>
        </p:txBody>
      </p:sp>
      <p:cxnSp>
        <p:nvCxnSpPr>
          <p:cNvPr id="26" name="Straight Connector 20">
            <a:extLst>
              <a:ext uri="{FF2B5EF4-FFF2-40B4-BE49-F238E27FC236}">
                <a16:creationId xmlns="" xmlns:a16="http://schemas.microsoft.com/office/drawing/2014/main" id="{F653E40B-2A87-4087-91C3-56F20CC63A73}"/>
              </a:ext>
            </a:extLst>
          </p:cNvPr>
          <p:cNvCxnSpPr>
            <a:cxnSpLocks/>
          </p:cNvCxnSpPr>
          <p:nvPr/>
        </p:nvCxnSpPr>
        <p:spPr>
          <a:xfrm>
            <a:off x="3417550" y="2026137"/>
            <a:ext cx="2232625" cy="0"/>
          </a:xfrm>
          <a:prstGeom prst="line">
            <a:avLst/>
          </a:prstGeom>
          <a:ln w="952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="" xmlns:a16="http://schemas.microsoft.com/office/drawing/2014/main" id="{3CB2BE7E-2FAB-4484-BB3A-48E4F74AE405}"/>
              </a:ext>
            </a:extLst>
          </p:cNvPr>
          <p:cNvCxnSpPr>
            <a:cxnSpLocks/>
          </p:cNvCxnSpPr>
          <p:nvPr/>
        </p:nvCxnSpPr>
        <p:spPr>
          <a:xfrm>
            <a:off x="6419850" y="2026137"/>
            <a:ext cx="2340438" cy="0"/>
          </a:xfrm>
          <a:prstGeom prst="line">
            <a:avLst/>
          </a:prstGeom>
          <a:ln w="952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1346812" y="1641514"/>
            <a:ext cx="7527275" cy="1261882"/>
          </a:xfrm>
          <a:prstGeom prst="rect">
            <a:avLst/>
          </a:prstGeom>
          <a:solidFill>
            <a:srgbClr val="FFF2CC"/>
          </a:solidFill>
        </p:spPr>
        <p:txBody>
          <a:bodyPr wrap="square" lIns="91438" tIns="45719" rIns="91438" bIns="45719">
            <a:spAutoFit/>
          </a:bodyPr>
          <a:lstStyle/>
          <a:p>
            <a:pPr algn="just"/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ББЖМ </a:t>
            </a:r>
            <a:r>
              <a:rPr lang="ru-RU" sz="1400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мақсаты</a:t>
            </a:r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: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1200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бастауыш</a:t>
            </a:r>
            <a:r>
              <a:rPr lang="ru-RU" sz="12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sz="12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негізгі</a:t>
            </a:r>
            <a:r>
              <a:rPr lang="ru-RU" sz="12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орта </a:t>
            </a:r>
            <a:r>
              <a:rPr lang="ru-RU" sz="1200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ru-RU" sz="12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беру </a:t>
            </a:r>
            <a:r>
              <a:rPr lang="ru-RU" sz="1200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деңгейінде</a:t>
            </a:r>
            <a:r>
              <a:rPr lang="ru-RU" sz="12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- </a:t>
            </a:r>
            <a:r>
              <a:rPr lang="ru-RU" sz="1200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сәйкес</a:t>
            </a:r>
            <a:r>
              <a:rPr lang="ru-RU" sz="12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беру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деңгейінің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жаңартылған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МЖБС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шеңберінде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алушылардың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сапасын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бағалау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200" b="1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1200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ТжКББ</a:t>
            </a:r>
            <a:r>
              <a:rPr lang="ru-RU" sz="12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деңгейінде</a:t>
            </a:r>
            <a:r>
              <a:rPr lang="ru-RU" sz="12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-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жалпы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беретін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пәндерді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немесе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кәсіптік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модульдерді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немесе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жалпы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кәсіптік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арнайы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пәндерді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мемлекеттік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жалпыға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міндетті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ТжКББ</a:t>
            </a:r>
            <a:r>
              <a:rPr lang="ru-RU" sz="12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стандартына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сәйкес</a:t>
            </a:r>
            <a:r>
              <a:rPr lang="ru-RU" sz="12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меңгеру</a:t>
            </a:r>
            <a:r>
              <a:rPr lang="ru-RU" sz="12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деңгейін</a:t>
            </a:r>
            <a:r>
              <a:rPr lang="ru-RU" sz="12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анықтау</a:t>
            </a:r>
            <a:r>
              <a:rPr lang="ru-RU" sz="12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1200" b="1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" name="Рисунок 29">
            <a:extLst>
              <a:ext uri="{FF2B5EF4-FFF2-40B4-BE49-F238E27FC236}">
                <a16:creationId xmlns="" xmlns:a16="http://schemas.microsoft.com/office/drawing/2014/main" id="{162352C2-3AA3-4818-8BEB-66DD2205BB1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8332" y="4313162"/>
            <a:ext cx="430322" cy="573763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0" y="-1"/>
            <a:ext cx="9144000" cy="55012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ru-RU" sz="20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алушылардың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жетістіктерінің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мониторингісі</a:t>
            </a:r>
            <a:endParaRPr lang="ru-RU" sz="2000" b="1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914612" y="717785"/>
            <a:ext cx="8049876" cy="55399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noFill/>
          </a:ln>
        </p:spPr>
        <p:txBody>
          <a:bodyPr wrap="square" lIns="121917" tIns="60958" rIns="121917" bIns="60958">
            <a:spAutoFit/>
          </a:bodyPr>
          <a:lstStyle/>
          <a:p>
            <a:pPr algn="just"/>
            <a:r>
              <a:rPr lang="ru-RU" sz="1400" b="1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алушылардың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жетістіктерінің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мониторингісі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(ББЖМ) </a:t>
            </a:r>
            <a:r>
              <a:rPr lang="ru-RU" sz="14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беру </a:t>
            </a:r>
            <a:r>
              <a:rPr lang="ru-RU" sz="14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ұйымдарынан</a:t>
            </a: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тәуелсіз</a:t>
            </a: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14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сапасын</a:t>
            </a: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жүйелі</a:t>
            </a: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үздіксіз</a:t>
            </a: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бақылаудың</a:t>
            </a: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бір</a:t>
            </a: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түрі</a:t>
            </a: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болып</a:t>
            </a: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табылады</a:t>
            </a: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140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2051720" y="3288018"/>
            <a:ext cx="5616624" cy="10364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ru-RU" sz="1200" b="1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Бастауыш</a:t>
            </a:r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200" b="1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негізгі</a:t>
            </a:r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орта </a:t>
            </a:r>
            <a:r>
              <a:rPr lang="ru-RU" sz="1200" b="1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беру </a:t>
            </a:r>
            <a:r>
              <a:rPr lang="ru-RU" sz="1200" b="1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ұйымдарында</a:t>
            </a:r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( 4, 9 </a:t>
            </a:r>
            <a:r>
              <a:rPr lang="ru-RU" sz="1200" b="1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сыныптар</a:t>
            </a:r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algn="ctr"/>
            <a:endParaRPr lang="ru-RU" sz="1200" b="1" dirty="0">
              <a:solidFill>
                <a:srgbClr val="3366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Стрелка вниз 49"/>
          <p:cNvSpPr/>
          <p:nvPr/>
        </p:nvSpPr>
        <p:spPr>
          <a:xfrm>
            <a:off x="4508712" y="2983066"/>
            <a:ext cx="202617" cy="230905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1412913" y="4600042"/>
            <a:ext cx="7461174" cy="1646601"/>
          </a:xfrm>
          <a:prstGeom prst="rect">
            <a:avLst/>
          </a:prstGeom>
          <a:solidFill>
            <a:srgbClr val="DAE3F3"/>
          </a:solidFill>
          <a:ln w="12700">
            <a:noFill/>
          </a:ln>
        </p:spPr>
        <p:txBody>
          <a:bodyPr wrap="square" lIns="121917" tIns="60958" rIns="121917" bIns="60958">
            <a:spAutoFit/>
          </a:bodyPr>
          <a:lstStyle/>
          <a:p>
            <a:pPr algn="just"/>
            <a:r>
              <a:rPr lang="ru-RU" sz="11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ББЖМ </a:t>
            </a:r>
            <a:r>
              <a:rPr lang="ru-RU" sz="11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өткізу</a:t>
            </a:r>
            <a:r>
              <a:rPr lang="ru-RU" sz="11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171450" indent="-171450" algn="just">
              <a:buFontTx/>
              <a:buChar char="-"/>
            </a:pPr>
            <a:r>
              <a:rPr lang="ru-RU" sz="1100" dirty="0" err="1" smtClean="0">
                <a:latin typeface="Arial" pitchFamily="34" charset="0"/>
                <a:cs typeface="Arial" pitchFamily="34" charset="0"/>
              </a:rPr>
              <a:t>мектептерде</a:t>
            </a:r>
            <a:r>
              <a:rPr lang="ru-RU" sz="1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dirty="0">
                <a:latin typeface="Arial" pitchFamily="34" charset="0"/>
                <a:cs typeface="Arial" pitchFamily="34" charset="0"/>
              </a:rPr>
              <a:t>4 </a:t>
            </a:r>
            <a:r>
              <a:rPr lang="ru-RU" sz="1100" b="1" dirty="0" err="1">
                <a:latin typeface="Arial" pitchFamily="34" charset="0"/>
                <a:cs typeface="Arial" pitchFamily="34" charset="0"/>
              </a:rPr>
              <a:t>және</a:t>
            </a:r>
            <a:r>
              <a:rPr lang="ru-RU" sz="1100" b="1" dirty="0">
                <a:latin typeface="Arial" pitchFamily="34" charset="0"/>
                <a:cs typeface="Arial" pitchFamily="34" charset="0"/>
              </a:rPr>
              <a:t> 9-сынып </a:t>
            </a:r>
            <a:r>
              <a:rPr lang="ru-RU" sz="1100" b="1" dirty="0" err="1">
                <a:latin typeface="Arial" pitchFamily="34" charset="0"/>
                <a:cs typeface="Arial" pitchFamily="34" charset="0"/>
              </a:rPr>
              <a:t>оқушыларының</a:t>
            </a:r>
            <a:r>
              <a:rPr lang="ru-RU" sz="11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dirty="0" err="1">
                <a:latin typeface="Arial" pitchFamily="34" charset="0"/>
                <a:cs typeface="Arial" pitchFamily="34" charset="0"/>
              </a:rPr>
              <a:t>функционалдық</a:t>
            </a:r>
            <a:r>
              <a:rPr lang="ru-RU" sz="11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dirty="0" err="1">
                <a:latin typeface="Arial" pitchFamily="34" charset="0"/>
                <a:cs typeface="Arial" pitchFamily="34" charset="0"/>
              </a:rPr>
              <a:t>сауаттылық</a:t>
            </a:r>
            <a:r>
              <a:rPr lang="ru-RU" sz="11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dirty="0" err="1">
                <a:latin typeface="Arial" pitchFamily="34" charset="0"/>
                <a:cs typeface="Arial" pitchFamily="34" charset="0"/>
              </a:rPr>
              <a:t>деңгейін</a:t>
            </a:r>
            <a:r>
              <a:rPr lang="ru-RU" sz="11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dirty="0" err="1">
                <a:latin typeface="Arial" pitchFamily="34" charset="0"/>
                <a:cs typeface="Arial" pitchFamily="34" charset="0"/>
              </a:rPr>
              <a:t>анықтауға</a:t>
            </a:r>
            <a:r>
              <a:rPr lang="ru-RU" sz="1100" dirty="0">
                <a:latin typeface="Arial" pitchFamily="34" charset="0"/>
                <a:cs typeface="Arial" pitchFamily="34" charset="0"/>
              </a:rPr>
              <a:t>, </a:t>
            </a:r>
            <a:r>
              <a:rPr lang="ru-RU" sz="1100" dirty="0" err="1">
                <a:latin typeface="Arial" pitchFamily="34" charset="0"/>
                <a:cs typeface="Arial" pitchFamily="34" charset="0"/>
              </a:rPr>
              <a:t>яғни</a:t>
            </a:r>
            <a:r>
              <a:rPr lang="ru-RU" sz="11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latin typeface="Arial" pitchFamily="34" charset="0"/>
                <a:cs typeface="Arial" pitchFamily="34" charset="0"/>
              </a:rPr>
              <a:t>білім</a:t>
            </a:r>
            <a:r>
              <a:rPr lang="ru-RU" sz="1100" dirty="0">
                <a:latin typeface="Arial" pitchFamily="34" charset="0"/>
                <a:cs typeface="Arial" pitchFamily="34" charset="0"/>
              </a:rPr>
              <a:t> мен </a:t>
            </a:r>
            <a:r>
              <a:rPr lang="ru-RU" sz="1100" dirty="0" err="1" smtClean="0">
                <a:latin typeface="Arial" pitchFamily="34" charset="0"/>
                <a:cs typeface="Arial" pitchFamily="34" charset="0"/>
              </a:rPr>
              <a:t>дағдыларын</a:t>
            </a:r>
            <a:r>
              <a:rPr lang="ru-RU" sz="1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latin typeface="Arial" pitchFamily="34" charset="0"/>
                <a:cs typeface="Arial" pitchFamily="34" charset="0"/>
              </a:rPr>
              <a:t>күнделікті</a:t>
            </a:r>
            <a:r>
              <a:rPr lang="ru-RU" sz="1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latin typeface="Arial" pitchFamily="34" charset="0"/>
                <a:cs typeface="Arial" pitchFamily="34" charset="0"/>
              </a:rPr>
              <a:t>өмірде</a:t>
            </a:r>
            <a:r>
              <a:rPr lang="ru-RU" sz="1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latin typeface="Arial" pitchFamily="34" charset="0"/>
                <a:cs typeface="Arial" pitchFamily="34" charset="0"/>
              </a:rPr>
              <a:t>қолдануға</a:t>
            </a:r>
            <a:r>
              <a:rPr lang="ru-RU" sz="1100" dirty="0">
                <a:latin typeface="Arial" pitchFamily="34" charset="0"/>
                <a:cs typeface="Arial" pitchFamily="34" charset="0"/>
              </a:rPr>
              <a:t>, </a:t>
            </a:r>
            <a:r>
              <a:rPr lang="ru-RU" sz="1100" dirty="0" err="1">
                <a:latin typeface="Arial" pitchFamily="34" charset="0"/>
                <a:cs typeface="Arial" pitchFamily="34" charset="0"/>
              </a:rPr>
              <a:t>сонымен</a:t>
            </a:r>
            <a:r>
              <a:rPr lang="ru-RU" sz="11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latin typeface="Arial" pitchFamily="34" charset="0"/>
                <a:cs typeface="Arial" pitchFamily="34" charset="0"/>
              </a:rPr>
              <a:t>қатар</a:t>
            </a:r>
            <a:r>
              <a:rPr lang="ru-RU" sz="11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latin typeface="Arial" pitchFamily="34" charset="0"/>
                <a:cs typeface="Arial" pitchFamily="34" charset="0"/>
              </a:rPr>
              <a:t>аналитикалық</a:t>
            </a:r>
            <a:r>
              <a:rPr lang="ru-RU" sz="1100" dirty="0">
                <a:latin typeface="Arial" pitchFamily="34" charset="0"/>
                <a:cs typeface="Arial" pitchFamily="34" charset="0"/>
              </a:rPr>
              <a:t>, </a:t>
            </a:r>
            <a:r>
              <a:rPr lang="ru-RU" sz="1100" dirty="0" err="1">
                <a:latin typeface="Arial" pitchFamily="34" charset="0"/>
                <a:cs typeface="Arial" pitchFamily="34" charset="0"/>
              </a:rPr>
              <a:t>логикалық</a:t>
            </a:r>
            <a:r>
              <a:rPr lang="ru-RU" sz="11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latin typeface="Arial" pitchFamily="34" charset="0"/>
                <a:cs typeface="Arial" pitchFamily="34" charset="0"/>
              </a:rPr>
              <a:t>ойлауды</a:t>
            </a:r>
            <a:r>
              <a:rPr lang="ru-RU" sz="11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latin typeface="Arial" pitchFamily="34" charset="0"/>
                <a:cs typeface="Arial" pitchFamily="34" charset="0"/>
              </a:rPr>
              <a:t>дамытуға</a:t>
            </a:r>
            <a:r>
              <a:rPr lang="ru-RU" sz="11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latin typeface="Arial" pitchFamily="34" charset="0"/>
                <a:cs typeface="Arial" pitchFamily="34" charset="0"/>
              </a:rPr>
              <a:t>бағытталатын</a:t>
            </a:r>
            <a:r>
              <a:rPr lang="ru-RU" sz="11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latin typeface="Arial" pitchFamily="34" charset="0"/>
                <a:cs typeface="Arial" pitchFamily="34" charset="0"/>
              </a:rPr>
              <a:t>болады</a:t>
            </a:r>
            <a:r>
              <a:rPr lang="ru-RU" sz="11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ru-RU" sz="1100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колледждерде</a:t>
            </a:r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студенттердің</a:t>
            </a:r>
            <a:r>
              <a:rPr lang="ru-RU" sz="11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жалпы</a:t>
            </a:r>
            <a:r>
              <a:rPr lang="ru-RU" sz="11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sz="11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кәсіптік</a:t>
            </a:r>
            <a:r>
              <a:rPr lang="ru-RU" sz="11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құзыреттіліктерінің</a:t>
            </a:r>
            <a:r>
              <a:rPr lang="ru-RU" sz="11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қалыптасу</a:t>
            </a:r>
            <a:r>
              <a:rPr lang="ru-RU" sz="11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деңгейін</a:t>
            </a:r>
            <a:r>
              <a:rPr lang="ru-RU" sz="11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бағалауға</a:t>
            </a:r>
            <a:r>
              <a:rPr lang="ru-RU" sz="11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бағытталады</a:t>
            </a:r>
            <a:r>
              <a:rPr lang="ru-RU" sz="11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ББЖМ </a:t>
            </a:r>
            <a:r>
              <a:rPr lang="ru-RU" sz="1100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мемлекеттік</a:t>
            </a:r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бақылау</a:t>
            </a:r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түрі</a:t>
            </a:r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болып</a:t>
            </a:r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саналмайды</a:t>
            </a:r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100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алушы</a:t>
            </a:r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үшін</a:t>
            </a:r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де, </a:t>
            </a:r>
            <a:r>
              <a:rPr lang="ru-RU" sz="1100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беру </a:t>
            </a:r>
            <a:r>
              <a:rPr lang="ru-RU" sz="1100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ұйымы</a:t>
            </a:r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үшін</a:t>
            </a:r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де </a:t>
            </a:r>
            <a:r>
              <a:rPr lang="ru-RU" sz="1100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ешқандай</a:t>
            </a:r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құқықтық</a:t>
            </a:r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салдары</a:t>
            </a:r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болмайды</a:t>
            </a:r>
            <a:r>
              <a:rPr lang="ru-RU" sz="11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 ББЖМ </a:t>
            </a:r>
            <a:r>
              <a:rPr lang="ru-RU" sz="11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кезінде</a:t>
            </a:r>
            <a:r>
              <a:rPr lang="ru-RU" sz="11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ru-RU" sz="11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сапасын</a:t>
            </a:r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қамтамасыз</a:t>
            </a:r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ету</a:t>
            </a:r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бойынша</a:t>
            </a:r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ұсыныстар</a:t>
            </a:r>
            <a:r>
              <a:rPr lang="ru-RU" sz="11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әзірленеді</a:t>
            </a:r>
            <a:r>
              <a:rPr lang="ru-RU" sz="11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sz="11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әдістемелік</a:t>
            </a:r>
            <a:r>
              <a:rPr lang="ru-RU" sz="11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көмек</a:t>
            </a:r>
            <a:r>
              <a:rPr lang="ru-RU" sz="11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көрсетіледі</a:t>
            </a:r>
            <a:r>
              <a:rPr lang="ru-RU" sz="11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200" dirty="0">
              <a:solidFill>
                <a:srgbClr val="3366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412913" y="6350472"/>
            <a:ext cx="7442386" cy="446272"/>
          </a:xfrm>
          <a:prstGeom prst="rect">
            <a:avLst/>
          </a:prstGeom>
          <a:solidFill>
            <a:srgbClr val="BDD7EE"/>
          </a:solidFill>
          <a:ln w="12700">
            <a:noFill/>
          </a:ln>
        </p:spPr>
        <p:txBody>
          <a:bodyPr wrap="square" lIns="121917" tIns="60958" rIns="121917" bIns="60958">
            <a:spAutoFit/>
          </a:bodyPr>
          <a:lstStyle/>
          <a:p>
            <a:pPr algn="ctr"/>
            <a:r>
              <a:rPr lang="ru-RU" sz="1050" b="1" dirty="0" smtClean="0">
                <a:solidFill>
                  <a:srgbClr val="C00000"/>
                </a:solidFill>
                <a:latin typeface="Cambria" panose="02040503050406030204" pitchFamily="18" charset="0"/>
                <a:cs typeface="Times New Roman" pitchFamily="18" charset="0"/>
              </a:rPr>
              <a:t> </a:t>
            </a:r>
            <a:r>
              <a:rPr lang="ru-RU" sz="105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105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ru-RU" sz="105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алушылардың</a:t>
            </a:r>
            <a:r>
              <a:rPr lang="ru-RU" sz="105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ru-RU" sz="105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жетістіктерінің</a:t>
            </a:r>
            <a:r>
              <a:rPr lang="ru-RU" sz="105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мониторингісін</a:t>
            </a:r>
            <a:r>
              <a:rPr lang="ru-RU" sz="105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өткізу</a:t>
            </a:r>
            <a:r>
              <a:rPr lang="ru-RU" sz="105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ережелері</a:t>
            </a:r>
            <a:r>
              <a:rPr lang="ru-RU" sz="105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» </a:t>
            </a:r>
            <a:r>
              <a:rPr lang="ru-RU" sz="105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әзірленді</a:t>
            </a:r>
            <a:endParaRPr lang="ru-RU" sz="105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05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Қазақстан</a:t>
            </a:r>
            <a:r>
              <a:rPr lang="ru-RU" sz="105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Республикасы</a:t>
            </a:r>
            <a:r>
              <a:rPr lang="ru-RU" sz="105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ru-RU" sz="105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sz="105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ғылым</a:t>
            </a:r>
            <a:r>
              <a:rPr lang="ru-RU" sz="105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министрінің</a:t>
            </a:r>
            <a:r>
              <a:rPr lang="ru-RU" sz="105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2021 </a:t>
            </a:r>
            <a:r>
              <a:rPr lang="ru-RU" sz="105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жылғы</a:t>
            </a:r>
            <a:r>
              <a:rPr lang="ru-RU" sz="105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5 </a:t>
            </a:r>
            <a:r>
              <a:rPr lang="ru-RU" sz="105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мамырдағы</a:t>
            </a:r>
            <a:r>
              <a:rPr lang="ru-RU" sz="105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05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No 204 </a:t>
            </a:r>
            <a:r>
              <a:rPr lang="ru-RU" sz="105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бұйрығы</a:t>
            </a:r>
            <a:r>
              <a:rPr lang="ru-RU" sz="105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58816" y="2143993"/>
            <a:ext cx="1187503" cy="400878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 lIns="68576" tIns="34289" rIns="68576" bIns="34289">
            <a:spAutoFit/>
          </a:bodyPr>
          <a:lstStyle/>
          <a:p>
            <a:pPr algn="ctr"/>
            <a:endParaRPr lang="ru-RU" sz="1500" b="1" dirty="0" smtClean="0">
              <a:solidFill>
                <a:srgbClr val="3366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ctr"/>
            <a:r>
              <a:rPr lang="ru-RU" sz="1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Жыл</a:t>
            </a:r>
            <a:r>
              <a:rPr lang="ru-RU" sz="1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сайын</a:t>
            </a:r>
            <a:r>
              <a:rPr lang="ru-RU" sz="1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өткізіледі</a:t>
            </a:r>
            <a:r>
              <a:rPr lang="ru-RU" sz="1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ctr"/>
            <a:endParaRPr lang="ru-RU" sz="1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мектептерде</a:t>
            </a:r>
            <a:r>
              <a:rPr lang="ru-RU" sz="1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ru-RU" sz="1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көктемде</a:t>
            </a:r>
            <a:endParaRPr lang="ru-RU" sz="1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10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сәуір</a:t>
            </a:r>
            <a:r>
              <a:rPr lang="ru-RU" sz="1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), </a:t>
            </a:r>
          </a:p>
          <a:p>
            <a:pPr algn="ctr"/>
            <a:r>
              <a:rPr lang="ru-RU" sz="1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 algn="ctr"/>
            <a:r>
              <a:rPr lang="ru-RU" sz="1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колледждерде</a:t>
            </a:r>
            <a:r>
              <a:rPr lang="ru-RU" sz="1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–</a:t>
            </a:r>
          </a:p>
          <a:p>
            <a:pPr algn="ctr"/>
            <a:r>
              <a:rPr lang="ru-RU" sz="1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күзде</a:t>
            </a:r>
            <a:endParaRPr lang="ru-RU" sz="1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10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қараша</a:t>
            </a:r>
            <a:r>
              <a:rPr lang="ru-RU" sz="1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algn="ctr"/>
            <a:endParaRPr lang="ru-RU" sz="1000" b="1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0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ru-RU" sz="1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беру </a:t>
            </a:r>
            <a:r>
              <a:rPr lang="ru-RU" sz="10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ұйымдарын</a:t>
            </a:r>
            <a:r>
              <a:rPr lang="ru-RU" sz="1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қамту</a:t>
            </a:r>
            <a:r>
              <a:rPr lang="ru-RU" sz="1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25% </a:t>
            </a:r>
            <a:r>
              <a:rPr lang="ru-RU" sz="10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дейін</a:t>
            </a:r>
            <a:endParaRPr lang="ru-RU" sz="1000" b="1" i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6600" b="1" dirty="0">
              <a:solidFill>
                <a:srgbClr val="3366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ctr"/>
            <a:endParaRPr lang="ru-RU" sz="1500" b="1" dirty="0">
              <a:solidFill>
                <a:srgbClr val="3366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pic>
        <p:nvPicPr>
          <p:cNvPr id="23" name="Рисунок 22">
            <a:extLst>
              <a:ext uri="{FF2B5EF4-FFF2-40B4-BE49-F238E27FC236}">
                <a16:creationId xmlns="" xmlns:a16="http://schemas.microsoft.com/office/drawing/2014/main" id="{36FCB09B-DA74-4271-8E5F-49762B935A3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02504"/>
            <a:ext cx="623865" cy="742320"/>
          </a:xfrm>
          <a:prstGeom prst="rect">
            <a:avLst/>
          </a:prstGeom>
          <a:solidFill>
            <a:srgbClr val="BDD7EE"/>
          </a:solidFill>
        </p:spPr>
      </p:pic>
    </p:spTree>
    <p:extLst>
      <p:ext uri="{BB962C8B-B14F-4D97-AF65-F5344CB8AC3E}">
        <p14:creationId xmlns:p14="http://schemas.microsoft.com/office/powerpoint/2010/main" val="2701912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5885567"/>
              </p:ext>
            </p:extLst>
          </p:nvPr>
        </p:nvGraphicFramePr>
        <p:xfrm>
          <a:off x="251520" y="836713"/>
          <a:ext cx="8784976" cy="40406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5323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83173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50487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сынып</a:t>
                      </a:r>
                      <a:endParaRPr lang="ru-RU" sz="12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9 </a:t>
                      </a:r>
                      <a:r>
                        <a:rPr lang="ru-RU" sz="18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сынып</a:t>
                      </a:r>
                      <a:r>
                        <a:rPr lang="ru-RU" sz="18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535745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1" u="sng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Оқу</a:t>
                      </a:r>
                      <a:r>
                        <a:rPr lang="ru-RU" sz="1200" b="1" i="1" u="sng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i="1" u="sng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сауаттылығы</a:t>
                      </a:r>
                      <a:r>
                        <a:rPr lang="ru-RU" sz="1200" b="1" i="1" u="sng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: 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Бір</a:t>
                      </a:r>
                      <a:r>
                        <a:rPr lang="ru-RU" sz="1200" b="0" i="0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0" i="0" u="none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дұрыс</a:t>
                      </a:r>
                      <a:r>
                        <a:rPr lang="ru-RU" sz="1200" b="0" i="0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0" i="0" u="none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жауабы</a:t>
                      </a:r>
                      <a:r>
                        <a:rPr lang="ru-RU" sz="1200" b="0" i="0" u="none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бар</a:t>
                      </a:r>
                      <a:r>
                        <a:rPr lang="ru-RU" sz="1200" b="0" i="0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10 тест </a:t>
                      </a:r>
                      <a:r>
                        <a:rPr lang="ru-RU" sz="1200" b="0" i="0" u="none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тапсырмасы</a:t>
                      </a:r>
                      <a:endParaRPr lang="ru-RU" sz="1200" b="0" i="0" u="none" dirty="0" smtClean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1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ru-RU" sz="1200" b="0" i="1" u="none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бірінші</a:t>
                      </a:r>
                      <a:r>
                        <a:rPr lang="ru-RU" sz="1200" b="0" i="1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0" i="1" u="none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мәтінге</a:t>
                      </a:r>
                      <a:r>
                        <a:rPr lang="ru-RU" sz="1200" b="0" i="1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– 4 </a:t>
                      </a:r>
                      <a:r>
                        <a:rPr lang="ru-RU" sz="1200" b="0" i="1" u="none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тапсырма</a:t>
                      </a:r>
                      <a:r>
                        <a:rPr lang="ru-RU" sz="1200" b="0" i="1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200" b="0" i="1" u="none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екінші</a:t>
                      </a:r>
                      <a:r>
                        <a:rPr lang="ru-RU" sz="1200" b="0" i="1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0" i="1" u="none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мәтінге</a:t>
                      </a:r>
                      <a:r>
                        <a:rPr lang="ru-RU" sz="1200" b="0" i="1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– 6 </a:t>
                      </a:r>
                      <a:r>
                        <a:rPr lang="ru-RU" sz="1200" b="0" i="1" u="none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тапсырма</a:t>
                      </a:r>
                      <a:r>
                        <a:rPr lang="ru-RU" sz="1200" b="0" i="1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i="1" u="none" dirty="0" smtClean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1" u="sng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Математикалық</a:t>
                      </a:r>
                      <a:r>
                        <a:rPr lang="ru-RU" sz="1200" b="1" i="1" u="sng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i="1" u="sng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сауаттылық</a:t>
                      </a:r>
                      <a:r>
                        <a:rPr lang="ru-RU" sz="1200" b="1" i="1" u="sng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: 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Бір</a:t>
                      </a:r>
                      <a:r>
                        <a:rPr lang="ru-RU" sz="1200" b="0" i="0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0" i="0" u="none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дұрыс</a:t>
                      </a:r>
                      <a:r>
                        <a:rPr lang="ru-RU" sz="1200" b="0" i="0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0" i="0" u="none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жауабы</a:t>
                      </a:r>
                      <a:r>
                        <a:rPr lang="ru-RU" sz="1200" b="0" i="0" u="none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бар</a:t>
                      </a:r>
                      <a:r>
                        <a:rPr lang="ru-RU" sz="1200" b="0" i="0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12 тест </a:t>
                      </a:r>
                      <a:r>
                        <a:rPr lang="ru-RU" sz="1200" b="0" i="0" u="none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тапсырмасы</a:t>
                      </a:r>
                      <a:endParaRPr lang="ru-RU" sz="1200" b="0" i="0" u="none" dirty="0" smtClean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i="1" u="none" dirty="0" smtClean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1" u="sng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Ғылыми</a:t>
                      </a:r>
                      <a:r>
                        <a:rPr lang="ru-RU" sz="1200" b="1" i="1" u="sng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i="1" u="sng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жаратылыстану</a:t>
                      </a:r>
                      <a:r>
                        <a:rPr lang="ru-RU" sz="1200" b="1" i="1" u="sng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i="1" u="sng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сауаттылығы</a:t>
                      </a:r>
                      <a:r>
                        <a:rPr lang="ru-RU" sz="1200" b="1" i="1" u="sng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: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Бір</a:t>
                      </a:r>
                      <a:r>
                        <a:rPr lang="ru-RU" sz="1200" b="0" i="0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0" i="0" u="none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дұрыс</a:t>
                      </a:r>
                      <a:r>
                        <a:rPr lang="ru-RU" sz="1200" b="0" i="0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0" i="0" u="none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жауабы</a:t>
                      </a:r>
                      <a:r>
                        <a:rPr lang="ru-RU" sz="1200" b="0" i="0" u="none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бар </a:t>
                      </a:r>
                      <a:r>
                        <a:rPr lang="ru-RU" sz="1200" b="0" i="0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 тест </a:t>
                      </a:r>
                      <a:r>
                        <a:rPr lang="ru-RU" sz="1200" b="0" i="0" u="none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тапсырмасы</a:t>
                      </a:r>
                      <a:r>
                        <a:rPr lang="ru-RU" sz="1200" b="0" i="0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0" i="0" u="none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және</a:t>
                      </a:r>
                      <a:r>
                        <a:rPr lang="ru-RU" sz="1200" b="0" i="0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0" i="0" u="none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мәнмәтінге</a:t>
                      </a:r>
                      <a:r>
                        <a:rPr lang="ru-RU" sz="1200" b="0" i="0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0" i="0" u="none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негізделген</a:t>
                      </a:r>
                      <a:r>
                        <a:rPr lang="ru-RU" sz="1200" b="0" i="0" u="none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3 </a:t>
                      </a:r>
                      <a:r>
                        <a:rPr lang="ru-RU" sz="1200" b="0" i="0" u="none" baseline="0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тапсырма</a:t>
                      </a:r>
                      <a:r>
                        <a:rPr lang="ru-RU" sz="1200" b="0" i="0" u="none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200" b="0" i="0" u="none" baseline="0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барлығы</a:t>
                      </a:r>
                      <a:r>
                        <a:rPr lang="ru-RU" sz="1200" b="0" i="0" u="none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8 тест </a:t>
                      </a:r>
                      <a:r>
                        <a:rPr lang="ru-RU" sz="1200" b="0" i="0" u="none" baseline="0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тапсырмасы</a:t>
                      </a:r>
                      <a:endParaRPr lang="ru-RU" sz="1200" b="0" i="0" u="none" dirty="0" smtClean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6977" marR="46977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charset="2"/>
                        <a:buNone/>
                        <a:tabLst/>
                        <a:defRPr/>
                      </a:pPr>
                      <a:r>
                        <a:rPr lang="ru-RU" sz="1200" b="1" i="1" u="sng" dirty="0" err="1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Оқу</a:t>
                      </a:r>
                      <a:r>
                        <a:rPr lang="ru-RU" sz="1200" b="1" i="1" u="sng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i="1" u="sng" dirty="0" err="1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сауаттылығы</a:t>
                      </a:r>
                      <a:r>
                        <a:rPr lang="ru-RU" sz="1200" b="1" i="1" u="sng" baseline="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kk-KZ" sz="1200" b="1" i="1" u="sng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(қазақ, орыс, ағылшын):</a:t>
                      </a:r>
                      <a:endParaRPr lang="ru-RU" sz="1200" b="1" i="1" u="sng" baseline="0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lvl="1" indent="0" algn="just">
                        <a:lnSpc>
                          <a:spcPct val="100000"/>
                        </a:lnSpc>
                        <a:spcAft>
                          <a:spcPct val="15000"/>
                        </a:spcAft>
                        <a:buFontTx/>
                        <a:buNone/>
                        <a:defRPr/>
                      </a:pPr>
                      <a:r>
                        <a:rPr lang="kk-KZ" sz="1200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Тест тапсырмаларының саны – </a:t>
                      </a:r>
                      <a:r>
                        <a:rPr lang="kk-KZ" sz="1200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30, оның ішінде әрбір пән бойынша – бір дұрыс жауабы бар 10 тест тапсырмасы;</a:t>
                      </a:r>
                      <a:endParaRPr lang="kk-KZ" sz="1200" b="0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lvl="1" indent="0" algn="just">
                        <a:lnSpc>
                          <a:spcPct val="100000"/>
                        </a:lnSpc>
                        <a:spcAft>
                          <a:spcPct val="15000"/>
                        </a:spcAft>
                        <a:buFontTx/>
                        <a:buNone/>
                        <a:defRPr/>
                      </a:pPr>
                      <a:r>
                        <a:rPr lang="kk-KZ" sz="1200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Максималды ұпай – </a:t>
                      </a:r>
                      <a:r>
                        <a:rPr lang="kk-KZ" sz="1200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30</a:t>
                      </a:r>
                      <a:endParaRPr lang="kk-KZ" sz="1200" b="0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i="1" u="sng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1" u="sng" dirty="0" err="1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Математикалық</a:t>
                      </a:r>
                      <a:r>
                        <a:rPr lang="ru-RU" sz="1200" b="1" i="1" u="sng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i="1" u="sng" dirty="0" err="1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сауаттылық</a:t>
                      </a:r>
                      <a:r>
                        <a:rPr lang="ru-RU" sz="1200" b="1" i="1" u="sng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: </a:t>
                      </a: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kk-KZ" sz="1200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Тест тапсырмаларының саны – </a:t>
                      </a:r>
                      <a:r>
                        <a:rPr lang="kk-KZ" sz="1200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13;</a:t>
                      </a:r>
                      <a:endParaRPr lang="kk-KZ" sz="1200" b="0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kk-KZ" sz="1200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Максималды ұпай – </a:t>
                      </a:r>
                      <a:r>
                        <a:rPr lang="kk-KZ" sz="1200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endParaRPr lang="kk-KZ" sz="1200" b="0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kk-KZ" sz="1200" b="0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1" u="sng" dirty="0" err="1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Ғылыми</a:t>
                      </a:r>
                      <a:r>
                        <a:rPr lang="ru-RU" sz="1200" b="1" i="1" u="sng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i="1" u="sng" dirty="0" err="1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жаратылыстану</a:t>
                      </a:r>
                      <a:r>
                        <a:rPr lang="ru-RU" sz="1200" b="1" i="1" u="sng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i="1" u="sng" dirty="0" err="1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сауаттылығы</a:t>
                      </a:r>
                      <a:r>
                        <a:rPr lang="ru-RU" sz="1200" b="1" i="1" u="sng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kk-KZ" sz="1200" b="1" i="1" u="sng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(физика, химия, биология,</a:t>
                      </a:r>
                      <a:r>
                        <a:rPr lang="kk-KZ" sz="1200" b="1" i="1" u="sng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география</a:t>
                      </a:r>
                      <a:r>
                        <a:rPr lang="kk-KZ" sz="1200" b="1" i="1" u="sng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):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baseline="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Тест </a:t>
                      </a:r>
                      <a:r>
                        <a:rPr lang="ru-RU" sz="1200" b="0" baseline="0" dirty="0" err="1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тапсырмаларының</a:t>
                      </a:r>
                      <a:r>
                        <a:rPr lang="ru-RU" sz="1200" b="0" baseline="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0" baseline="0" dirty="0" err="1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жалпы</a:t>
                      </a:r>
                      <a:r>
                        <a:rPr lang="ru-RU" sz="1200" b="0" baseline="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саны </a:t>
                      </a:r>
                      <a:r>
                        <a:rPr lang="ru-RU" sz="1200" b="0" baseline="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– 32.</a:t>
                      </a:r>
                      <a:endParaRPr lang="ru-RU" sz="1200" b="0" baseline="0" dirty="0" smtClean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baseline="0" dirty="0" err="1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Максималды</a:t>
                      </a:r>
                      <a:r>
                        <a:rPr lang="ru-RU" sz="1200" b="0" baseline="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0" baseline="0" dirty="0" err="1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ұпай</a:t>
                      </a:r>
                      <a:r>
                        <a:rPr lang="ru-RU" sz="1200" b="0" baseline="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– </a:t>
                      </a:r>
                      <a:r>
                        <a:rPr lang="ru-RU" sz="1200" b="0" baseline="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32.</a:t>
                      </a:r>
                      <a:endParaRPr lang="ru-RU" sz="1100" b="0" i="0" u="none" dirty="0" smtClean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6977" marR="46977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79512" y="4642247"/>
            <a:ext cx="396044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Компьютерлік</a:t>
            </a:r>
            <a:r>
              <a:rPr lang="ru-RU" sz="12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 </a:t>
            </a:r>
            <a:r>
              <a:rPr lang="ru-RU" sz="1200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тестілеу</a:t>
            </a:r>
            <a:r>
              <a:rPr lang="ru-RU" sz="12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:</a:t>
            </a:r>
          </a:p>
          <a:p>
            <a:pPr marL="809625" indent="-809625"/>
            <a:r>
              <a:rPr lang="ru-RU" sz="12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105 минут </a:t>
            </a:r>
            <a:r>
              <a:rPr lang="ru-RU" sz="1200" i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(35 </a:t>
            </a:r>
            <a:r>
              <a:rPr lang="ru-RU" sz="1200" i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мин. </a:t>
            </a:r>
            <a:r>
              <a:rPr lang="ru-RU" sz="1200" i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тестілеу</a:t>
            </a:r>
            <a:r>
              <a:rPr lang="ru-RU" sz="1200" i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 + 15 мин. </a:t>
            </a:r>
            <a:r>
              <a:rPr lang="ru-RU" sz="1200" i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үзіліс</a:t>
            </a:r>
            <a:r>
              <a:rPr lang="ru-RU" sz="1200" i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 + </a:t>
            </a:r>
            <a:r>
              <a:rPr lang="ru-RU" sz="1200" i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24 </a:t>
            </a:r>
            <a:r>
              <a:rPr lang="ru-RU" sz="1200" i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мин. </a:t>
            </a:r>
            <a:r>
              <a:rPr lang="ru-RU" sz="1200" i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тестілеу</a:t>
            </a:r>
            <a:r>
              <a:rPr lang="ru-RU" sz="1200" i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 </a:t>
            </a:r>
            <a:r>
              <a:rPr lang="ru-RU" sz="1200" i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+ 15 </a:t>
            </a:r>
            <a:r>
              <a:rPr lang="ru-RU" sz="1200" i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мин. </a:t>
            </a:r>
            <a:r>
              <a:rPr lang="ru-RU" sz="1200" i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үзіліс</a:t>
            </a:r>
            <a:r>
              <a:rPr lang="ru-RU" sz="1200" i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 +</a:t>
            </a:r>
          </a:p>
          <a:p>
            <a:pPr marL="809625"/>
            <a:r>
              <a:rPr lang="ru-RU" sz="1200" i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16 </a:t>
            </a:r>
            <a:r>
              <a:rPr lang="ru-RU" sz="1200" i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мин</a:t>
            </a:r>
            <a:r>
              <a:rPr lang="ru-RU" sz="1200" i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. </a:t>
            </a:r>
            <a:r>
              <a:rPr lang="ru-RU" sz="1200" i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тестілеу</a:t>
            </a:r>
            <a:r>
              <a:rPr lang="ru-RU" sz="1200" i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)</a:t>
            </a:r>
            <a:endParaRPr lang="ru-RU" sz="1200" i="1" dirty="0">
              <a:solidFill>
                <a:schemeClr val="tx2">
                  <a:lumMod val="50000"/>
                </a:schemeClr>
              </a:solidFill>
              <a:latin typeface="Arial" pitchFamily="34" charset="0"/>
              <a:ea typeface="Cambria" panose="02040503050406030204" pitchFamily="18" charset="0"/>
              <a:cs typeface="Arial" pitchFamily="34" charset="0"/>
            </a:endParaRPr>
          </a:p>
          <a:p>
            <a:endParaRPr lang="ru-RU" sz="1200" dirty="0">
              <a:solidFill>
                <a:schemeClr val="tx2">
                  <a:lumMod val="50000"/>
                </a:schemeClr>
              </a:solidFill>
              <a:latin typeface="Arial" pitchFamily="34" charset="0"/>
              <a:ea typeface="Cambria" panose="02040503050406030204" pitchFamily="18" charset="0"/>
              <a:cs typeface="Arial" pitchFamily="34" charset="0"/>
            </a:endParaRPr>
          </a:p>
          <a:p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Тест </a:t>
            </a:r>
            <a:r>
              <a:rPr lang="ru-RU" sz="12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тапсырмаларының</a:t>
            </a: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 саны – </a:t>
            </a:r>
            <a:r>
              <a:rPr lang="ru-RU" sz="12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30</a:t>
            </a:r>
          </a:p>
          <a:p>
            <a:pPr lvl="0"/>
            <a:r>
              <a:rPr lang="ru-RU" sz="12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Максималды</a:t>
            </a: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ұпай</a:t>
            </a: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 саны – </a:t>
            </a:r>
            <a:r>
              <a:rPr lang="ru-RU" sz="12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30 </a:t>
            </a:r>
            <a:endParaRPr lang="ru-RU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55976" y="4877329"/>
            <a:ext cx="44644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Компьютерлік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тестілеу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:</a:t>
            </a:r>
          </a:p>
          <a:p>
            <a:r>
              <a:rPr lang="ru-RU" sz="12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170 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минут </a:t>
            </a: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(</a:t>
            </a:r>
            <a:r>
              <a:rPr lang="ru-RU" sz="1200" i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6</a:t>
            </a:r>
            <a:r>
              <a:rPr lang="ru-RU" sz="1200" i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0 мин</a:t>
            </a:r>
            <a:r>
              <a:rPr lang="ru-RU" sz="1200" i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. </a:t>
            </a:r>
            <a:r>
              <a:rPr lang="ru-RU" sz="1200" i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тестілеу</a:t>
            </a:r>
            <a:r>
              <a:rPr lang="ru-RU" sz="1200" i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 </a:t>
            </a:r>
            <a:r>
              <a:rPr lang="ru-RU" sz="1200" i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+ 10 мин. </a:t>
            </a:r>
            <a:r>
              <a:rPr lang="ru-RU" sz="1200" i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үзіліс</a:t>
            </a:r>
            <a:r>
              <a:rPr lang="ru-RU" sz="1200" i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 +</a:t>
            </a:r>
          </a:p>
          <a:p>
            <a:pPr marL="809625"/>
            <a:r>
              <a:rPr lang="ru-RU" sz="1200" i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25</a:t>
            </a:r>
            <a:r>
              <a:rPr lang="ru-RU" sz="1200" i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 </a:t>
            </a:r>
            <a:r>
              <a:rPr lang="ru-RU" sz="1200" i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мин. </a:t>
            </a:r>
            <a:r>
              <a:rPr lang="ru-RU" sz="1200" i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тестілеу</a:t>
            </a:r>
            <a:r>
              <a:rPr lang="ru-RU" sz="1200" i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 </a:t>
            </a:r>
            <a:r>
              <a:rPr lang="ru-RU" sz="1200" i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+ 10 мин. </a:t>
            </a:r>
            <a:r>
              <a:rPr lang="ru-RU" sz="1200" i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үзіліс</a:t>
            </a:r>
            <a:r>
              <a:rPr lang="ru-RU" sz="1200" i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 +</a:t>
            </a:r>
          </a:p>
          <a:p>
            <a:pPr marL="809625"/>
            <a:r>
              <a:rPr lang="ru-RU" sz="1200" i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65 </a:t>
            </a:r>
            <a:r>
              <a:rPr lang="ru-RU" sz="1200" i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мин</a:t>
            </a:r>
            <a:r>
              <a:rPr lang="ru-RU" sz="1200" i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. </a:t>
            </a:r>
            <a:r>
              <a:rPr lang="ru-RU" sz="1200" i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тестілеу</a:t>
            </a:r>
            <a:r>
              <a:rPr lang="ru-RU" sz="1200" i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 )</a:t>
            </a:r>
          </a:p>
          <a:p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Тест </a:t>
            </a:r>
            <a:r>
              <a:rPr lang="ru-RU" sz="1200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тапсырмаларының</a:t>
            </a:r>
            <a:r>
              <a:rPr lang="ru-RU" sz="12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 </a:t>
            </a: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саны </a:t>
            </a:r>
            <a:r>
              <a:rPr lang="kk-KZ" sz="12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– 75</a:t>
            </a:r>
          </a:p>
          <a:p>
            <a:r>
              <a:rPr lang="ru-RU" sz="1200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Максималды</a:t>
            </a:r>
            <a:r>
              <a:rPr lang="ru-RU" sz="12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ұпай</a:t>
            </a:r>
            <a:r>
              <a:rPr lang="ru-RU" sz="12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 </a:t>
            </a: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саны </a:t>
            </a:r>
            <a:r>
              <a:rPr lang="kk-KZ" sz="12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" panose="02040503050406030204" pitchFamily="18" charset="0"/>
                <a:cs typeface="Arial" pitchFamily="34" charset="0"/>
              </a:rPr>
              <a:t>– 75</a:t>
            </a:r>
            <a:endParaRPr lang="kk-KZ" sz="1200" dirty="0">
              <a:solidFill>
                <a:schemeClr val="tx2">
                  <a:lumMod val="50000"/>
                </a:schemeClr>
              </a:solidFill>
              <a:latin typeface="Arial" pitchFamily="34" charset="0"/>
              <a:ea typeface="Cambria" panose="02040503050406030204" pitchFamily="18" charset="0"/>
              <a:cs typeface="Arial" pitchFamily="34" charset="0"/>
            </a:endParaRPr>
          </a:p>
        </p:txBody>
      </p:sp>
      <p:sp>
        <p:nvSpPr>
          <p:cNvPr id="7" name="Прямоугольник 9"/>
          <p:cNvSpPr>
            <a:spLocks noChangeArrowheads="1"/>
          </p:cNvSpPr>
          <p:nvPr/>
        </p:nvSpPr>
        <p:spPr bwMode="auto">
          <a:xfrm>
            <a:off x="0" y="115888"/>
            <a:ext cx="9144000" cy="5355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200" b="1" dirty="0" smtClean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4 </a:t>
            </a:r>
            <a:r>
              <a:rPr lang="ru-RU" sz="3200" b="1" dirty="0" err="1" smtClean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және</a:t>
            </a:r>
            <a:r>
              <a:rPr lang="ru-RU" sz="3200" b="1" dirty="0" smtClean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 9 </a:t>
            </a:r>
            <a:r>
              <a:rPr lang="ru-RU" sz="3200" b="1" dirty="0" err="1" smtClean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сыныптарға</a:t>
            </a:r>
            <a:r>
              <a:rPr lang="ru-RU" sz="3200" b="1" dirty="0" smtClean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ru-RU" sz="3200" b="1" dirty="0" err="1" smtClean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арналған</a:t>
            </a:r>
            <a:r>
              <a:rPr lang="ru-RU" sz="3200" b="1" dirty="0" smtClean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 ББЖМ форматы</a:t>
            </a:r>
            <a:endParaRPr lang="ru-RU" sz="32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4428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7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sz="27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БІЛІМ </a:t>
            </a:r>
            <a:r>
              <a:rPr lang="ru-RU" sz="27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ЖЕТІСТІКТЕРІНІҢ МОНИТОРИНГІ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0" t="17088" r="1206" b="6196"/>
          <a:stretch/>
        </p:blipFill>
        <p:spPr bwMode="auto">
          <a:xfrm>
            <a:off x="3798936" y="980728"/>
            <a:ext cx="4733503" cy="3816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4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363" t="42869" r="19406" b="22678"/>
          <a:stretch/>
        </p:blipFill>
        <p:spPr bwMode="auto">
          <a:xfrm>
            <a:off x="257174" y="980728"/>
            <a:ext cx="3234705" cy="3312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11575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kk-KZ" dirty="0"/>
              <a:t> 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1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ru-RU" sz="1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алушылардың</a:t>
            </a:r>
            <a:r>
              <a:rPr lang="ru-RU" sz="1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ru-RU" sz="1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жетістіктеріне</a:t>
            </a:r>
            <a:r>
              <a:rPr lang="ru-RU" sz="1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мониторинг </a:t>
            </a:r>
            <a:r>
              <a:rPr lang="ru-RU" sz="18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жүргізу</a:t>
            </a:r>
            <a:r>
              <a:rPr lang="ru-RU" sz="1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бойынша</a:t>
            </a:r>
            <a:r>
              <a:rPr lang="ru-RU" sz="1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Қарағанды</a:t>
            </a:r>
            <a:r>
              <a:rPr lang="ru-RU" sz="1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облысының</a:t>
            </a:r>
            <a:r>
              <a:rPr lang="ru-RU" sz="1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ru-RU" sz="1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беру </a:t>
            </a:r>
            <a:r>
              <a:rPr lang="ru-RU" sz="18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ұйымдарын</a:t>
            </a:r>
            <a:r>
              <a:rPr lang="ru-RU" sz="1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даярлау</a:t>
            </a:r>
            <a:r>
              <a:rPr lang="ru-RU" sz="1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жөніндегі</a:t>
            </a:r>
            <a:r>
              <a:rPr lang="ru-RU" sz="1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іс-шаралар</a:t>
            </a:r>
            <a:r>
              <a:rPr lang="ru-RU" sz="1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жоспары</a:t>
            </a:r>
            <a:r>
              <a:rPr lang="ru-RU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1189699"/>
              </p:ext>
            </p:extLst>
          </p:nvPr>
        </p:nvGraphicFramePr>
        <p:xfrm>
          <a:off x="457200" y="1196753"/>
          <a:ext cx="8363273" cy="31015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2663"/>
                <a:gridCol w="2665974"/>
                <a:gridCol w="1966438"/>
                <a:gridCol w="1232517"/>
                <a:gridCol w="2135681"/>
              </a:tblGrid>
              <a:tr h="586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№</a:t>
                      </a:r>
                      <a:endParaRPr lang="ru-RU" sz="12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7121" marR="571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Іс</a:t>
                      </a:r>
                      <a:r>
                        <a:rPr lang="en-US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r>
                        <a:rPr lang="kk-KZ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шаралар</a:t>
                      </a:r>
                      <a:endParaRPr lang="ru-RU" sz="12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7121" marR="571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Қатысушылар</a:t>
                      </a:r>
                      <a:endParaRPr lang="ru-RU" sz="12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7121" marR="571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Өткізу </a:t>
                      </a:r>
                      <a:endParaRPr lang="ru-RU" sz="12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мерзімі</a:t>
                      </a:r>
                      <a:endParaRPr lang="ru-RU" sz="12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7121" marR="571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Arial" pitchFamily="34" charset="0"/>
                          <a:cs typeface="Arial" pitchFamily="34" charset="0"/>
                        </a:rPr>
                        <a:t>Жауаптылар</a:t>
                      </a:r>
                      <a:endParaRPr lang="ru-RU" sz="12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7121" marR="57121" marT="0" marB="0"/>
                </a:tc>
              </a:tr>
              <a:tr h="293050"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Білім алушылардың білім жетістіктерінің мониторингін нормативтік-құқықтық және әдістемелік сүйемелдеу</a:t>
                      </a:r>
                      <a:endParaRPr lang="ru-RU" sz="12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7121" marR="57121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285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Arial" pitchFamily="34" charset="0"/>
                          <a:cs typeface="Arial" pitchFamily="34" charset="0"/>
                        </a:rPr>
                        <a:t>1.</a:t>
                      </a:r>
                      <a:endParaRPr lang="ru-RU" sz="12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7121" marR="5712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Arial" pitchFamily="34" charset="0"/>
                          <a:cs typeface="Arial" pitchFamily="34" charset="0"/>
                        </a:rPr>
                        <a:t>Білім алушылардың білім жетістіктеріне мониторинг жүргізу бойынша ақпараттық-түсіндіру жүргізуге арналған материалдарды дайындау </a:t>
                      </a:r>
                      <a:endParaRPr lang="ru-RU" sz="12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7121" marR="5712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Arial" pitchFamily="34" charset="0"/>
                          <a:cs typeface="Arial" pitchFamily="34" charset="0"/>
                        </a:rPr>
                        <a:t>ҚО БД ОӘО</a:t>
                      </a:r>
                      <a:endParaRPr lang="ru-RU" sz="12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7121" marR="5712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Тамыз-қыркүйек 2021 ж.</a:t>
                      </a:r>
                      <a:endParaRPr lang="ru-RU" sz="12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7121" marR="5712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ББ, ҚО БД ОӘО,</a:t>
                      </a:r>
                      <a:endParaRPr lang="ru-RU" sz="12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аудан/қалалық ББ басшылары </a:t>
                      </a:r>
                      <a:endParaRPr lang="ru-RU" sz="12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7121" marR="57121" marT="0" marB="0"/>
                </a:tc>
              </a:tr>
              <a:tr h="11886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Arial" pitchFamily="34" charset="0"/>
                          <a:cs typeface="Arial" pitchFamily="34" charset="0"/>
                        </a:rPr>
                        <a:t>2.</a:t>
                      </a:r>
                      <a:endParaRPr lang="ru-RU" sz="12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7121" marR="5712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Arial" pitchFamily="34" charset="0"/>
                          <a:cs typeface="Arial" pitchFamily="34" charset="0"/>
                        </a:rPr>
                        <a:t>Білім алушылардың білім жетістіктеріне мониторинг жүргізу бойынша нормативтік-құқықтық және нұсқаулық құжаттарды зерделеу</a:t>
                      </a:r>
                      <a:endParaRPr lang="ru-RU" sz="12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7121" marR="5712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Аудан/қалалық ББ</a:t>
                      </a:r>
                      <a:endParaRPr lang="ru-RU" sz="12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әдіскерлері, мектеп директорлары</a:t>
                      </a:r>
                      <a:endParaRPr lang="ru-RU" sz="12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7121" marR="5712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Arial" pitchFamily="34" charset="0"/>
                          <a:cs typeface="Arial" pitchFamily="34" charset="0"/>
                        </a:rPr>
                        <a:t>Қыркүйек-қазан 2021 ж.</a:t>
                      </a:r>
                      <a:endParaRPr lang="ru-RU" sz="12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7121" marR="5712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ББ, ҚО БД ОӘО,</a:t>
                      </a:r>
                      <a:endParaRPr lang="ru-RU" sz="12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аудан/қалалық ББ басшылары </a:t>
                      </a:r>
                      <a:endParaRPr lang="ru-RU" sz="12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7121" marR="5712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8122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8341807"/>
              </p:ext>
            </p:extLst>
          </p:nvPr>
        </p:nvGraphicFramePr>
        <p:xfrm>
          <a:off x="395536" y="548682"/>
          <a:ext cx="8352927" cy="47607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20291"/>
                <a:gridCol w="2006503"/>
                <a:gridCol w="1257627"/>
                <a:gridCol w="2179194"/>
                <a:gridCol w="189312"/>
              </a:tblGrid>
              <a:tr h="483697"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kk-KZ" sz="10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Білім </a:t>
                      </a:r>
                      <a:r>
                        <a:rPr lang="kk-KZ" sz="10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алушылардың білім жетістіктеріне мониторинг жүргізу бойынша дайындық кезінде </a:t>
                      </a:r>
                      <a:endParaRPr lang="ru-RU" sz="10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ұйымдастырушылық-әдістемелік қамтамасыз ету</a:t>
                      </a:r>
                      <a:endParaRPr lang="ru-RU" sz="10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2167" marR="4216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6009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  <a:latin typeface="Arial" pitchFamily="34" charset="0"/>
                          <a:cs typeface="Arial" pitchFamily="34" charset="0"/>
                        </a:rPr>
                        <a:t>«Оқу сауаттылығы», «Математикалық сауаттылық», «Жаратылыстану сауаттылығы» бағыттары бойынша тест спецификациясы бойынша түсіндіру жұмыстарын жүргізу</a:t>
                      </a:r>
                      <a:endParaRPr lang="ru-RU" sz="10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2167" marR="4216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ҚО БД ОӘО, аудан/қалалық ББ әдіскерлері</a:t>
                      </a:r>
                      <a:endParaRPr lang="ru-RU" sz="10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2167" marR="4216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Қыркүйек-қазан 2021 ж.</a:t>
                      </a:r>
                      <a:endParaRPr lang="ru-RU" sz="10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2167" marR="4216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  <a:latin typeface="Arial" pitchFamily="34" charset="0"/>
                          <a:cs typeface="Arial" pitchFamily="34" charset="0"/>
                        </a:rPr>
                        <a:t>ҚО БД ОӘО, </a:t>
                      </a:r>
                      <a:endParaRPr lang="ru-RU" sz="10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  <a:latin typeface="Arial" pitchFamily="34" charset="0"/>
                          <a:cs typeface="Arial" pitchFamily="34" charset="0"/>
                        </a:rPr>
                        <a:t>аудан/қалалық ББ басшылары </a:t>
                      </a:r>
                      <a:endParaRPr lang="ru-RU" sz="10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2167" marR="42167" marT="0" marB="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56223" marR="56223" marT="28112" marB="28112"/>
                </a:tc>
              </a:tr>
              <a:tr h="44117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  <a:latin typeface="Arial" pitchFamily="34" charset="0"/>
                          <a:cs typeface="Arial" pitchFamily="34" charset="0"/>
                        </a:rPr>
                        <a:t>ББЖМ-ны өткізу бойынша 4 және 9-сынып оқушыларымен түсіндіру жұмыстарын жүргізу </a:t>
                      </a:r>
                      <a:endParaRPr lang="ru-RU" sz="10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2167" marR="4216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  <a:latin typeface="Arial" pitchFamily="34" charset="0"/>
                          <a:cs typeface="Arial" pitchFamily="34" charset="0"/>
                        </a:rPr>
                        <a:t>Аудан/қалалық мектеп әкімшілігі мен педагогтар </a:t>
                      </a:r>
                      <a:endParaRPr lang="ru-RU" sz="10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2167" marR="4216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Ай сайын</a:t>
                      </a:r>
                      <a:endParaRPr lang="ru-RU" sz="10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2167" marR="4216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Білім беру бөлімдері</a:t>
                      </a:r>
                      <a:endParaRPr lang="ru-RU" sz="10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2167" marR="42167" marT="0" marB="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56223" marR="56223" marT="28112" marB="28112"/>
                </a:tc>
              </a:tr>
              <a:tr h="3189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  <a:latin typeface="Arial" pitchFamily="34" charset="0"/>
                          <a:cs typeface="Arial" pitchFamily="34" charset="0"/>
                        </a:rPr>
                        <a:t>ББЖМ-ны өткізу бойынша  тақырыптық стендтерді, бұрыштарды ресімдеу</a:t>
                      </a:r>
                      <a:endParaRPr lang="ru-RU" sz="10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2167" marR="42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itchFamily="34" charset="0"/>
                          <a:cs typeface="Arial" pitchFamily="34" charset="0"/>
                        </a:rPr>
                        <a:t>Облыстың білім беру ұйымдары</a:t>
                      </a:r>
                      <a:endParaRPr lang="ru-RU" sz="10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2167" marR="42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Қыркүйек-қазан 2021 ж.</a:t>
                      </a:r>
                      <a:endParaRPr lang="ru-RU" sz="10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2167" marR="42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Білім беру бөлімдері</a:t>
                      </a:r>
                      <a:endParaRPr lang="ru-RU" sz="10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0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2167" marR="42167" marT="0" marB="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56223" marR="56223" marT="28112" marB="28112"/>
                </a:tc>
              </a:tr>
              <a:tr h="55279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  <a:latin typeface="Arial" pitchFamily="34" charset="0"/>
                          <a:cs typeface="Arial" pitchFamily="34" charset="0"/>
                        </a:rPr>
                        <a:t>«Білім алушылардың білім жетістіктеріне мониторинг жүргізу бойынша даярлық жүйесі» тақырыбына семинар-кеңес</a:t>
                      </a:r>
                      <a:endParaRPr lang="ru-RU" sz="10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2167" marR="4216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  <a:latin typeface="Arial" pitchFamily="34" charset="0"/>
                          <a:cs typeface="Arial" pitchFamily="34" charset="0"/>
                        </a:rPr>
                        <a:t>Аудан/қалалық ББ</a:t>
                      </a:r>
                      <a:endParaRPr lang="ru-RU" sz="10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  <a:latin typeface="Arial" pitchFamily="34" charset="0"/>
                          <a:cs typeface="Arial" pitchFamily="34" charset="0"/>
                        </a:rPr>
                        <a:t>әдіскерлері, мектеп директорлары</a:t>
                      </a:r>
                      <a:endParaRPr lang="ru-RU" sz="10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2167" marR="4216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Айына 1 рет 2021-2022 жж</a:t>
                      </a:r>
                      <a:endParaRPr lang="ru-RU" sz="10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2167" marR="4216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Білім беру бөлімдері,</a:t>
                      </a:r>
                      <a:endParaRPr lang="ru-RU" sz="10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ҚО БД ОӘО</a:t>
                      </a:r>
                      <a:endParaRPr lang="ru-RU" sz="10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2167" marR="42167" marT="0" marB="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56223" marR="56223" marT="28112" marB="28112"/>
                </a:tc>
              </a:tr>
              <a:tr h="44117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kern="1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Білім алушылардың білім жетістіктеріне мониторинг жүргізуге дайындық бойынша компьютерлерді тестілеу</a:t>
                      </a:r>
                      <a:endParaRPr lang="ru-RU" sz="10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2167" marR="4216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  <a:latin typeface="Arial" pitchFamily="34" charset="0"/>
                          <a:cs typeface="Arial" pitchFamily="34" charset="0"/>
                        </a:rPr>
                        <a:t>Аудан/қалалық</a:t>
                      </a:r>
                      <a:endParaRPr lang="ru-RU" sz="10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  <a:latin typeface="Arial" pitchFamily="34" charset="0"/>
                          <a:cs typeface="Arial" pitchFamily="34" charset="0"/>
                        </a:rPr>
                        <a:t>әдіскерлері, мектеп әкімшілігі мен педагогтары</a:t>
                      </a:r>
                      <a:endParaRPr lang="ru-RU" sz="10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2167" marR="42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  <a:latin typeface="Arial" pitchFamily="34" charset="0"/>
                          <a:cs typeface="Arial" pitchFamily="34" charset="0"/>
                        </a:rPr>
                        <a:t>Ай сайын</a:t>
                      </a:r>
                      <a:endParaRPr lang="ru-RU" sz="10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2167" marR="42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БД ОӘО,</a:t>
                      </a:r>
                      <a:endParaRPr lang="ru-RU" sz="10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Білім беру бөлімдері </a:t>
                      </a:r>
                      <a:endParaRPr lang="ru-RU" sz="10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0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2167" marR="42167" marT="0" marB="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56223" marR="56223" marT="28112" marB="28112"/>
                </a:tc>
              </a:tr>
              <a:tr h="4571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  <a:latin typeface="Arial" pitchFamily="34" charset="0"/>
                          <a:cs typeface="Arial" pitchFamily="34" charset="0"/>
                        </a:rPr>
                        <a:t>Ақпараттық-коммуникациялық технологияларды қолдана отырып кешенді тестілеуді ұйымдастыру және өткізу</a:t>
                      </a:r>
                      <a:endParaRPr lang="ru-RU" sz="10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2167" marR="4216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  <a:latin typeface="Arial" pitchFamily="34" charset="0"/>
                          <a:cs typeface="Arial" pitchFamily="34" charset="0"/>
                        </a:rPr>
                        <a:t>Облыс мектептерінің әкімшілігі мен педагогтары, оқушылары </a:t>
                      </a:r>
                      <a:endParaRPr lang="ru-RU" sz="10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0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2167" marR="4216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Тұрақты </a:t>
                      </a:r>
                      <a:endParaRPr lang="ru-RU" sz="10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2167" marR="4216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ББ, ҚО БД ОӘО, </a:t>
                      </a:r>
                      <a:endParaRPr lang="ru-RU" sz="10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Білім беру бөлімдері</a:t>
                      </a:r>
                      <a:endParaRPr lang="ru-RU" sz="10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2167" marR="42167" marT="0" marB="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56223" marR="56223" marT="28112" marB="28112"/>
                </a:tc>
              </a:tr>
              <a:tr h="64946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  <a:latin typeface="Arial" pitchFamily="34" charset="0"/>
                          <a:cs typeface="Arial" pitchFamily="34" charset="0"/>
                        </a:rPr>
                        <a:t>«Оқу сауаттылығы», «Математикалық сауаттылық», «Жаратылыстану сауаттылығы» онлайн-семинарларды өткізу </a:t>
                      </a:r>
                      <a:endParaRPr lang="ru-RU" sz="10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2167" marR="4216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  <a:latin typeface="Arial" pitchFamily="34" charset="0"/>
                          <a:cs typeface="Arial" pitchFamily="34" charset="0"/>
                        </a:rPr>
                        <a:t>ҚО БД ОӘО, аудан/қалалық ББ</a:t>
                      </a:r>
                      <a:endParaRPr lang="ru-RU" sz="10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2167" marR="4216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  <a:latin typeface="Arial" pitchFamily="34" charset="0"/>
                          <a:cs typeface="Arial" pitchFamily="34" charset="0"/>
                        </a:rPr>
                        <a:t>Ақпан-наурыз  2022 жж.</a:t>
                      </a:r>
                      <a:endParaRPr lang="ru-RU" sz="10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2167" marR="4216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ҚО БД ОӘО, </a:t>
                      </a:r>
                      <a:endParaRPr lang="ru-RU" sz="10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аудан/қалалық ББ басшылары </a:t>
                      </a:r>
                      <a:endParaRPr lang="ru-RU" sz="10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2167" marR="42167" marT="0" marB="0"/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L="56223" marR="56223" marT="28112" marB="28112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2933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0437581"/>
              </p:ext>
            </p:extLst>
          </p:nvPr>
        </p:nvGraphicFramePr>
        <p:xfrm>
          <a:off x="539552" y="332658"/>
          <a:ext cx="8147249" cy="46085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3295"/>
                <a:gridCol w="2597112"/>
                <a:gridCol w="1915645"/>
                <a:gridCol w="1200681"/>
                <a:gridCol w="2080516"/>
              </a:tblGrid>
              <a:tr h="502049"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kk-KZ" sz="10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Білім </a:t>
                      </a:r>
                      <a:r>
                        <a:rPr lang="kk-KZ" sz="10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алушылардың білім жетістіктеріне мониторинг жүргізу бойынша </a:t>
                      </a:r>
                      <a:endParaRPr lang="ru-RU" sz="10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ұйымдастырушылық-тәжірибелік қамтамасыз ету</a:t>
                      </a:r>
                      <a:endParaRPr lang="ru-RU" sz="10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7121" marR="57121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66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1.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21" marR="5712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  <a:latin typeface="Arial" pitchFamily="34" charset="0"/>
                          <a:cs typeface="Arial" pitchFamily="34" charset="0"/>
                        </a:rPr>
                        <a:t>«Оқу сауаттылығын қалыптастыру»  семинары</a:t>
                      </a:r>
                      <a:endParaRPr lang="ru-RU" sz="10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7121" marR="571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0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Облыс педагогтары</a:t>
                      </a:r>
                      <a:endParaRPr lang="ru-RU" sz="10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7121" marR="5712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  <a:latin typeface="Arial" pitchFamily="34" charset="0"/>
                          <a:cs typeface="Arial" pitchFamily="34" charset="0"/>
                        </a:rPr>
                        <a:t>Ақпан-наурыз  2022 жж.</a:t>
                      </a:r>
                      <a:endParaRPr lang="ru-RU" sz="10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7121" marR="5712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  <a:latin typeface="Arial" pitchFamily="34" charset="0"/>
                          <a:cs typeface="Arial" pitchFamily="34" charset="0"/>
                        </a:rPr>
                        <a:t>ҚО БД ОӘО, </a:t>
                      </a:r>
                      <a:endParaRPr lang="ru-RU" sz="10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  <a:latin typeface="Arial" pitchFamily="34" charset="0"/>
                          <a:cs typeface="Arial" pitchFamily="34" charset="0"/>
                        </a:rPr>
                        <a:t>аудан/қалалық ББ</a:t>
                      </a:r>
                      <a:endParaRPr lang="ru-RU" sz="10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7121" marR="57121" marT="0" marB="0"/>
                </a:tc>
              </a:tr>
              <a:tr h="8423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2.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21" marR="5712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  <a:latin typeface="Arial" pitchFamily="34" charset="0"/>
                          <a:cs typeface="Arial" pitchFamily="34" charset="0"/>
                        </a:rPr>
                        <a:t>«Оқу үдерісінде жаратылыстану-ғылыми сауаттылықты қалыптастыру бойынша тапсырмалардың түрлері» семинары</a:t>
                      </a:r>
                      <a:endParaRPr lang="ru-RU" sz="10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7121" marR="571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0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Облыс педагогтары</a:t>
                      </a:r>
                      <a:endParaRPr lang="ru-RU" sz="10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7121" marR="5712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  <a:latin typeface="Arial" pitchFamily="34" charset="0"/>
                          <a:cs typeface="Arial" pitchFamily="34" charset="0"/>
                        </a:rPr>
                        <a:t>Ақпан-наурыз  2022 жж.</a:t>
                      </a:r>
                      <a:endParaRPr lang="ru-RU" sz="10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7121" marR="5712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  <a:latin typeface="Arial" pitchFamily="34" charset="0"/>
                          <a:cs typeface="Arial" pitchFamily="34" charset="0"/>
                        </a:rPr>
                        <a:t>ҚО БД ОӘО,</a:t>
                      </a:r>
                      <a:endParaRPr lang="ru-RU" sz="10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  <a:latin typeface="Arial" pitchFamily="34" charset="0"/>
                          <a:cs typeface="Arial" pitchFamily="34" charset="0"/>
                        </a:rPr>
                        <a:t>аудан/қалалық ББ</a:t>
                      </a:r>
                      <a:endParaRPr lang="ru-RU" sz="10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7121" marR="57121" marT="0" marB="0"/>
                </a:tc>
              </a:tr>
              <a:tr h="8309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3.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21" marR="5712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  <a:latin typeface="Arial" pitchFamily="34" charset="0"/>
                          <a:cs typeface="Arial" pitchFamily="34" charset="0"/>
                        </a:rPr>
                        <a:t>«Математикалық сауаттылықты қалыптастыру бойынша тапсырмалардың әр түрлері» семинары</a:t>
                      </a:r>
                      <a:endParaRPr lang="ru-RU" sz="10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7121" marR="5712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Облыс педагогтары</a:t>
                      </a:r>
                      <a:endParaRPr lang="ru-RU" sz="10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7121" marR="5712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Ақпан-наурыз  2022 жж.</a:t>
                      </a:r>
                      <a:endParaRPr lang="ru-RU" sz="10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7121" marR="5712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ҚО БД ОӘО, </a:t>
                      </a:r>
                      <a:endParaRPr lang="ru-RU" sz="10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аудан/қалалық ББ</a:t>
                      </a:r>
                      <a:endParaRPr lang="ru-RU" sz="10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7121" marR="57121" marT="0" marB="0"/>
                </a:tc>
              </a:tr>
              <a:tr h="4303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4.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21" marR="5712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  <a:latin typeface="Arial" pitchFamily="34" charset="0"/>
                          <a:cs typeface="Arial" pitchFamily="34" charset="0"/>
                        </a:rPr>
                        <a:t>Оқушылардың психологиялық дайындығы бойынша жұмыс </a:t>
                      </a:r>
                      <a:endParaRPr lang="ru-RU" sz="10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7121" marR="5712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  <a:latin typeface="Arial" pitchFamily="34" charset="0"/>
                          <a:cs typeface="Arial" pitchFamily="34" charset="0"/>
                        </a:rPr>
                        <a:t>Облыс мектептерінің психологтары</a:t>
                      </a:r>
                      <a:endParaRPr lang="ru-RU" sz="10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7121" marR="5712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  <a:latin typeface="Arial" pitchFamily="34" charset="0"/>
                          <a:cs typeface="Arial" pitchFamily="34" charset="0"/>
                        </a:rPr>
                        <a:t> Тұрақты </a:t>
                      </a:r>
                      <a:endParaRPr lang="ru-RU" sz="10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7121" marR="5712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ҚО БД ОӘО, </a:t>
                      </a:r>
                      <a:endParaRPr lang="ru-RU" sz="10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аудан/қалалық ББ</a:t>
                      </a:r>
                      <a:endParaRPr lang="ru-RU" sz="10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7121" marR="57121" marT="0" marB="0"/>
                </a:tc>
              </a:tr>
              <a:tr h="4303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5.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21" marR="5712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  <a:latin typeface="Arial" pitchFamily="34" charset="0"/>
                          <a:cs typeface="Arial" pitchFamily="34" charset="0"/>
                        </a:rPr>
                        <a:t>Ата-аналармен ақпараттық-түсіндіру және кеңес беру жұмысы</a:t>
                      </a:r>
                      <a:endParaRPr lang="ru-RU" sz="10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7121" marR="571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  <a:latin typeface="Arial" pitchFamily="34" charset="0"/>
                          <a:cs typeface="Arial" pitchFamily="34" charset="0"/>
                        </a:rPr>
                        <a:t>Оқушылардың ата</a:t>
                      </a:r>
                      <a:r>
                        <a:rPr lang="ru-RU" sz="1000"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r>
                        <a:rPr lang="kk-KZ" sz="1000">
                          <a:effectLst/>
                          <a:latin typeface="Arial" pitchFamily="34" charset="0"/>
                          <a:cs typeface="Arial" pitchFamily="34" charset="0"/>
                        </a:rPr>
                        <a:t>аналары</a:t>
                      </a:r>
                      <a:endParaRPr lang="ru-RU" sz="10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7121" marR="571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  <a:latin typeface="Arial" pitchFamily="34" charset="0"/>
                          <a:cs typeface="Arial" pitchFamily="34" charset="0"/>
                        </a:rPr>
                        <a:t>Ақпан-наурыз  2022 жж.</a:t>
                      </a:r>
                      <a:endParaRPr lang="ru-RU" sz="10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7121" marR="571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педагог-психологтар </a:t>
                      </a:r>
                      <a:endParaRPr lang="ru-RU" sz="10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7121" marR="57121" marT="0" marB="0"/>
                </a:tc>
              </a:tr>
              <a:tr h="6454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6.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21" marR="5712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  <a:latin typeface="Arial" pitchFamily="34" charset="0"/>
                          <a:cs typeface="Arial" pitchFamily="34" charset="0"/>
                        </a:rPr>
                        <a:t>Оқушыларды мониторингке дайындау бойынша педагогтармен кеңес беру жұмысы</a:t>
                      </a:r>
                      <a:endParaRPr lang="ru-RU" sz="10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7121" marR="5712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  <a:latin typeface="Arial" pitchFamily="34" charset="0"/>
                          <a:cs typeface="Arial" pitchFamily="34" charset="0"/>
                        </a:rPr>
                        <a:t>Мектеп әкімшілігі,  педагогтар</a:t>
                      </a:r>
                      <a:endParaRPr lang="ru-RU" sz="10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7121" marR="5712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  <a:latin typeface="Arial" pitchFamily="34" charset="0"/>
                          <a:cs typeface="Arial" pitchFamily="34" charset="0"/>
                        </a:rPr>
                        <a:t>Ақпан-наурыз  2022 жж.</a:t>
                      </a:r>
                      <a:endParaRPr lang="ru-RU" sz="10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7121" marR="5712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облыс мектептерінің </a:t>
                      </a:r>
                      <a:endParaRPr lang="ru-RU" sz="10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педагог - психологтары</a:t>
                      </a:r>
                      <a:endParaRPr lang="ru-RU" sz="10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7121" marR="57121" marT="0" marB="0"/>
                </a:tc>
              </a:tr>
              <a:tr h="5203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7.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21" marR="5712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  <a:latin typeface="Arial" pitchFamily="34" charset="0"/>
                          <a:cs typeface="Arial" pitchFamily="34" charset="0"/>
                        </a:rPr>
                        <a:t>Облыс мектептерінің оқушыларымен тренингтік сабақтар</a:t>
                      </a:r>
                      <a:endParaRPr lang="ru-RU" sz="10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7121" marR="5712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  <a:latin typeface="Arial" pitchFamily="34" charset="0"/>
                          <a:cs typeface="Arial" pitchFamily="34" charset="0"/>
                        </a:rPr>
                        <a:t>Облыс мектептерінің оқушылары</a:t>
                      </a:r>
                      <a:endParaRPr lang="ru-RU" sz="10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7121" marR="5712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  <a:latin typeface="Arial" pitchFamily="34" charset="0"/>
                          <a:cs typeface="Arial" pitchFamily="34" charset="0"/>
                        </a:rPr>
                        <a:t>Ақпан-наурыз  2022 жж.</a:t>
                      </a:r>
                      <a:endParaRPr lang="ru-RU" sz="10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7121" marR="5712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облыс мектептерінің </a:t>
                      </a:r>
                      <a:endParaRPr lang="ru-RU" sz="10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педагог - психологтары</a:t>
                      </a:r>
                      <a:endParaRPr lang="ru-RU" sz="10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7121" marR="5712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545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6544588"/>
              </p:ext>
            </p:extLst>
          </p:nvPr>
        </p:nvGraphicFramePr>
        <p:xfrm>
          <a:off x="457022" y="548681"/>
          <a:ext cx="8229957" cy="23463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83177"/>
                <a:gridCol w="1979127"/>
                <a:gridCol w="1240469"/>
                <a:gridCol w="2149462"/>
                <a:gridCol w="177722"/>
              </a:tblGrid>
              <a:tr h="301206"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Білім алушылардың білім жетістіктеріне мониторинг жүргізу бойынша ақпараттық-түсіндіру жұмысы</a:t>
                      </a:r>
                      <a:endParaRPr lang="ru-RU" sz="12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7121" marR="57121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212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Arial" pitchFamily="34" charset="0"/>
                          <a:cs typeface="Arial" pitchFamily="34" charset="0"/>
                        </a:rPr>
                        <a:t>Білім алушылардың білім жетістіктеріне мониторинг жүргізу бойынша ақпаратты жариялау </a:t>
                      </a:r>
                      <a:endParaRPr lang="ru-RU" sz="12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7121" marR="5712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Аудан/қалалық ББ</a:t>
                      </a:r>
                      <a:endParaRPr lang="ru-RU" sz="12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әдіскерлері, қатысатын мектептер</a:t>
                      </a:r>
                      <a:endParaRPr lang="ru-RU" sz="12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7121" marR="5712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Кесте бойынша </a:t>
                      </a:r>
                      <a:endParaRPr lang="ru-RU" sz="12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7121" marR="5712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Arial" pitchFamily="34" charset="0"/>
                          <a:cs typeface="Arial" pitchFamily="34" charset="0"/>
                        </a:rPr>
                        <a:t>ББ, ҚО БД ОӘО, </a:t>
                      </a:r>
                      <a:endParaRPr lang="ru-RU" sz="12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Arial" pitchFamily="34" charset="0"/>
                          <a:cs typeface="Arial" pitchFamily="34" charset="0"/>
                        </a:rPr>
                        <a:t>аудан/қалалық ББ</a:t>
                      </a:r>
                      <a:endParaRPr lang="ru-RU" sz="12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7121" marR="57121" marT="0" marB="0"/>
                </a:tc>
                <a:tc>
                  <a:txBody>
                    <a:bodyPr/>
                    <a:lstStyle/>
                    <a:p>
                      <a:endParaRPr lang="ru-RU" sz="1500"/>
                    </a:p>
                  </a:txBody>
                  <a:tcPr marL="76161" marR="76161" marT="38080" marB="38080"/>
                </a:tc>
              </a:tr>
              <a:tr h="12217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Білім алушылардың білім жетістіктеріне мониторинг жүргізу бойынша «Ізденіс» газетінде айдар</a:t>
                      </a:r>
                      <a:endParaRPr lang="ru-RU" sz="12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7121" marR="5712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Arial" pitchFamily="34" charset="0"/>
                          <a:cs typeface="Arial" pitchFamily="34" charset="0"/>
                        </a:rPr>
                        <a:t>Аудан/қалалық ББ</a:t>
                      </a:r>
                      <a:endParaRPr lang="ru-RU" sz="12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Arial" pitchFamily="34" charset="0"/>
                          <a:cs typeface="Arial" pitchFamily="34" charset="0"/>
                        </a:rPr>
                        <a:t>әдіскерлері, қатысатын мектептер </a:t>
                      </a:r>
                      <a:endParaRPr lang="ru-RU" sz="12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2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7121" marR="5712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Arial" pitchFamily="34" charset="0"/>
                          <a:cs typeface="Arial" pitchFamily="34" charset="0"/>
                        </a:rPr>
                        <a:t> Тұрақты </a:t>
                      </a:r>
                      <a:endParaRPr lang="ru-RU" sz="12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7121" marR="5712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ҚО БД ОӘО</a:t>
                      </a:r>
                      <a:endParaRPr lang="ru-RU" sz="12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7121" marR="57121" marT="0" marB="0"/>
                </a:tc>
                <a:tc>
                  <a:txBody>
                    <a:bodyPr/>
                    <a:lstStyle/>
                    <a:p>
                      <a:endParaRPr lang="ru-RU" sz="1500" dirty="0"/>
                    </a:p>
                  </a:txBody>
                  <a:tcPr marL="76161" marR="76161" marT="38080" marB="3808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3489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332656"/>
            <a:ext cx="8229600" cy="274042"/>
          </a:xfrm>
        </p:spPr>
        <p:txBody>
          <a:bodyPr>
            <a:noAutofit/>
          </a:bodyPr>
          <a:lstStyle/>
          <a:p>
            <a:r>
              <a:rPr lang="ru-RU" sz="2400" dirty="0" smtClean="0"/>
              <a:t> </a:t>
            </a:r>
            <a:endParaRPr lang="ru-RU" sz="2400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9091"/>
            <a:ext cx="9156224" cy="771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07504" y="0"/>
            <a:ext cx="90364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err="1" smtClean="0">
                <a:solidFill>
                  <a:srgbClr val="002060"/>
                </a:solidFill>
                <a:latin typeface="Arial" pitchFamily="34" charset="0"/>
                <a:ea typeface="Calibri"/>
                <a:cs typeface="Arial" pitchFamily="34" charset="0"/>
              </a:rPr>
              <a:t>Білім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ea typeface="Calibri"/>
                <a:cs typeface="Arial" pitchFamily="34" charset="0"/>
              </a:rPr>
              <a:t> беру </a:t>
            </a:r>
            <a:r>
              <a:rPr lang="ru-RU" b="1" dirty="0" err="1" smtClean="0">
                <a:solidFill>
                  <a:srgbClr val="002060"/>
                </a:solidFill>
                <a:latin typeface="Arial" pitchFamily="34" charset="0"/>
                <a:ea typeface="Calibri"/>
                <a:cs typeface="Arial" pitchFamily="34" charset="0"/>
              </a:rPr>
              <a:t>ұйымдарында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ea typeface="Calibri"/>
                <a:cs typeface="Arial" pitchFamily="34" charset="0"/>
              </a:rPr>
              <a:t> ББЖМ </a:t>
            </a:r>
            <a:r>
              <a:rPr lang="ru-RU" b="1" dirty="0" err="1" smtClean="0">
                <a:solidFill>
                  <a:srgbClr val="002060"/>
                </a:solidFill>
                <a:latin typeface="Arial" pitchFamily="34" charset="0"/>
                <a:ea typeface="Calibri"/>
                <a:cs typeface="Arial" pitchFamily="34" charset="0"/>
              </a:rPr>
              <a:t>өткізу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Arial" pitchFamily="34" charset="0"/>
                <a:ea typeface="Calibri"/>
                <a:cs typeface="Arial" pitchFamily="34" charset="0"/>
              </a:rPr>
              <a:t>үшін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Arial" pitchFamily="34" charset="0"/>
                <a:ea typeface="Calibri"/>
                <a:cs typeface="Arial" pitchFamily="34" charset="0"/>
              </a:rPr>
              <a:t>ұйымдарды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Arial" pitchFamily="34" charset="0"/>
                <a:ea typeface="Calibri"/>
                <a:cs typeface="Arial" pitchFamily="34" charset="0"/>
              </a:rPr>
              <a:t>таңдау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Arial" pitchFamily="34" charset="0"/>
                <a:ea typeface="Calibri"/>
                <a:cs typeface="Arial" pitchFamily="34" charset="0"/>
              </a:rPr>
              <a:t>алгоритмі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ea typeface="Calibri"/>
                <a:cs typeface="Arial" pitchFamily="34" charset="0"/>
              </a:rPr>
              <a:t> 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4237873"/>
              </p:ext>
            </p:extLst>
          </p:nvPr>
        </p:nvGraphicFramePr>
        <p:xfrm>
          <a:off x="107504" y="692695"/>
          <a:ext cx="8712968" cy="5812941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2850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28446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297921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1.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Білім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беру </a:t>
                      </a:r>
                      <a:r>
                        <a:rPr lang="ru-RU" sz="1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ұйымының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материалдық-техникалық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базасына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мониторинг </a:t>
                      </a:r>
                      <a:r>
                        <a:rPr lang="ru-RU" sz="1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жүргізу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158464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2.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47675" marR="0" indent="-4476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ББЖМ </a:t>
                      </a:r>
                      <a:r>
                        <a:rPr lang="ru-RU" sz="1200" b="1" i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қатысу</a:t>
                      </a:r>
                      <a:r>
                        <a:rPr lang="ru-RU" sz="1200" b="1" i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1" i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үшін</a:t>
                      </a:r>
                      <a:r>
                        <a:rPr lang="ru-RU" sz="1200" b="1" i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1" i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білім</a:t>
                      </a:r>
                      <a:r>
                        <a:rPr lang="ru-RU" sz="1200" b="1" i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беру </a:t>
                      </a:r>
                      <a:r>
                        <a:rPr lang="ru-RU" sz="1200" b="1" i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ұйымдарының</a:t>
                      </a:r>
                      <a:r>
                        <a:rPr lang="ru-RU" sz="1200" b="1" i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1" i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тізімі</a:t>
                      </a:r>
                      <a:r>
                        <a:rPr lang="ru-RU" sz="1200" b="1" i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1" i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айқындалады</a:t>
                      </a:r>
                      <a:endParaRPr lang="ru-RU" sz="1200" b="1" i="0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628650" marR="0" indent="-3619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i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2.1. </a:t>
                      </a:r>
                      <a:r>
                        <a:rPr lang="ru-RU" sz="1200" i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ББЖМ </a:t>
                      </a:r>
                      <a:r>
                        <a:rPr lang="ru-RU" sz="1200" i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қатыспайтын</a:t>
                      </a:r>
                      <a:r>
                        <a:rPr lang="ru-RU" sz="1200" i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i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білім</a:t>
                      </a:r>
                      <a:r>
                        <a:rPr lang="ru-RU" sz="1200" i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беру </a:t>
                      </a:r>
                      <a:r>
                        <a:rPr lang="ru-RU" sz="1200" i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ұйымдары</a:t>
                      </a:r>
                      <a:r>
                        <a:rPr lang="ru-RU" sz="1200" i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:</a:t>
                      </a:r>
                      <a:endParaRPr lang="ru-RU" sz="1200" i="0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809625" marR="0" indent="-180975" algn="l" defTabSz="80962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1) ҚР </a:t>
                      </a:r>
                      <a:r>
                        <a:rPr lang="ru-RU" sz="120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Мәдениет</a:t>
                      </a:r>
                      <a:r>
                        <a:rPr lang="ru-RU" sz="120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және</a:t>
                      </a:r>
                      <a:r>
                        <a:rPr lang="ru-RU" sz="120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спорт </a:t>
                      </a:r>
                      <a:r>
                        <a:rPr lang="ru-RU" sz="120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министрлігіне</a:t>
                      </a:r>
                      <a:r>
                        <a:rPr lang="ru-RU" sz="120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қарасты</a:t>
                      </a:r>
                      <a:r>
                        <a:rPr lang="ru-RU" sz="120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мектептер</a:t>
                      </a:r>
                      <a:r>
                        <a:rPr lang="ru-RU" sz="120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;</a:t>
                      </a:r>
                    </a:p>
                    <a:p>
                      <a:pPr marL="809625" marR="0" indent="-180975" algn="l" defTabSz="80962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2) ҚР </a:t>
                      </a:r>
                      <a:r>
                        <a:rPr lang="ru-RU" sz="120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Денсаулық</a:t>
                      </a:r>
                      <a:r>
                        <a:rPr lang="ru-RU" sz="120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сақтау</a:t>
                      </a:r>
                      <a:r>
                        <a:rPr lang="ru-RU" sz="120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және</a:t>
                      </a:r>
                      <a:r>
                        <a:rPr lang="ru-RU" sz="120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әлеуметтік</a:t>
                      </a:r>
                      <a:r>
                        <a:rPr lang="ru-RU" sz="120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даму </a:t>
                      </a:r>
                      <a:r>
                        <a:rPr lang="ru-RU" sz="120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министрлігінің</a:t>
                      </a:r>
                      <a:r>
                        <a:rPr lang="ru-RU" sz="120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санаториялық-курорттық</a:t>
                      </a:r>
                      <a:r>
                        <a:rPr lang="ru-RU" sz="120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мектептері</a:t>
                      </a:r>
                      <a:r>
                        <a:rPr lang="ru-RU" sz="120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;</a:t>
                      </a:r>
                    </a:p>
                    <a:p>
                      <a:pPr marL="809625" marR="0" indent="-180975" algn="l" defTabSz="80962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3) </a:t>
                      </a:r>
                      <a:r>
                        <a:rPr lang="ru-RU" sz="120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Ресей</a:t>
                      </a:r>
                      <a:r>
                        <a:rPr lang="ru-RU" sz="120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Федерациясының</a:t>
                      </a:r>
                      <a:r>
                        <a:rPr lang="ru-RU" sz="120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Білім</a:t>
                      </a:r>
                      <a:r>
                        <a:rPr lang="ru-RU" sz="120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және</a:t>
                      </a:r>
                      <a:r>
                        <a:rPr lang="ru-RU" sz="120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ғылым</a:t>
                      </a:r>
                      <a:r>
                        <a:rPr lang="ru-RU" sz="120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министрлігіне</a:t>
                      </a:r>
                      <a:r>
                        <a:rPr lang="ru-RU" sz="120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қарасты</a:t>
                      </a:r>
                      <a:r>
                        <a:rPr lang="ru-RU" sz="120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мектептер</a:t>
                      </a:r>
                      <a:r>
                        <a:rPr lang="ru-RU" sz="120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;</a:t>
                      </a:r>
                    </a:p>
                    <a:p>
                      <a:pPr marL="809625" marR="0" indent="-180975" algn="l" defTabSz="80962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4) «</a:t>
                      </a:r>
                      <a:r>
                        <a:rPr lang="ru-RU" sz="120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Халықаралық</a:t>
                      </a:r>
                      <a:r>
                        <a:rPr lang="ru-RU" sz="120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мектептер</a:t>
                      </a:r>
                      <a:r>
                        <a:rPr lang="ru-RU" sz="120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» </a:t>
                      </a:r>
                      <a:r>
                        <a:rPr lang="ru-RU" sz="120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мәртебесі</a:t>
                      </a:r>
                      <a:r>
                        <a:rPr lang="ru-RU" sz="120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бар </a:t>
                      </a:r>
                      <a:r>
                        <a:rPr lang="ru-RU" sz="120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мектептер</a:t>
                      </a:r>
                      <a:r>
                        <a:rPr lang="ru-RU" sz="120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;</a:t>
                      </a:r>
                    </a:p>
                    <a:p>
                      <a:pPr marL="809625" marR="0" indent="-180975" algn="l" defTabSz="80962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5) </a:t>
                      </a:r>
                      <a:r>
                        <a:rPr lang="ru-RU" sz="120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дербес</a:t>
                      </a:r>
                      <a:r>
                        <a:rPr lang="ru-RU" sz="120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білім</a:t>
                      </a:r>
                      <a:r>
                        <a:rPr lang="ru-RU" sz="120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беру </a:t>
                      </a:r>
                      <a:r>
                        <a:rPr lang="ru-RU" sz="120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ұйымдары</a:t>
                      </a:r>
                      <a:r>
                        <a:rPr lang="ru-RU" sz="120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;</a:t>
                      </a:r>
                    </a:p>
                    <a:p>
                      <a:pPr marL="809625" marR="0" indent="-180975" algn="l" defTabSz="80962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6) </a:t>
                      </a:r>
                      <a:r>
                        <a:rPr lang="ru-RU" sz="120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түзеу</a:t>
                      </a:r>
                      <a:r>
                        <a:rPr lang="ru-RU" sz="120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мекемелер</a:t>
                      </a:r>
                      <a:r>
                        <a:rPr lang="en-US" sz="120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 </a:t>
                      </a:r>
                      <a:r>
                        <a:rPr lang="ru-RU" sz="120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жанындағы</a:t>
                      </a:r>
                      <a:r>
                        <a:rPr lang="ru-RU" sz="120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мектептер</a:t>
                      </a:r>
                      <a:r>
                        <a:rPr lang="ru-RU" sz="120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;</a:t>
                      </a:r>
                    </a:p>
                    <a:p>
                      <a:pPr marL="809625" marR="0" indent="-180975" algn="l" defTabSz="80962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9) </a:t>
                      </a:r>
                      <a:r>
                        <a:rPr lang="ru-RU" sz="120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кешкі</a:t>
                      </a:r>
                      <a:r>
                        <a:rPr lang="ru-RU" sz="120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мектептер</a:t>
                      </a:r>
                      <a:r>
                        <a:rPr lang="ru-RU" sz="120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(</a:t>
                      </a:r>
                      <a:r>
                        <a:rPr lang="ru-RU" sz="120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сыныптар</a:t>
                      </a:r>
                      <a:r>
                        <a:rPr lang="ru-RU" sz="120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);</a:t>
                      </a:r>
                    </a:p>
                    <a:p>
                      <a:pPr marL="809625" marR="0" indent="-180975" algn="l" defTabSz="80962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10) 80-ден аз </a:t>
                      </a:r>
                      <a:r>
                        <a:rPr lang="ru-RU" sz="120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оқушысы</a:t>
                      </a:r>
                      <a:r>
                        <a:rPr lang="ru-RU" sz="120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бар </a:t>
                      </a:r>
                      <a:r>
                        <a:rPr lang="ru-RU" sz="120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мектептер</a:t>
                      </a:r>
                      <a:r>
                        <a:rPr lang="ru-RU" sz="120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(</a:t>
                      </a:r>
                      <a:r>
                        <a:rPr lang="ru-RU" sz="120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барлық</a:t>
                      </a:r>
                      <a:r>
                        <a:rPr lang="ru-RU" sz="120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4 </a:t>
                      </a:r>
                      <a:r>
                        <a:rPr lang="ru-RU" sz="120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және</a:t>
                      </a:r>
                      <a:r>
                        <a:rPr lang="ru-RU" sz="120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9 </a:t>
                      </a:r>
                      <a:r>
                        <a:rPr lang="ru-RU" sz="120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сынып</a:t>
                      </a:r>
                      <a:r>
                        <a:rPr lang="ru-RU" sz="120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оқушыларын</a:t>
                      </a:r>
                      <a:r>
                        <a:rPr lang="ru-RU" sz="120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қоса</a:t>
                      </a:r>
                      <a:r>
                        <a:rPr lang="ru-RU" sz="120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алғанда</a:t>
                      </a:r>
                      <a:r>
                        <a:rPr lang="ru-RU" sz="120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)</a:t>
                      </a:r>
                    </a:p>
                    <a:p>
                      <a:pPr marL="628650" marR="0" indent="0" algn="l" defTabSz="80962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i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2.2. </a:t>
                      </a:r>
                      <a:r>
                        <a:rPr lang="ru-RU" sz="1200" i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Есепке</a:t>
                      </a:r>
                      <a:r>
                        <a:rPr lang="ru-RU" sz="1200" i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i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алынбайтын</a:t>
                      </a:r>
                      <a:r>
                        <a:rPr lang="ru-RU" sz="1200" i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i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мектептер</a:t>
                      </a:r>
                      <a:r>
                        <a:rPr lang="ru-RU" sz="1200" i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:</a:t>
                      </a:r>
                    </a:p>
                    <a:p>
                      <a:pPr marL="809625" marR="0" indent="-180975" algn="l" defTabSz="80962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төмен</a:t>
                      </a:r>
                      <a:r>
                        <a:rPr lang="ru-RU" sz="120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интернет </a:t>
                      </a:r>
                      <a:r>
                        <a:rPr lang="ru-RU" sz="120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жылдамдығы</a:t>
                      </a:r>
                      <a:r>
                        <a:rPr lang="ru-RU" sz="1200" i="1" kern="1200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бар </a:t>
                      </a:r>
                      <a:r>
                        <a:rPr lang="ru-RU" sz="1200" i="1" kern="1200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мектептер</a:t>
                      </a:r>
                      <a:r>
                        <a:rPr lang="ru-RU" sz="120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(4 Мбит/с </a:t>
                      </a:r>
                      <a:r>
                        <a:rPr lang="ru-RU" sz="120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төмен</a:t>
                      </a:r>
                      <a:r>
                        <a:rPr lang="ru-RU" sz="120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)</a:t>
                      </a:r>
                    </a:p>
                    <a:p>
                      <a:pPr marL="809625" marR="0" indent="-180975" algn="l" defTabSz="80962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компьютерлік</a:t>
                      </a:r>
                      <a:r>
                        <a:rPr lang="ru-RU" sz="120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сыныптардың</a:t>
                      </a:r>
                      <a:r>
                        <a:rPr lang="ru-RU" sz="120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сыйымдылығы</a:t>
                      </a:r>
                      <a:r>
                        <a:rPr lang="ru-RU" sz="120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ең</a:t>
                      </a:r>
                      <a:r>
                        <a:rPr lang="ru-RU" sz="120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аз </a:t>
                      </a:r>
                      <a:r>
                        <a:rPr lang="ru-RU" sz="120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мектептер</a:t>
                      </a:r>
                      <a:r>
                        <a:rPr lang="ru-RU" sz="120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512168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3.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fontAlgn="auto">
                        <a:spcBef>
                          <a:spcPts val="0"/>
                        </a:spcBef>
                        <a:spcAft>
                          <a:spcPts val="300"/>
                        </a:spcAft>
                        <a:buNone/>
                        <a:defRPr/>
                      </a:pPr>
                      <a:r>
                        <a:rPr lang="ru-RU" sz="1200" b="1" i="0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Білім</a:t>
                      </a:r>
                      <a:r>
                        <a:rPr lang="ru-RU" sz="1200" b="1" i="0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беру </a:t>
                      </a:r>
                      <a:r>
                        <a:rPr lang="ru-RU" sz="1200" b="1" i="0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ұйымын</a:t>
                      </a:r>
                      <a:r>
                        <a:rPr lang="ru-RU" sz="1200" b="1" i="0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i="0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кластерлеу</a:t>
                      </a:r>
                      <a:r>
                        <a:rPr lang="ru-RU" sz="1200" b="1" i="0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i="0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көрсеткіштері</a:t>
                      </a:r>
                      <a:r>
                        <a:rPr lang="ru-RU" sz="1200" b="1" i="0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i="0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анықталады</a:t>
                      </a:r>
                      <a:r>
                        <a:rPr lang="ru-RU" sz="1200" b="1" i="0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:</a:t>
                      </a:r>
                    </a:p>
                    <a:p>
                      <a:pPr marL="6286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i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аумақтық</a:t>
                      </a:r>
                      <a:r>
                        <a:rPr lang="ru-RU" sz="1200" i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i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тиістілігі</a:t>
                      </a:r>
                      <a:r>
                        <a:rPr lang="ru-RU" sz="1200" i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lang="ru-RU" sz="1200" i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қала</a:t>
                      </a:r>
                      <a:r>
                        <a:rPr lang="ru-RU" sz="1200" i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200" i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ауыл</a:t>
                      </a:r>
                      <a:r>
                        <a:rPr lang="ru-RU" sz="1200" i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);</a:t>
                      </a:r>
                    </a:p>
                    <a:p>
                      <a:pPr marL="6286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i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білім</a:t>
                      </a:r>
                      <a:r>
                        <a:rPr lang="ru-RU" sz="1200" i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беру </a:t>
                      </a:r>
                      <a:r>
                        <a:rPr lang="ru-RU" sz="1200" i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ұйымының</a:t>
                      </a:r>
                      <a:r>
                        <a:rPr lang="ru-RU" sz="1200" i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i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түрі</a:t>
                      </a:r>
                      <a:r>
                        <a:rPr lang="ru-RU" sz="1200" i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lang="ru-RU" sz="1200" i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жалпы</a:t>
                      </a:r>
                      <a:r>
                        <a:rPr lang="ru-RU" sz="1200" i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i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білім</a:t>
                      </a:r>
                      <a:r>
                        <a:rPr lang="ru-RU" sz="1200" i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i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беретін</a:t>
                      </a:r>
                      <a:r>
                        <a:rPr lang="ru-RU" sz="1200" i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i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мектеп</a:t>
                      </a:r>
                      <a:r>
                        <a:rPr lang="ru-RU" sz="1200" i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лицей, гимназия, </a:t>
                      </a:r>
                      <a:r>
                        <a:rPr lang="ru-RU" sz="1200" i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мектеп</a:t>
                      </a:r>
                      <a:r>
                        <a:rPr lang="ru-RU" sz="1200" i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-гимназия, </a:t>
                      </a:r>
                      <a:r>
                        <a:rPr lang="ru-RU" sz="1200" i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мектеп</a:t>
                      </a:r>
                      <a:r>
                        <a:rPr lang="ru-RU" sz="1200" i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-лицей);</a:t>
                      </a:r>
                    </a:p>
                    <a:p>
                      <a:pPr marL="6286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i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білім</a:t>
                      </a:r>
                      <a:r>
                        <a:rPr lang="ru-RU" sz="1200" i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i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алушылар</a:t>
                      </a:r>
                      <a:r>
                        <a:rPr lang="ru-RU" sz="1200" i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i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контингенті</a:t>
                      </a:r>
                      <a:r>
                        <a:rPr lang="ru-RU" sz="1200" i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;</a:t>
                      </a:r>
                    </a:p>
                    <a:p>
                      <a:pPr marL="6286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i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оқыту</a:t>
                      </a:r>
                      <a:r>
                        <a:rPr lang="ru-RU" sz="1200" i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i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тілі</a:t>
                      </a:r>
                      <a:r>
                        <a:rPr lang="ru-RU" sz="1200" i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lang="ru-RU" sz="1200" i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қазақ</a:t>
                      </a:r>
                      <a:r>
                        <a:rPr lang="ru-RU" sz="1200" i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200" i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орыс</a:t>
                      </a:r>
                      <a:r>
                        <a:rPr lang="ru-RU" sz="1200" i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</a:p>
                    <a:p>
                      <a:pPr marL="6286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i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білім</a:t>
                      </a:r>
                      <a:r>
                        <a:rPr lang="ru-RU" sz="1200" i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беру </a:t>
                      </a:r>
                      <a:r>
                        <a:rPr lang="ru-RU" sz="1200" i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ұйымының</a:t>
                      </a:r>
                      <a:r>
                        <a:rPr lang="ru-RU" sz="1200" i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i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қатысу</a:t>
                      </a:r>
                      <a:r>
                        <a:rPr lang="ru-RU" sz="1200" i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i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пайызы</a:t>
                      </a:r>
                      <a:r>
                        <a:rPr lang="ru-RU" sz="1200" i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 (25%).</a:t>
                      </a:r>
                      <a:endParaRPr lang="ru-RU" sz="1200" i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96535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4.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Білім</a:t>
                      </a:r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беру </a:t>
                      </a:r>
                      <a:r>
                        <a:rPr lang="ru-RU" sz="1200" b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ұйымдарының</a:t>
                      </a:r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тізімі</a:t>
                      </a:r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қалыптастырылады</a:t>
                      </a:r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және</a:t>
                      </a:r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ББЖМ </a:t>
                      </a:r>
                      <a:r>
                        <a:rPr lang="ru-RU" sz="1200" b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қатысу</a:t>
                      </a:r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үшін</a:t>
                      </a:r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білім</a:t>
                      </a:r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беру </a:t>
                      </a:r>
                      <a:r>
                        <a:rPr lang="ru-RU" sz="1200" b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ұйымын</a:t>
                      </a:r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кездейсоқ</a:t>
                      </a:r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таңдау</a:t>
                      </a:r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үшін</a:t>
                      </a:r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бағдарламаға</a:t>
                      </a:r>
                      <a:r>
                        <a:rPr lang="ru-RU" sz="1200" b="1" kern="1200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жүктеледі</a:t>
                      </a:r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97921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5.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ББЖМ </a:t>
                      </a:r>
                      <a:r>
                        <a:rPr lang="ru-RU" sz="1200" b="1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қатысу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үшін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ұйымдардың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қалыптастырылған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тізімін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өкілетті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орган </a:t>
                      </a:r>
                      <a:r>
                        <a:rPr lang="ru-RU" sz="1200" b="1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бекітеді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2740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2978</TotalTime>
  <Words>1276</Words>
  <Application>Microsoft Office PowerPoint</Application>
  <PresentationFormat>Экран (4:3)</PresentationFormat>
  <Paragraphs>216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 БІЛІМ ЖЕТІСТІКТЕРІНІҢ МОНИТОРИНГІ </vt:lpstr>
      <vt:lpstr>   Білім алушылардың білім жетістіктеріне мониторинг жүргізу бойынша  Қарағанды облысының білім беру ұйымдарын даярлау жөніндегі іс-шаралар жоспары   </vt:lpstr>
      <vt:lpstr>Презентация PowerPoint</vt:lpstr>
      <vt:lpstr>Презентация PowerPoint</vt:lpstr>
      <vt:lpstr>Презентация PowerPoint</vt:lpstr>
      <vt:lpstr> </vt:lpstr>
      <vt:lpstr>Презентация PowerPoint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Aidana</dc:creator>
  <cp:lastModifiedBy>User</cp:lastModifiedBy>
  <cp:revision>281</cp:revision>
  <cp:lastPrinted>2021-05-27T06:46:51Z</cp:lastPrinted>
  <dcterms:created xsi:type="dcterms:W3CDTF">2020-05-07T13:18:55Z</dcterms:created>
  <dcterms:modified xsi:type="dcterms:W3CDTF">2022-01-26T13:06:51Z</dcterms:modified>
</cp:coreProperties>
</file>