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commentAuthors.xml" ContentType="application/vnd.openxmlformats-officedocument.presentationml.commentAuthors+xml"/>
  <Override PartName="/ppt/slideLayouts/slideLayout10.xml" ContentType="application/vnd.openxmlformats-officedocument.presentationml.slideLayout+xml"/>
  <Override PartName="/ppt/comments/comment1.xml" ContentType="application/vnd.openxmlformats-officedocument.presentationml.comments+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sldIdLst>
    <p:sldId id="256" r:id="rId2"/>
    <p:sldId id="320" r:id="rId3"/>
    <p:sldId id="293" r:id="rId4"/>
    <p:sldId id="332" r:id="rId5"/>
    <p:sldId id="333" r:id="rId6"/>
    <p:sldId id="334" r:id="rId7"/>
    <p:sldId id="337" r:id="rId8"/>
    <p:sldId id="335" r:id="rId9"/>
    <p:sldId id="336" r:id="rId10"/>
    <p:sldId id="338" r:id="rId11"/>
    <p:sldId id="339" r:id="rId12"/>
    <p:sldId id="340" r:id="rId13"/>
    <p:sldId id="299" r:id="rId14"/>
    <p:sldId id="294" r:id="rId15"/>
    <p:sldId id="331" r:id="rId16"/>
    <p:sldId id="317" r:id="rId17"/>
  </p:sldIdLst>
  <p:sldSz cx="9144000" cy="5143500" type="screen16x9"/>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 xmlns:p15="http://schemas.microsoft.com/office/powerpoint/2012/main">
        <p15:guide id="1" orient="horz" pos="162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User" initials="U" lastIdx="1" clrIdx="0">
    <p:extLst>
      <p:ext uri="{19B8F6BF-5375-455C-9EA6-DF929625EA0E}">
        <p15:presenceInfo xmlns="" xmlns:p15="http://schemas.microsoft.com/office/powerpoint/2012/main" userId="User"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clrMru>
    <a:srgbClr val="003366"/>
    <a:srgbClr val="00ACA8"/>
    <a:srgbClr val="669900"/>
    <a:srgbClr val="6D3B5C"/>
    <a:srgbClr val="565868"/>
    <a:srgbClr val="5F5F5F"/>
    <a:srgbClr val="808080"/>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5987" autoAdjust="0"/>
    <p:restoredTop sz="94291" autoAdjust="0"/>
  </p:normalViewPr>
  <p:slideViewPr>
    <p:cSldViewPr>
      <p:cViewPr varScale="1">
        <p:scale>
          <a:sx n="157" d="100"/>
          <a:sy n="157" d="100"/>
        </p:scale>
        <p:origin x="-294" y="-168"/>
      </p:cViewPr>
      <p:guideLst>
        <p:guide orient="horz" pos="162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22-10-05T17:05:01.688" idx="1">
    <p:pos x="10" y="10"/>
    <p:text/>
    <p:extLst>
      <p:ext uri="{C676402C-5697-4E1C-873F-D02D1690AC5C}">
        <p15:threadingInfo xmlns="" xmlns:p15="http://schemas.microsoft.com/office/powerpoint/2012/main" timeZoneBias="-360"/>
      </p:ext>
    </p:extLs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BEC3EFF-F23F-49F8-A8E7-D19342AB248A}" type="datetimeFigureOut">
              <a:rPr lang="ru-RU" smtClean="0"/>
              <a:pPr/>
              <a:t>31.10.2022</a:t>
            </a:fld>
            <a:endParaRPr lang="ru-RU"/>
          </a:p>
        </p:txBody>
      </p:sp>
      <p:sp>
        <p:nvSpPr>
          <p:cNvPr id="4" name="Образ слайда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7372121-6C79-4FCC-9724-F66553257196}" type="slidenum">
              <a:rPr lang="ru-RU" smtClean="0"/>
              <a:pPr/>
              <a:t>‹#›</a:t>
            </a:fld>
            <a:endParaRPr lang="ru-RU"/>
          </a:p>
        </p:txBody>
      </p:sp>
    </p:spTree>
    <p:extLst>
      <p:ext uri="{BB962C8B-B14F-4D97-AF65-F5344CB8AC3E}">
        <p14:creationId xmlns="" xmlns:p14="http://schemas.microsoft.com/office/powerpoint/2010/main" val="15664263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a:xfrm>
            <a:off x="381000" y="685800"/>
            <a:ext cx="6096000" cy="3429000"/>
          </a:xfrm>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7DABA15E-A450-4D44-AFCC-08AE018712C5}" type="slidenum">
              <a:rPr lang="ru-RU" smtClean="0"/>
              <a:pPr/>
              <a:t>3</a:t>
            </a:fld>
            <a:endParaRPr lang="ru-RU"/>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 Id="rId4" Type="http://schemas.openxmlformats.org/officeDocument/2006/relationships/image" Target="../media/image3.jpe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3089" name="Rectangle 17"/>
          <p:cNvSpPr>
            <a:spLocks noChangeArrowheads="1"/>
          </p:cNvSpPr>
          <p:nvPr/>
        </p:nvSpPr>
        <p:spPr bwMode="gray">
          <a:xfrm>
            <a:off x="8004178" y="0"/>
            <a:ext cx="1139825" cy="5143500"/>
          </a:xfrm>
          <a:prstGeom prst="rect">
            <a:avLst/>
          </a:prstGeom>
          <a:solidFill>
            <a:schemeClr val="bg2">
              <a:alpha val="39999"/>
            </a:schemeClr>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3090" name="Rectangle 18"/>
          <p:cNvSpPr>
            <a:spLocks noChangeArrowheads="1"/>
          </p:cNvSpPr>
          <p:nvPr/>
        </p:nvSpPr>
        <p:spPr bwMode="white">
          <a:xfrm>
            <a:off x="0" y="3479007"/>
            <a:ext cx="9144000" cy="1664494"/>
          </a:xfrm>
          <a:prstGeom prst="rect">
            <a:avLst/>
          </a:prstGeom>
          <a:solidFill>
            <a:schemeClr val="folHlink">
              <a:alpha val="31000"/>
            </a:schemeClr>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3091" name="Rectangle 19"/>
          <p:cNvSpPr>
            <a:spLocks noChangeArrowheads="1"/>
          </p:cNvSpPr>
          <p:nvPr/>
        </p:nvSpPr>
        <p:spPr bwMode="gray">
          <a:xfrm>
            <a:off x="0" y="1612107"/>
            <a:ext cx="9144000" cy="1874044"/>
          </a:xfrm>
          <a:prstGeom prst="rect">
            <a:avLst/>
          </a:prstGeom>
          <a:solidFill>
            <a:schemeClr val="tx1"/>
          </a:solidFill>
          <a:ln>
            <a:noFill/>
          </a:ln>
          <a:effectLst>
            <a:outerShdw dist="35921" dir="2700000" algn="ctr" rotWithShape="0">
              <a:schemeClr val="bg2"/>
            </a:outerShdw>
          </a:effectLst>
          <a:extLst>
            <a:ext uri="{91240B29-F687-4F45-9708-019B960494DF}">
              <a14:hiddenLine xmlns="" xmlns:a14="http://schemas.microsoft.com/office/drawing/2010/main" w="9525">
                <a:solidFill>
                  <a:schemeClr val="tx1"/>
                </a:solidFill>
                <a:miter lim="800000"/>
                <a:headEnd/>
                <a:tailEnd/>
              </a14:hiddenLine>
            </a:ext>
          </a:extLst>
        </p:spPr>
        <p:txBody>
          <a:bodyPr wrap="none" anchor="ctr"/>
          <a:lstStyle/>
          <a:p>
            <a:endParaRPr lang="ru-RU"/>
          </a:p>
        </p:txBody>
      </p:sp>
      <p:sp>
        <p:nvSpPr>
          <p:cNvPr id="3092" name="Freeform 20"/>
          <p:cNvSpPr>
            <a:spLocks/>
          </p:cNvSpPr>
          <p:nvPr/>
        </p:nvSpPr>
        <p:spPr bwMode="gray">
          <a:xfrm>
            <a:off x="-9525" y="1603772"/>
            <a:ext cx="8015288" cy="1703784"/>
          </a:xfrm>
          <a:custGeom>
            <a:avLst/>
            <a:gdLst>
              <a:gd name="T0" fmla="*/ 0 w 5049"/>
              <a:gd name="T1" fmla="*/ 0 h 1471"/>
              <a:gd name="T2" fmla="*/ 5049 w 5049"/>
              <a:gd name="T3" fmla="*/ 2 h 1471"/>
              <a:gd name="T4" fmla="*/ 5048 w 5049"/>
              <a:gd name="T5" fmla="*/ 1458 h 1471"/>
              <a:gd name="T6" fmla="*/ 0 w 5049"/>
              <a:gd name="T7" fmla="*/ 1471 h 1471"/>
              <a:gd name="T8" fmla="*/ 0 w 5049"/>
              <a:gd name="T9" fmla="*/ 0 h 1471"/>
            </a:gdLst>
            <a:ahLst/>
            <a:cxnLst>
              <a:cxn ang="0">
                <a:pos x="T0" y="T1"/>
              </a:cxn>
              <a:cxn ang="0">
                <a:pos x="T2" y="T3"/>
              </a:cxn>
              <a:cxn ang="0">
                <a:pos x="T4" y="T5"/>
              </a:cxn>
              <a:cxn ang="0">
                <a:pos x="T6" y="T7"/>
              </a:cxn>
              <a:cxn ang="0">
                <a:pos x="T8" y="T9"/>
              </a:cxn>
            </a:cxnLst>
            <a:rect l="0" t="0" r="r" b="b"/>
            <a:pathLst>
              <a:path w="5049" h="1471">
                <a:moveTo>
                  <a:pt x="0" y="0"/>
                </a:moveTo>
                <a:lnTo>
                  <a:pt x="5049" y="2"/>
                </a:lnTo>
                <a:lnTo>
                  <a:pt x="5048" y="1458"/>
                </a:lnTo>
                <a:lnTo>
                  <a:pt x="0" y="1471"/>
                </a:lnTo>
                <a:lnTo>
                  <a:pt x="0" y="0"/>
                </a:lnTo>
                <a:close/>
              </a:path>
            </a:pathLst>
          </a:custGeom>
          <a:gradFill flip="none" rotWithShape="1">
            <a:gsLst>
              <a:gs pos="0">
                <a:srgbClr val="003366"/>
              </a:gs>
              <a:gs pos="50000">
                <a:schemeClr val="tx2">
                  <a:lumMod val="75000"/>
                </a:schemeClr>
              </a:gs>
              <a:gs pos="100000">
                <a:srgbClr val="6D3B5C"/>
              </a:gs>
            </a:gsLst>
            <a:lin ang="10800000" scaled="1"/>
            <a:tileRect/>
          </a:gradFill>
          <a:ln>
            <a:noFill/>
          </a:ln>
          <a:effectLst/>
        </p:spPr>
        <p:txBody>
          <a:bodyPr/>
          <a:lstStyle/>
          <a:p>
            <a:endParaRPr lang="ru-RU"/>
          </a:p>
        </p:txBody>
      </p:sp>
      <p:sp>
        <p:nvSpPr>
          <p:cNvPr id="3093" name="AutoShape 21"/>
          <p:cNvSpPr>
            <a:spLocks noChangeArrowheads="1"/>
          </p:cNvSpPr>
          <p:nvPr/>
        </p:nvSpPr>
        <p:spPr bwMode="gray">
          <a:xfrm>
            <a:off x="7884368" y="4457700"/>
            <a:ext cx="493440" cy="400050"/>
          </a:xfrm>
          <a:prstGeom prst="hexagon">
            <a:avLst>
              <a:gd name="adj" fmla="val 28571"/>
              <a:gd name="vf" fmla="val 115470"/>
            </a:avLst>
          </a:prstGeom>
          <a:solidFill>
            <a:schemeClr val="tx2"/>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3094" name="AutoShape 22"/>
          <p:cNvSpPr>
            <a:spLocks noChangeArrowheads="1"/>
          </p:cNvSpPr>
          <p:nvPr/>
        </p:nvSpPr>
        <p:spPr bwMode="gray">
          <a:xfrm>
            <a:off x="8345760" y="4229100"/>
            <a:ext cx="493440" cy="400050"/>
          </a:xfrm>
          <a:prstGeom prst="hexagon">
            <a:avLst>
              <a:gd name="adj" fmla="val 28571"/>
              <a:gd name="vf" fmla="val 115470"/>
            </a:avLst>
          </a:prstGeom>
          <a:solidFill>
            <a:schemeClr val="tx2"/>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3095" name="AutoShape 23"/>
          <p:cNvSpPr>
            <a:spLocks noChangeArrowheads="1"/>
          </p:cNvSpPr>
          <p:nvPr/>
        </p:nvSpPr>
        <p:spPr bwMode="gray">
          <a:xfrm>
            <a:off x="8336235" y="4672013"/>
            <a:ext cx="493440" cy="400050"/>
          </a:xfrm>
          <a:prstGeom prst="hexagon">
            <a:avLst>
              <a:gd name="adj" fmla="val 28571"/>
              <a:gd name="vf" fmla="val 115470"/>
            </a:avLst>
          </a:prstGeom>
          <a:solidFill>
            <a:schemeClr val="tx2"/>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3074" name="Rectangle 2"/>
          <p:cNvSpPr>
            <a:spLocks noGrp="1" noChangeArrowheads="1"/>
          </p:cNvSpPr>
          <p:nvPr>
            <p:ph type="ctrTitle"/>
          </p:nvPr>
        </p:nvSpPr>
        <p:spPr bwMode="gray">
          <a:xfrm>
            <a:off x="1143000" y="742951"/>
            <a:ext cx="6705600" cy="759619"/>
          </a:xfrm>
        </p:spPr>
        <p:txBody>
          <a:bodyPr/>
          <a:lstStyle>
            <a:lvl1pPr algn="ctr">
              <a:defRPr sz="3600" b="1">
                <a:solidFill>
                  <a:schemeClr val="tx2"/>
                </a:solidFill>
              </a:defRPr>
            </a:lvl1pPr>
          </a:lstStyle>
          <a:p>
            <a:pPr lvl="0"/>
            <a:r>
              <a:rPr lang="ru-RU" noProof="0"/>
              <a:t>Образец заголовка</a:t>
            </a:r>
            <a:endParaRPr lang="en-US" noProof="0"/>
          </a:p>
        </p:txBody>
      </p:sp>
      <p:sp>
        <p:nvSpPr>
          <p:cNvPr id="3075" name="Rectangle 3"/>
          <p:cNvSpPr>
            <a:spLocks noGrp="1" noChangeArrowheads="1"/>
          </p:cNvSpPr>
          <p:nvPr>
            <p:ph type="subTitle" idx="1"/>
          </p:nvPr>
        </p:nvSpPr>
        <p:spPr bwMode="white">
          <a:xfrm>
            <a:off x="3505200" y="2228850"/>
            <a:ext cx="4343400" cy="514350"/>
          </a:xfrm>
        </p:spPr>
        <p:txBody>
          <a:bodyPr/>
          <a:lstStyle>
            <a:lvl1pPr marL="0" indent="0" algn="r">
              <a:buFont typeface="Wingdings" pitchFamily="2" charset="2"/>
              <a:buNone/>
              <a:defRPr sz="1600">
                <a:solidFill>
                  <a:schemeClr val="bg1"/>
                </a:solidFill>
              </a:defRPr>
            </a:lvl1pPr>
          </a:lstStyle>
          <a:p>
            <a:pPr lvl="0"/>
            <a:r>
              <a:rPr lang="ru-RU" noProof="0"/>
              <a:t>Образец подзаголовка</a:t>
            </a:r>
            <a:endParaRPr lang="en-US" noProof="0"/>
          </a:p>
        </p:txBody>
      </p:sp>
      <p:sp>
        <p:nvSpPr>
          <p:cNvPr id="3076" name="Rectangle 4"/>
          <p:cNvSpPr>
            <a:spLocks noGrp="1" noChangeArrowheads="1"/>
          </p:cNvSpPr>
          <p:nvPr>
            <p:ph type="dt" sz="half" idx="2"/>
          </p:nvPr>
        </p:nvSpPr>
        <p:spPr>
          <a:xfrm>
            <a:off x="3352800" y="4914900"/>
            <a:ext cx="2133600" cy="114300"/>
          </a:xfrm>
        </p:spPr>
        <p:txBody>
          <a:bodyPr/>
          <a:lstStyle>
            <a:lvl1pPr algn="r">
              <a:defRPr sz="1000">
                <a:solidFill>
                  <a:schemeClr val="tx2"/>
                </a:solidFill>
                <a:latin typeface="+mn-lt"/>
              </a:defRPr>
            </a:lvl1pPr>
          </a:lstStyle>
          <a:p>
            <a:endParaRPr lang="en-US"/>
          </a:p>
        </p:txBody>
      </p:sp>
      <p:sp>
        <p:nvSpPr>
          <p:cNvPr id="3077" name="Rectangle 5"/>
          <p:cNvSpPr>
            <a:spLocks noGrp="1" noChangeArrowheads="1"/>
          </p:cNvSpPr>
          <p:nvPr>
            <p:ph type="ftr" sz="quarter" idx="3"/>
          </p:nvPr>
        </p:nvSpPr>
        <p:spPr>
          <a:xfrm>
            <a:off x="304800" y="4857750"/>
            <a:ext cx="2590800" cy="171450"/>
          </a:xfrm>
        </p:spPr>
        <p:txBody>
          <a:bodyPr/>
          <a:lstStyle>
            <a:lvl1pPr algn="ctr">
              <a:defRPr sz="1200">
                <a:solidFill>
                  <a:schemeClr val="tx2"/>
                </a:solidFill>
                <a:latin typeface="Arial" charset="0"/>
              </a:defRPr>
            </a:lvl1pPr>
          </a:lstStyle>
          <a:p>
            <a:endParaRPr lang="ru-RU"/>
          </a:p>
        </p:txBody>
      </p:sp>
      <p:sp>
        <p:nvSpPr>
          <p:cNvPr id="3078" name="Rectangle 6"/>
          <p:cNvSpPr>
            <a:spLocks noGrp="1" noChangeArrowheads="1"/>
          </p:cNvSpPr>
          <p:nvPr>
            <p:ph type="sldNum" sz="quarter" idx="4"/>
          </p:nvPr>
        </p:nvSpPr>
        <p:spPr>
          <a:xfrm>
            <a:off x="8312190" y="4850608"/>
            <a:ext cx="431760" cy="183356"/>
          </a:xfrm>
        </p:spPr>
        <p:txBody>
          <a:bodyPr/>
          <a:lstStyle>
            <a:lvl1pPr>
              <a:defRPr sz="1200">
                <a:latin typeface="Arial" charset="0"/>
              </a:defRPr>
            </a:lvl1pPr>
          </a:lstStyle>
          <a:p>
            <a:fld id="{660C3471-AAF4-464D-8612-A04236A0973F}" type="slidenum">
              <a:rPr lang="en-US"/>
              <a:pPr/>
              <a:t>‹#›</a:t>
            </a:fld>
            <a:endParaRPr lang="en-US"/>
          </a:p>
        </p:txBody>
      </p:sp>
      <p:grpSp>
        <p:nvGrpSpPr>
          <p:cNvPr id="3188" name="Group 116"/>
          <p:cNvGrpSpPr>
            <a:grpSpLocks/>
          </p:cNvGrpSpPr>
          <p:nvPr/>
        </p:nvGrpSpPr>
        <p:grpSpPr bwMode="auto">
          <a:xfrm>
            <a:off x="190500" y="1743076"/>
            <a:ext cx="2835968" cy="2486025"/>
            <a:chOff x="120" y="1464"/>
            <a:chExt cx="2064" cy="2088"/>
          </a:xfrm>
          <a:effectLst/>
        </p:grpSpPr>
        <p:sp>
          <p:nvSpPr>
            <p:cNvPr id="3185" name="AutoShape 113" descr="gdd01"/>
            <p:cNvSpPr>
              <a:spLocks noChangeArrowheads="1"/>
            </p:cNvSpPr>
            <p:nvPr userDrawn="1"/>
          </p:nvSpPr>
          <p:spPr bwMode="gray">
            <a:xfrm>
              <a:off x="120" y="1992"/>
              <a:ext cx="1104" cy="1008"/>
            </a:xfrm>
            <a:prstGeom prst="hexagon">
              <a:avLst>
                <a:gd name="adj" fmla="val 27381"/>
                <a:gd name="vf" fmla="val 115470"/>
              </a:avLst>
            </a:prstGeom>
            <a:blipFill dpi="0" rotWithShape="1">
              <a:blip r:embed="rId2"/>
              <a:srcRect/>
              <a:stretch>
                <a:fillRect/>
              </a:stretch>
            </a:blipFill>
            <a:ln w="28575">
              <a:solidFill>
                <a:schemeClr val="bg1"/>
              </a:solidFill>
              <a:miter lim="800000"/>
              <a:headEnd/>
              <a:tailEnd/>
            </a:ln>
            <a:effectLst>
              <a:outerShdw dist="125080" dir="1437749" algn="ctr" rotWithShape="0">
                <a:schemeClr val="bg2">
                  <a:alpha val="32001"/>
                </a:schemeClr>
              </a:outerShdw>
            </a:effectLst>
          </p:spPr>
          <p:txBody>
            <a:bodyPr wrap="none" anchor="ctr"/>
            <a:lstStyle/>
            <a:p>
              <a:pPr algn="ctr" eaLnBrk="0" hangingPunct="0"/>
              <a:endParaRPr lang="ko-KR" altLang="en-US">
                <a:latin typeface="Times New Roman" pitchFamily="18" charset="0"/>
                <a:ea typeface="Gulim" pitchFamily="34" charset="-127"/>
              </a:endParaRPr>
            </a:p>
          </p:txBody>
        </p:sp>
        <p:sp>
          <p:nvSpPr>
            <p:cNvPr id="3186" name="AutoShape 114" descr="gdd04"/>
            <p:cNvSpPr>
              <a:spLocks noChangeArrowheads="1"/>
            </p:cNvSpPr>
            <p:nvPr userDrawn="1"/>
          </p:nvSpPr>
          <p:spPr bwMode="gray">
            <a:xfrm>
              <a:off x="1032" y="1464"/>
              <a:ext cx="1152" cy="1008"/>
            </a:xfrm>
            <a:prstGeom prst="hexagon">
              <a:avLst>
                <a:gd name="adj" fmla="val 28571"/>
                <a:gd name="vf" fmla="val 115470"/>
              </a:avLst>
            </a:prstGeom>
            <a:blipFill dpi="0" rotWithShape="1">
              <a:blip r:embed="rId3"/>
              <a:srcRect/>
              <a:stretch>
                <a:fillRect/>
              </a:stretch>
            </a:blipFill>
            <a:ln w="28575">
              <a:solidFill>
                <a:schemeClr val="bg1"/>
              </a:solidFill>
              <a:miter lim="800000"/>
              <a:headEnd/>
              <a:tailEnd/>
            </a:ln>
            <a:effectLst>
              <a:outerShdw dist="125080" dir="1437749" algn="ctr" rotWithShape="0">
                <a:schemeClr val="bg2">
                  <a:alpha val="32001"/>
                </a:schemeClr>
              </a:outerShdw>
            </a:effectLst>
          </p:spPr>
          <p:txBody>
            <a:bodyPr wrap="none" anchor="ctr"/>
            <a:lstStyle/>
            <a:p>
              <a:pPr algn="ctr" eaLnBrk="0" hangingPunct="0"/>
              <a:endParaRPr lang="ko-KR" altLang="en-US">
                <a:latin typeface="Times New Roman" pitchFamily="18" charset="0"/>
                <a:ea typeface="Gulim" pitchFamily="34" charset="-127"/>
              </a:endParaRPr>
            </a:p>
          </p:txBody>
        </p:sp>
        <p:sp>
          <p:nvSpPr>
            <p:cNvPr id="3187" name="AutoShape 115" descr="gdd03"/>
            <p:cNvSpPr>
              <a:spLocks noChangeArrowheads="1"/>
            </p:cNvSpPr>
            <p:nvPr userDrawn="1"/>
          </p:nvSpPr>
          <p:spPr bwMode="gray">
            <a:xfrm>
              <a:off x="1008" y="2544"/>
              <a:ext cx="1152" cy="1008"/>
            </a:xfrm>
            <a:prstGeom prst="hexagon">
              <a:avLst>
                <a:gd name="adj" fmla="val 28571"/>
                <a:gd name="vf" fmla="val 115470"/>
              </a:avLst>
            </a:prstGeom>
            <a:blipFill dpi="0" rotWithShape="1">
              <a:blip r:embed="rId4"/>
              <a:srcRect/>
              <a:stretch>
                <a:fillRect/>
              </a:stretch>
            </a:blipFill>
            <a:ln w="28575">
              <a:solidFill>
                <a:schemeClr val="bg1"/>
              </a:solidFill>
              <a:miter lim="800000"/>
              <a:headEnd/>
              <a:tailEnd/>
            </a:ln>
            <a:effectLst>
              <a:outerShdw dist="125080" dir="1437749" algn="ctr" rotWithShape="0">
                <a:schemeClr val="bg2">
                  <a:alpha val="32001"/>
                </a:schemeClr>
              </a:outerShdw>
            </a:effectLst>
          </p:spPr>
          <p:txBody>
            <a:bodyPr wrap="none" anchor="ctr"/>
            <a:lstStyle/>
            <a:p>
              <a:pPr algn="ctr" eaLnBrk="0" hangingPunct="0"/>
              <a:endParaRPr lang="ko-KR" altLang="en-US">
                <a:latin typeface="Times New Roman" pitchFamily="18" charset="0"/>
                <a:ea typeface="Gulim" pitchFamily="34" charset="-127"/>
              </a:endParaRPr>
            </a:p>
          </p:txBody>
        </p:sp>
      </p:gr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lvl1pPr>
              <a:defRPr/>
            </a:lvl1pPr>
          </a:lstStyle>
          <a:p>
            <a:endParaRPr lang="ru-RU"/>
          </a:p>
        </p:txBody>
      </p:sp>
      <p:sp>
        <p:nvSpPr>
          <p:cNvPr id="5" name="Нижний колонтитул 4"/>
          <p:cNvSpPr>
            <a:spLocks noGrp="1"/>
          </p:cNvSpPr>
          <p:nvPr>
            <p:ph type="ftr" sz="quarter" idx="11"/>
          </p:nvPr>
        </p:nvSpPr>
        <p:spPr/>
        <p:txBody>
          <a:bodyPr/>
          <a:lstStyle>
            <a:lvl1pPr>
              <a:defRPr/>
            </a:lvl1pPr>
          </a:lstStyle>
          <a:p>
            <a:r>
              <a:rPr lang="en-US"/>
              <a:t>www.themegallery.com</a:t>
            </a:r>
          </a:p>
        </p:txBody>
      </p:sp>
      <p:sp>
        <p:nvSpPr>
          <p:cNvPr id="6" name="Номер слайда 5"/>
          <p:cNvSpPr>
            <a:spLocks noGrp="1"/>
          </p:cNvSpPr>
          <p:nvPr>
            <p:ph type="sldNum" sz="quarter" idx="12"/>
          </p:nvPr>
        </p:nvSpPr>
        <p:spPr/>
        <p:txBody>
          <a:bodyPr/>
          <a:lstStyle>
            <a:lvl1pPr>
              <a:defRPr/>
            </a:lvl1pPr>
          </a:lstStyle>
          <a:p>
            <a:fld id="{D1C4579C-9643-459A-B707-E85FF43ECCAB}" type="slidenum">
              <a:rPr lang="en-US"/>
              <a:pPr/>
              <a:t>‹#›</a:t>
            </a:fld>
            <a:endParaRPr lang="en-US"/>
          </a:p>
        </p:txBody>
      </p:sp>
    </p:spTree>
    <p:extLst>
      <p:ext uri="{BB962C8B-B14F-4D97-AF65-F5344CB8AC3E}">
        <p14:creationId xmlns="" xmlns:p14="http://schemas.microsoft.com/office/powerpoint/2010/main" val="21321911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85750"/>
            <a:ext cx="2057400" cy="4457700"/>
          </a:xfr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457200" y="285750"/>
            <a:ext cx="6019800" cy="4457700"/>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lvl1pPr>
              <a:defRPr/>
            </a:lvl1pPr>
          </a:lstStyle>
          <a:p>
            <a:endParaRPr lang="ru-RU"/>
          </a:p>
        </p:txBody>
      </p:sp>
      <p:sp>
        <p:nvSpPr>
          <p:cNvPr id="5" name="Нижний колонтитул 4"/>
          <p:cNvSpPr>
            <a:spLocks noGrp="1"/>
          </p:cNvSpPr>
          <p:nvPr>
            <p:ph type="ftr" sz="quarter" idx="11"/>
          </p:nvPr>
        </p:nvSpPr>
        <p:spPr/>
        <p:txBody>
          <a:bodyPr/>
          <a:lstStyle>
            <a:lvl1pPr>
              <a:defRPr/>
            </a:lvl1pPr>
          </a:lstStyle>
          <a:p>
            <a:r>
              <a:rPr lang="en-US"/>
              <a:t>www.themegallery.com</a:t>
            </a:r>
          </a:p>
        </p:txBody>
      </p:sp>
      <p:sp>
        <p:nvSpPr>
          <p:cNvPr id="6" name="Номер слайда 5"/>
          <p:cNvSpPr>
            <a:spLocks noGrp="1"/>
          </p:cNvSpPr>
          <p:nvPr>
            <p:ph type="sldNum" sz="quarter" idx="12"/>
          </p:nvPr>
        </p:nvSpPr>
        <p:spPr/>
        <p:txBody>
          <a:bodyPr/>
          <a:lstStyle>
            <a:lvl1pPr>
              <a:defRPr/>
            </a:lvl1pPr>
          </a:lstStyle>
          <a:p>
            <a:fld id="{841C95B4-6441-4447-80BA-594AA47C7046}" type="slidenum">
              <a:rPr lang="en-US"/>
              <a:pPr/>
              <a:t>‹#›</a:t>
            </a:fld>
            <a:endParaRPr lang="en-US"/>
          </a:p>
        </p:txBody>
      </p:sp>
    </p:spTree>
    <p:extLst>
      <p:ext uri="{BB962C8B-B14F-4D97-AF65-F5344CB8AC3E}">
        <p14:creationId xmlns="" xmlns:p14="http://schemas.microsoft.com/office/powerpoint/2010/main" val="404895480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Заголовок и таблиц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143000" y="285751"/>
            <a:ext cx="6705600" cy="422672"/>
          </a:xfrm>
        </p:spPr>
        <p:txBody>
          <a:bodyPr/>
          <a:lstStyle/>
          <a:p>
            <a:r>
              <a:rPr lang="ru-RU"/>
              <a:t>Образец заголовка</a:t>
            </a:r>
          </a:p>
        </p:txBody>
      </p:sp>
      <p:sp>
        <p:nvSpPr>
          <p:cNvPr id="3" name="Таблица 2"/>
          <p:cNvSpPr>
            <a:spLocks noGrp="1"/>
          </p:cNvSpPr>
          <p:nvPr>
            <p:ph type="tbl" idx="1"/>
          </p:nvPr>
        </p:nvSpPr>
        <p:spPr>
          <a:xfrm>
            <a:off x="457200" y="807244"/>
            <a:ext cx="8229600" cy="3936206"/>
          </a:xfrm>
        </p:spPr>
        <p:txBody>
          <a:bodyPr/>
          <a:lstStyle/>
          <a:p>
            <a:r>
              <a:rPr lang="ru-RU"/>
              <a:t>Вставка таблицы</a:t>
            </a:r>
          </a:p>
        </p:txBody>
      </p:sp>
      <p:sp>
        <p:nvSpPr>
          <p:cNvPr id="4" name="Дата 3"/>
          <p:cNvSpPr>
            <a:spLocks noGrp="1"/>
          </p:cNvSpPr>
          <p:nvPr>
            <p:ph type="dt" sz="half" idx="10"/>
          </p:nvPr>
        </p:nvSpPr>
        <p:spPr>
          <a:xfrm>
            <a:off x="457200" y="4889899"/>
            <a:ext cx="2133600" cy="183356"/>
          </a:xfrm>
        </p:spPr>
        <p:txBody>
          <a:bodyPr/>
          <a:lstStyle>
            <a:lvl1pPr>
              <a:defRPr/>
            </a:lvl1pPr>
          </a:lstStyle>
          <a:p>
            <a:endParaRPr lang="ru-RU"/>
          </a:p>
        </p:txBody>
      </p:sp>
      <p:sp>
        <p:nvSpPr>
          <p:cNvPr id="5" name="Нижний колонтитул 4"/>
          <p:cNvSpPr>
            <a:spLocks noGrp="1"/>
          </p:cNvSpPr>
          <p:nvPr>
            <p:ph type="ftr" sz="quarter" idx="11"/>
          </p:nvPr>
        </p:nvSpPr>
        <p:spPr>
          <a:xfrm>
            <a:off x="5181600" y="4857751"/>
            <a:ext cx="2895600" cy="175022"/>
          </a:xfrm>
        </p:spPr>
        <p:txBody>
          <a:bodyPr/>
          <a:lstStyle>
            <a:lvl1pPr>
              <a:defRPr/>
            </a:lvl1pPr>
          </a:lstStyle>
          <a:p>
            <a:r>
              <a:rPr lang="en-US"/>
              <a:t>www.themegallery.com</a:t>
            </a:r>
          </a:p>
        </p:txBody>
      </p:sp>
      <p:sp>
        <p:nvSpPr>
          <p:cNvPr id="6" name="Номер слайда 5"/>
          <p:cNvSpPr>
            <a:spLocks noGrp="1"/>
          </p:cNvSpPr>
          <p:nvPr>
            <p:ph type="sldNum" sz="quarter" idx="12"/>
          </p:nvPr>
        </p:nvSpPr>
        <p:spPr>
          <a:xfrm>
            <a:off x="8286750" y="4789885"/>
            <a:ext cx="457200" cy="171450"/>
          </a:xfrm>
        </p:spPr>
        <p:txBody>
          <a:bodyPr/>
          <a:lstStyle>
            <a:lvl1pPr>
              <a:defRPr/>
            </a:lvl1pPr>
          </a:lstStyle>
          <a:p>
            <a:fld id="{1E6A5964-D6B4-4E3E-B642-554C22A8FF38}" type="slidenum">
              <a:rPr lang="en-US"/>
              <a:pPr/>
              <a:t>‹#›</a:t>
            </a:fld>
            <a:endParaRPr lang="en-US"/>
          </a:p>
        </p:txBody>
      </p:sp>
    </p:spTree>
    <p:extLst>
      <p:ext uri="{BB962C8B-B14F-4D97-AF65-F5344CB8AC3E}">
        <p14:creationId xmlns="" xmlns:p14="http://schemas.microsoft.com/office/powerpoint/2010/main" val="143884323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chart" preserve="1">
  <p:cSld name="Заголовок и диаграмм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143000" y="285751"/>
            <a:ext cx="6705600" cy="422672"/>
          </a:xfrm>
        </p:spPr>
        <p:txBody>
          <a:bodyPr/>
          <a:lstStyle/>
          <a:p>
            <a:r>
              <a:rPr lang="ru-RU"/>
              <a:t>Образец заголовка</a:t>
            </a:r>
          </a:p>
        </p:txBody>
      </p:sp>
      <p:sp>
        <p:nvSpPr>
          <p:cNvPr id="3" name="Диаграмма 2"/>
          <p:cNvSpPr>
            <a:spLocks noGrp="1"/>
          </p:cNvSpPr>
          <p:nvPr>
            <p:ph type="chart" idx="1"/>
          </p:nvPr>
        </p:nvSpPr>
        <p:spPr>
          <a:xfrm>
            <a:off x="457200" y="807244"/>
            <a:ext cx="8229600" cy="3936206"/>
          </a:xfrm>
        </p:spPr>
        <p:txBody>
          <a:bodyPr/>
          <a:lstStyle/>
          <a:p>
            <a:r>
              <a:rPr lang="ru-RU"/>
              <a:t>Вставка диаграммы</a:t>
            </a:r>
          </a:p>
        </p:txBody>
      </p:sp>
      <p:sp>
        <p:nvSpPr>
          <p:cNvPr id="4" name="Дата 3"/>
          <p:cNvSpPr>
            <a:spLocks noGrp="1"/>
          </p:cNvSpPr>
          <p:nvPr>
            <p:ph type="dt" sz="half" idx="10"/>
          </p:nvPr>
        </p:nvSpPr>
        <p:spPr>
          <a:xfrm>
            <a:off x="457200" y="4889899"/>
            <a:ext cx="2133600" cy="183356"/>
          </a:xfrm>
        </p:spPr>
        <p:txBody>
          <a:bodyPr/>
          <a:lstStyle>
            <a:lvl1pPr>
              <a:defRPr/>
            </a:lvl1pPr>
          </a:lstStyle>
          <a:p>
            <a:endParaRPr lang="ru-RU"/>
          </a:p>
        </p:txBody>
      </p:sp>
      <p:sp>
        <p:nvSpPr>
          <p:cNvPr id="5" name="Нижний колонтитул 4"/>
          <p:cNvSpPr>
            <a:spLocks noGrp="1"/>
          </p:cNvSpPr>
          <p:nvPr>
            <p:ph type="ftr" sz="quarter" idx="11"/>
          </p:nvPr>
        </p:nvSpPr>
        <p:spPr>
          <a:xfrm>
            <a:off x="5181600" y="4857751"/>
            <a:ext cx="2895600" cy="175022"/>
          </a:xfrm>
        </p:spPr>
        <p:txBody>
          <a:bodyPr/>
          <a:lstStyle>
            <a:lvl1pPr>
              <a:defRPr/>
            </a:lvl1pPr>
          </a:lstStyle>
          <a:p>
            <a:r>
              <a:rPr lang="en-US"/>
              <a:t>www.themegallery.com</a:t>
            </a:r>
          </a:p>
        </p:txBody>
      </p:sp>
      <p:sp>
        <p:nvSpPr>
          <p:cNvPr id="6" name="Номер слайда 5"/>
          <p:cNvSpPr>
            <a:spLocks noGrp="1"/>
          </p:cNvSpPr>
          <p:nvPr>
            <p:ph type="sldNum" sz="quarter" idx="12"/>
          </p:nvPr>
        </p:nvSpPr>
        <p:spPr>
          <a:xfrm>
            <a:off x="8286750" y="4789885"/>
            <a:ext cx="457200" cy="171450"/>
          </a:xfrm>
        </p:spPr>
        <p:txBody>
          <a:bodyPr/>
          <a:lstStyle>
            <a:lvl1pPr>
              <a:defRPr/>
            </a:lvl1pPr>
          </a:lstStyle>
          <a:p>
            <a:fld id="{FE48D64E-0D1F-40CC-8DAF-3FAD53F1A395}" type="slidenum">
              <a:rPr lang="en-US"/>
              <a:pPr/>
              <a:t>‹#›</a:t>
            </a:fld>
            <a:endParaRPr lang="en-US"/>
          </a:p>
        </p:txBody>
      </p:sp>
    </p:spTree>
    <p:extLst>
      <p:ext uri="{BB962C8B-B14F-4D97-AF65-F5344CB8AC3E}">
        <p14:creationId xmlns="" xmlns:p14="http://schemas.microsoft.com/office/powerpoint/2010/main" val="40592464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lvl1pPr>
              <a:defRPr/>
            </a:lvl1pPr>
          </a:lstStyle>
          <a:p>
            <a:endParaRPr lang="ru-RU"/>
          </a:p>
        </p:txBody>
      </p:sp>
      <p:sp>
        <p:nvSpPr>
          <p:cNvPr id="5" name="Нижний колонтитул 4"/>
          <p:cNvSpPr>
            <a:spLocks noGrp="1"/>
          </p:cNvSpPr>
          <p:nvPr>
            <p:ph type="ftr" sz="quarter" idx="11"/>
          </p:nvPr>
        </p:nvSpPr>
        <p:spPr/>
        <p:txBody>
          <a:bodyPr/>
          <a:lstStyle>
            <a:lvl1pPr>
              <a:defRPr/>
            </a:lvl1pPr>
          </a:lstStyle>
          <a:p>
            <a:r>
              <a:rPr lang="en-US"/>
              <a:t>www.themegallery.com</a:t>
            </a:r>
          </a:p>
        </p:txBody>
      </p:sp>
      <p:sp>
        <p:nvSpPr>
          <p:cNvPr id="6" name="Номер слайда 5"/>
          <p:cNvSpPr>
            <a:spLocks noGrp="1"/>
          </p:cNvSpPr>
          <p:nvPr>
            <p:ph type="sldNum" sz="quarter" idx="12"/>
          </p:nvPr>
        </p:nvSpPr>
        <p:spPr/>
        <p:txBody>
          <a:bodyPr/>
          <a:lstStyle>
            <a:lvl1pPr>
              <a:defRPr/>
            </a:lvl1pPr>
          </a:lstStyle>
          <a:p>
            <a:fld id="{6E749092-4C84-4E5C-A1AB-C2073BE22C1E}" type="slidenum">
              <a:rPr lang="en-US"/>
              <a:pPr/>
              <a:t>‹#›</a:t>
            </a:fld>
            <a:endParaRPr lang="en-US"/>
          </a:p>
        </p:txBody>
      </p:sp>
    </p:spTree>
    <p:extLst>
      <p:ext uri="{BB962C8B-B14F-4D97-AF65-F5344CB8AC3E}">
        <p14:creationId xmlns="" xmlns:p14="http://schemas.microsoft.com/office/powerpoint/2010/main" val="42670789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3305176"/>
            <a:ext cx="7772400" cy="1021556"/>
          </a:xfrm>
        </p:spPr>
        <p:txBody>
          <a:bodyPr anchor="t"/>
          <a:lstStyle>
            <a:lvl1pPr algn="l">
              <a:defRPr sz="4000" b="1" cap="all"/>
            </a:lvl1pPr>
          </a:lstStyle>
          <a:p>
            <a:r>
              <a:rPr lang="ru-RU"/>
              <a:t>Образец заголовка</a:t>
            </a:r>
          </a:p>
        </p:txBody>
      </p:sp>
      <p:sp>
        <p:nvSpPr>
          <p:cNvPr id="3" name="Текст 2"/>
          <p:cNvSpPr>
            <a:spLocks noGrp="1"/>
          </p:cNvSpPr>
          <p:nvPr>
            <p:ph type="body" idx="1"/>
          </p:nvPr>
        </p:nvSpPr>
        <p:spPr>
          <a:xfrm>
            <a:off x="722313" y="2180035"/>
            <a:ext cx="7772400" cy="112514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a:t>Образец текста</a:t>
            </a:r>
          </a:p>
        </p:txBody>
      </p:sp>
      <p:sp>
        <p:nvSpPr>
          <p:cNvPr id="4" name="Дата 3"/>
          <p:cNvSpPr>
            <a:spLocks noGrp="1"/>
          </p:cNvSpPr>
          <p:nvPr>
            <p:ph type="dt" sz="half" idx="10"/>
          </p:nvPr>
        </p:nvSpPr>
        <p:spPr/>
        <p:txBody>
          <a:bodyPr/>
          <a:lstStyle>
            <a:lvl1pPr>
              <a:defRPr/>
            </a:lvl1pPr>
          </a:lstStyle>
          <a:p>
            <a:endParaRPr lang="ru-RU"/>
          </a:p>
        </p:txBody>
      </p:sp>
      <p:sp>
        <p:nvSpPr>
          <p:cNvPr id="5" name="Нижний колонтитул 4"/>
          <p:cNvSpPr>
            <a:spLocks noGrp="1"/>
          </p:cNvSpPr>
          <p:nvPr>
            <p:ph type="ftr" sz="quarter" idx="11"/>
          </p:nvPr>
        </p:nvSpPr>
        <p:spPr/>
        <p:txBody>
          <a:bodyPr/>
          <a:lstStyle>
            <a:lvl1pPr>
              <a:defRPr/>
            </a:lvl1pPr>
          </a:lstStyle>
          <a:p>
            <a:r>
              <a:rPr lang="en-US"/>
              <a:t>www.themegallery.com</a:t>
            </a:r>
          </a:p>
        </p:txBody>
      </p:sp>
      <p:sp>
        <p:nvSpPr>
          <p:cNvPr id="6" name="Номер слайда 5"/>
          <p:cNvSpPr>
            <a:spLocks noGrp="1"/>
          </p:cNvSpPr>
          <p:nvPr>
            <p:ph type="sldNum" sz="quarter" idx="12"/>
          </p:nvPr>
        </p:nvSpPr>
        <p:spPr/>
        <p:txBody>
          <a:bodyPr/>
          <a:lstStyle>
            <a:lvl1pPr>
              <a:defRPr/>
            </a:lvl1pPr>
          </a:lstStyle>
          <a:p>
            <a:fld id="{EE0D6188-FC21-4792-B19D-2D5412160845}" type="slidenum">
              <a:rPr lang="en-US"/>
              <a:pPr/>
              <a:t>‹#›</a:t>
            </a:fld>
            <a:endParaRPr lang="en-US"/>
          </a:p>
        </p:txBody>
      </p:sp>
    </p:spTree>
    <p:extLst>
      <p:ext uri="{BB962C8B-B14F-4D97-AF65-F5344CB8AC3E}">
        <p14:creationId xmlns="" xmlns:p14="http://schemas.microsoft.com/office/powerpoint/2010/main" val="14732341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sz="half" idx="1"/>
          </p:nvPr>
        </p:nvSpPr>
        <p:spPr>
          <a:xfrm>
            <a:off x="457200" y="807244"/>
            <a:ext cx="4038600" cy="393620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p:cNvSpPr>
            <a:spLocks noGrp="1"/>
          </p:cNvSpPr>
          <p:nvPr>
            <p:ph sz="half" idx="2"/>
          </p:nvPr>
        </p:nvSpPr>
        <p:spPr>
          <a:xfrm>
            <a:off x="4648200" y="807244"/>
            <a:ext cx="4038600" cy="393620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p:cNvSpPr>
            <a:spLocks noGrp="1"/>
          </p:cNvSpPr>
          <p:nvPr>
            <p:ph type="dt" sz="half" idx="10"/>
          </p:nvPr>
        </p:nvSpPr>
        <p:spPr/>
        <p:txBody>
          <a:bodyPr/>
          <a:lstStyle>
            <a:lvl1pPr>
              <a:defRPr/>
            </a:lvl1pPr>
          </a:lstStyle>
          <a:p>
            <a:endParaRPr lang="ru-RU"/>
          </a:p>
        </p:txBody>
      </p:sp>
      <p:sp>
        <p:nvSpPr>
          <p:cNvPr id="6" name="Нижний колонтитул 5"/>
          <p:cNvSpPr>
            <a:spLocks noGrp="1"/>
          </p:cNvSpPr>
          <p:nvPr>
            <p:ph type="ftr" sz="quarter" idx="11"/>
          </p:nvPr>
        </p:nvSpPr>
        <p:spPr/>
        <p:txBody>
          <a:bodyPr/>
          <a:lstStyle>
            <a:lvl1pPr>
              <a:defRPr/>
            </a:lvl1pPr>
          </a:lstStyle>
          <a:p>
            <a:r>
              <a:rPr lang="en-US"/>
              <a:t>www.themegallery.com</a:t>
            </a:r>
          </a:p>
        </p:txBody>
      </p:sp>
      <p:sp>
        <p:nvSpPr>
          <p:cNvPr id="7" name="Номер слайда 6"/>
          <p:cNvSpPr>
            <a:spLocks noGrp="1"/>
          </p:cNvSpPr>
          <p:nvPr>
            <p:ph type="sldNum" sz="quarter" idx="12"/>
          </p:nvPr>
        </p:nvSpPr>
        <p:spPr/>
        <p:txBody>
          <a:bodyPr/>
          <a:lstStyle>
            <a:lvl1pPr>
              <a:defRPr/>
            </a:lvl1pPr>
          </a:lstStyle>
          <a:p>
            <a:fld id="{ABC2DC18-B59E-46C0-A894-4E8EF66722A0}" type="slidenum">
              <a:rPr lang="en-US"/>
              <a:pPr/>
              <a:t>‹#›</a:t>
            </a:fld>
            <a:endParaRPr lang="en-US"/>
          </a:p>
        </p:txBody>
      </p:sp>
    </p:spTree>
    <p:extLst>
      <p:ext uri="{BB962C8B-B14F-4D97-AF65-F5344CB8AC3E}">
        <p14:creationId xmlns="" xmlns:p14="http://schemas.microsoft.com/office/powerpoint/2010/main" val="26563513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05979"/>
            <a:ext cx="8229600" cy="857250"/>
          </a:xfrm>
        </p:spPr>
        <p:txBody>
          <a:bodyPr/>
          <a:lstStyle>
            <a:lvl1pPr>
              <a:defRPr/>
            </a:lvl1pPr>
          </a:lstStyle>
          <a:p>
            <a:r>
              <a:rPr lang="ru-RU"/>
              <a:t>Образец заголовка</a:t>
            </a:r>
          </a:p>
        </p:txBody>
      </p:sp>
      <p:sp>
        <p:nvSpPr>
          <p:cNvPr id="3" name="Текст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4645028"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p:cNvSpPr>
            <a:spLocks noGrp="1"/>
          </p:cNvSpPr>
          <p:nvPr>
            <p:ph sz="quarter" idx="4"/>
          </p:nvPr>
        </p:nvSpPr>
        <p:spPr>
          <a:xfrm>
            <a:off x="4645028"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p:cNvSpPr>
            <a:spLocks noGrp="1"/>
          </p:cNvSpPr>
          <p:nvPr>
            <p:ph type="dt" sz="half" idx="10"/>
          </p:nvPr>
        </p:nvSpPr>
        <p:spPr/>
        <p:txBody>
          <a:bodyPr/>
          <a:lstStyle>
            <a:lvl1pPr>
              <a:defRPr/>
            </a:lvl1pPr>
          </a:lstStyle>
          <a:p>
            <a:endParaRPr lang="ru-RU"/>
          </a:p>
        </p:txBody>
      </p:sp>
      <p:sp>
        <p:nvSpPr>
          <p:cNvPr id="8" name="Нижний колонтитул 7"/>
          <p:cNvSpPr>
            <a:spLocks noGrp="1"/>
          </p:cNvSpPr>
          <p:nvPr>
            <p:ph type="ftr" sz="quarter" idx="11"/>
          </p:nvPr>
        </p:nvSpPr>
        <p:spPr/>
        <p:txBody>
          <a:bodyPr/>
          <a:lstStyle>
            <a:lvl1pPr>
              <a:defRPr/>
            </a:lvl1pPr>
          </a:lstStyle>
          <a:p>
            <a:r>
              <a:rPr lang="en-US"/>
              <a:t>www.themegallery.com</a:t>
            </a:r>
          </a:p>
        </p:txBody>
      </p:sp>
      <p:sp>
        <p:nvSpPr>
          <p:cNvPr id="9" name="Номер слайда 8"/>
          <p:cNvSpPr>
            <a:spLocks noGrp="1"/>
          </p:cNvSpPr>
          <p:nvPr>
            <p:ph type="sldNum" sz="quarter" idx="12"/>
          </p:nvPr>
        </p:nvSpPr>
        <p:spPr/>
        <p:txBody>
          <a:bodyPr/>
          <a:lstStyle>
            <a:lvl1pPr>
              <a:defRPr/>
            </a:lvl1pPr>
          </a:lstStyle>
          <a:p>
            <a:fld id="{0BEF0D19-4E6A-4B8C-9B9F-DAA2885A30A2}" type="slidenum">
              <a:rPr lang="en-US"/>
              <a:pPr/>
              <a:t>‹#›</a:t>
            </a:fld>
            <a:endParaRPr lang="en-US"/>
          </a:p>
        </p:txBody>
      </p:sp>
    </p:spTree>
    <p:extLst>
      <p:ext uri="{BB962C8B-B14F-4D97-AF65-F5344CB8AC3E}">
        <p14:creationId xmlns="" xmlns:p14="http://schemas.microsoft.com/office/powerpoint/2010/main" val="7605833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Дата 2"/>
          <p:cNvSpPr>
            <a:spLocks noGrp="1"/>
          </p:cNvSpPr>
          <p:nvPr>
            <p:ph type="dt" sz="half" idx="10"/>
          </p:nvPr>
        </p:nvSpPr>
        <p:spPr/>
        <p:txBody>
          <a:bodyPr/>
          <a:lstStyle>
            <a:lvl1pPr>
              <a:defRPr/>
            </a:lvl1pPr>
          </a:lstStyle>
          <a:p>
            <a:endParaRPr lang="ru-RU"/>
          </a:p>
        </p:txBody>
      </p:sp>
      <p:sp>
        <p:nvSpPr>
          <p:cNvPr id="4" name="Нижний колонтитул 3"/>
          <p:cNvSpPr>
            <a:spLocks noGrp="1"/>
          </p:cNvSpPr>
          <p:nvPr>
            <p:ph type="ftr" sz="quarter" idx="11"/>
          </p:nvPr>
        </p:nvSpPr>
        <p:spPr/>
        <p:txBody>
          <a:bodyPr/>
          <a:lstStyle>
            <a:lvl1pPr>
              <a:defRPr/>
            </a:lvl1pPr>
          </a:lstStyle>
          <a:p>
            <a:r>
              <a:rPr lang="en-US"/>
              <a:t>www.themegallery.com</a:t>
            </a:r>
          </a:p>
        </p:txBody>
      </p:sp>
      <p:sp>
        <p:nvSpPr>
          <p:cNvPr id="5" name="Номер слайда 4"/>
          <p:cNvSpPr>
            <a:spLocks noGrp="1"/>
          </p:cNvSpPr>
          <p:nvPr>
            <p:ph type="sldNum" sz="quarter" idx="12"/>
          </p:nvPr>
        </p:nvSpPr>
        <p:spPr/>
        <p:txBody>
          <a:bodyPr/>
          <a:lstStyle>
            <a:lvl1pPr>
              <a:defRPr/>
            </a:lvl1pPr>
          </a:lstStyle>
          <a:p>
            <a:fld id="{5810F525-A9B6-47ED-9EDC-AC4A980C2534}" type="slidenum">
              <a:rPr lang="en-US"/>
              <a:pPr/>
              <a:t>‹#›</a:t>
            </a:fld>
            <a:endParaRPr lang="en-US"/>
          </a:p>
        </p:txBody>
      </p:sp>
    </p:spTree>
    <p:extLst>
      <p:ext uri="{BB962C8B-B14F-4D97-AF65-F5344CB8AC3E}">
        <p14:creationId xmlns="" xmlns:p14="http://schemas.microsoft.com/office/powerpoint/2010/main" val="11593923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lvl1pPr>
              <a:defRPr/>
            </a:lvl1pPr>
          </a:lstStyle>
          <a:p>
            <a:endParaRPr lang="ru-RU"/>
          </a:p>
        </p:txBody>
      </p:sp>
      <p:sp>
        <p:nvSpPr>
          <p:cNvPr id="3" name="Нижний колонтитул 2"/>
          <p:cNvSpPr>
            <a:spLocks noGrp="1"/>
          </p:cNvSpPr>
          <p:nvPr>
            <p:ph type="ftr" sz="quarter" idx="11"/>
          </p:nvPr>
        </p:nvSpPr>
        <p:spPr/>
        <p:txBody>
          <a:bodyPr/>
          <a:lstStyle>
            <a:lvl1pPr>
              <a:defRPr/>
            </a:lvl1pPr>
          </a:lstStyle>
          <a:p>
            <a:r>
              <a:rPr lang="en-US"/>
              <a:t>www.themegallery.com</a:t>
            </a:r>
          </a:p>
        </p:txBody>
      </p:sp>
      <p:sp>
        <p:nvSpPr>
          <p:cNvPr id="4" name="Номер слайда 3"/>
          <p:cNvSpPr>
            <a:spLocks noGrp="1"/>
          </p:cNvSpPr>
          <p:nvPr>
            <p:ph type="sldNum" sz="quarter" idx="12"/>
          </p:nvPr>
        </p:nvSpPr>
        <p:spPr/>
        <p:txBody>
          <a:bodyPr/>
          <a:lstStyle>
            <a:lvl1pPr>
              <a:defRPr/>
            </a:lvl1pPr>
          </a:lstStyle>
          <a:p>
            <a:fld id="{72B17D1A-E3E5-4909-A1C3-CB081039C6AA}" type="slidenum">
              <a:rPr lang="en-US"/>
              <a:pPr/>
              <a:t>‹#›</a:t>
            </a:fld>
            <a:endParaRPr lang="en-US"/>
          </a:p>
        </p:txBody>
      </p:sp>
    </p:spTree>
    <p:extLst>
      <p:ext uri="{BB962C8B-B14F-4D97-AF65-F5344CB8AC3E}">
        <p14:creationId xmlns="" xmlns:p14="http://schemas.microsoft.com/office/powerpoint/2010/main" val="8521838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3" y="204787"/>
            <a:ext cx="3008313" cy="871538"/>
          </a:xfrm>
        </p:spPr>
        <p:txBody>
          <a:bodyPr anchor="b"/>
          <a:lstStyle>
            <a:lvl1pPr algn="l">
              <a:defRPr sz="2000" b="1"/>
            </a:lvl1pPr>
          </a:lstStyle>
          <a:p>
            <a:r>
              <a:rPr lang="ru-RU"/>
              <a:t>Образец заголовка</a:t>
            </a:r>
          </a:p>
        </p:txBody>
      </p:sp>
      <p:sp>
        <p:nvSpPr>
          <p:cNvPr id="3" name="Объект 2"/>
          <p:cNvSpPr>
            <a:spLocks noGrp="1"/>
          </p:cNvSpPr>
          <p:nvPr>
            <p:ph idx="1"/>
          </p:nvPr>
        </p:nvSpPr>
        <p:spPr>
          <a:xfrm>
            <a:off x="3575050" y="204789"/>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457203" y="1076327"/>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Дата 4"/>
          <p:cNvSpPr>
            <a:spLocks noGrp="1"/>
          </p:cNvSpPr>
          <p:nvPr>
            <p:ph type="dt" sz="half" idx="10"/>
          </p:nvPr>
        </p:nvSpPr>
        <p:spPr/>
        <p:txBody>
          <a:bodyPr/>
          <a:lstStyle>
            <a:lvl1pPr>
              <a:defRPr/>
            </a:lvl1pPr>
          </a:lstStyle>
          <a:p>
            <a:endParaRPr lang="ru-RU"/>
          </a:p>
        </p:txBody>
      </p:sp>
      <p:sp>
        <p:nvSpPr>
          <p:cNvPr id="6" name="Нижний колонтитул 5"/>
          <p:cNvSpPr>
            <a:spLocks noGrp="1"/>
          </p:cNvSpPr>
          <p:nvPr>
            <p:ph type="ftr" sz="quarter" idx="11"/>
          </p:nvPr>
        </p:nvSpPr>
        <p:spPr/>
        <p:txBody>
          <a:bodyPr/>
          <a:lstStyle>
            <a:lvl1pPr>
              <a:defRPr/>
            </a:lvl1pPr>
          </a:lstStyle>
          <a:p>
            <a:r>
              <a:rPr lang="en-US"/>
              <a:t>www.themegallery.com</a:t>
            </a:r>
          </a:p>
        </p:txBody>
      </p:sp>
      <p:sp>
        <p:nvSpPr>
          <p:cNvPr id="7" name="Номер слайда 6"/>
          <p:cNvSpPr>
            <a:spLocks noGrp="1"/>
          </p:cNvSpPr>
          <p:nvPr>
            <p:ph type="sldNum" sz="quarter" idx="12"/>
          </p:nvPr>
        </p:nvSpPr>
        <p:spPr/>
        <p:txBody>
          <a:bodyPr/>
          <a:lstStyle>
            <a:lvl1pPr>
              <a:defRPr/>
            </a:lvl1pPr>
          </a:lstStyle>
          <a:p>
            <a:fld id="{40ED2C77-96AF-4252-AB90-9E287B0A4D70}" type="slidenum">
              <a:rPr lang="en-US"/>
              <a:pPr/>
              <a:t>‹#›</a:t>
            </a:fld>
            <a:endParaRPr lang="en-US"/>
          </a:p>
        </p:txBody>
      </p:sp>
    </p:spTree>
    <p:extLst>
      <p:ext uri="{BB962C8B-B14F-4D97-AF65-F5344CB8AC3E}">
        <p14:creationId xmlns="" xmlns:p14="http://schemas.microsoft.com/office/powerpoint/2010/main" val="13742953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3600451"/>
            <a:ext cx="5486400" cy="425054"/>
          </a:xfrm>
        </p:spPr>
        <p:txBody>
          <a:bodyPr anchor="b"/>
          <a:lstStyle>
            <a:lvl1pPr algn="l">
              <a:defRPr sz="2000" b="1"/>
            </a:lvl1pPr>
          </a:lstStyle>
          <a:p>
            <a:r>
              <a:rPr lang="ru-RU"/>
              <a:t>Образец заголовка</a:t>
            </a:r>
          </a:p>
        </p:txBody>
      </p:sp>
      <p:sp>
        <p:nvSpPr>
          <p:cNvPr id="3" name="Рисунок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p>
        </p:txBody>
      </p:sp>
      <p:sp>
        <p:nvSpPr>
          <p:cNvPr id="4" name="Текст 3"/>
          <p:cNvSpPr>
            <a:spLocks noGrp="1"/>
          </p:cNvSpPr>
          <p:nvPr>
            <p:ph type="body" sz="half" idx="2"/>
          </p:nvPr>
        </p:nvSpPr>
        <p:spPr>
          <a:xfrm>
            <a:off x="1792288" y="4025504"/>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Дата 4"/>
          <p:cNvSpPr>
            <a:spLocks noGrp="1"/>
          </p:cNvSpPr>
          <p:nvPr>
            <p:ph type="dt" sz="half" idx="10"/>
          </p:nvPr>
        </p:nvSpPr>
        <p:spPr/>
        <p:txBody>
          <a:bodyPr/>
          <a:lstStyle>
            <a:lvl1pPr>
              <a:defRPr/>
            </a:lvl1pPr>
          </a:lstStyle>
          <a:p>
            <a:endParaRPr lang="ru-RU"/>
          </a:p>
        </p:txBody>
      </p:sp>
      <p:sp>
        <p:nvSpPr>
          <p:cNvPr id="6" name="Нижний колонтитул 5"/>
          <p:cNvSpPr>
            <a:spLocks noGrp="1"/>
          </p:cNvSpPr>
          <p:nvPr>
            <p:ph type="ftr" sz="quarter" idx="11"/>
          </p:nvPr>
        </p:nvSpPr>
        <p:spPr/>
        <p:txBody>
          <a:bodyPr/>
          <a:lstStyle>
            <a:lvl1pPr>
              <a:defRPr/>
            </a:lvl1pPr>
          </a:lstStyle>
          <a:p>
            <a:r>
              <a:rPr lang="en-US"/>
              <a:t>www.themegallery.com</a:t>
            </a:r>
          </a:p>
        </p:txBody>
      </p:sp>
      <p:sp>
        <p:nvSpPr>
          <p:cNvPr id="7" name="Номер слайда 6"/>
          <p:cNvSpPr>
            <a:spLocks noGrp="1"/>
          </p:cNvSpPr>
          <p:nvPr>
            <p:ph type="sldNum" sz="quarter" idx="12"/>
          </p:nvPr>
        </p:nvSpPr>
        <p:spPr/>
        <p:txBody>
          <a:bodyPr/>
          <a:lstStyle>
            <a:lvl1pPr>
              <a:defRPr/>
            </a:lvl1pPr>
          </a:lstStyle>
          <a:p>
            <a:fld id="{884866C7-CEAD-4B6E-B238-78466487C7C8}" type="slidenum">
              <a:rPr lang="en-US"/>
              <a:pPr/>
              <a:t>‹#›</a:t>
            </a:fld>
            <a:endParaRPr lang="en-US"/>
          </a:p>
        </p:txBody>
      </p:sp>
    </p:spTree>
    <p:extLst>
      <p:ext uri="{BB962C8B-B14F-4D97-AF65-F5344CB8AC3E}">
        <p14:creationId xmlns="" xmlns:p14="http://schemas.microsoft.com/office/powerpoint/2010/main" val="3845754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39" name="Freeform 15"/>
          <p:cNvSpPr>
            <a:spLocks/>
          </p:cNvSpPr>
          <p:nvPr/>
        </p:nvSpPr>
        <p:spPr bwMode="gray">
          <a:xfrm>
            <a:off x="-9525" y="258367"/>
            <a:ext cx="8194675" cy="475059"/>
          </a:xfrm>
          <a:custGeom>
            <a:avLst/>
            <a:gdLst>
              <a:gd name="T0" fmla="*/ 0 w 5049"/>
              <a:gd name="T1" fmla="*/ 0 h 1471"/>
              <a:gd name="T2" fmla="*/ 5049 w 5049"/>
              <a:gd name="T3" fmla="*/ 2 h 1471"/>
              <a:gd name="T4" fmla="*/ 5048 w 5049"/>
              <a:gd name="T5" fmla="*/ 1458 h 1471"/>
              <a:gd name="T6" fmla="*/ 0 w 5049"/>
              <a:gd name="T7" fmla="*/ 1471 h 1471"/>
              <a:gd name="T8" fmla="*/ 0 w 5049"/>
              <a:gd name="T9" fmla="*/ 0 h 1471"/>
            </a:gdLst>
            <a:ahLst/>
            <a:cxnLst>
              <a:cxn ang="0">
                <a:pos x="T0" y="T1"/>
              </a:cxn>
              <a:cxn ang="0">
                <a:pos x="T2" y="T3"/>
              </a:cxn>
              <a:cxn ang="0">
                <a:pos x="T4" y="T5"/>
              </a:cxn>
              <a:cxn ang="0">
                <a:pos x="T6" y="T7"/>
              </a:cxn>
              <a:cxn ang="0">
                <a:pos x="T8" y="T9"/>
              </a:cxn>
            </a:cxnLst>
            <a:rect l="0" t="0" r="r" b="b"/>
            <a:pathLst>
              <a:path w="5049" h="1471">
                <a:moveTo>
                  <a:pt x="0" y="0"/>
                </a:moveTo>
                <a:lnTo>
                  <a:pt x="5049" y="2"/>
                </a:lnTo>
                <a:lnTo>
                  <a:pt x="5048" y="1458"/>
                </a:lnTo>
                <a:lnTo>
                  <a:pt x="0" y="1471"/>
                </a:lnTo>
                <a:lnTo>
                  <a:pt x="0" y="0"/>
                </a:lnTo>
                <a:close/>
              </a:path>
            </a:pathLst>
          </a:custGeom>
          <a:solidFill>
            <a:schemeClr val="tx2"/>
          </a:solidFill>
          <a:ln>
            <a:noFill/>
          </a:ln>
          <a:effectLst/>
          <a:extLst>
            <a:ext uri="{91240B29-F687-4F45-9708-019B960494DF}">
              <a14:hiddenLine xmlns="" xmlns:a14="http://schemas.microsoft.com/office/drawing/2010/main" w="9525">
                <a:solidFill>
                  <a:schemeClr val="tx1"/>
                </a:solidFill>
                <a:round/>
                <a:headEnd/>
                <a:tailEnd/>
              </a14:hiddenLine>
            </a:ext>
            <a:ext uri="{AF507438-7753-43E0-B8FC-AC1667EBCBE1}">
              <a14:hiddenEffects xmlns="" xmlns:a14="http://schemas.microsoft.com/office/drawing/2010/main">
                <a:effectLst>
                  <a:outerShdw dist="35921" dir="2700000" algn="ctr" rotWithShape="0">
                    <a:srgbClr val="003366"/>
                  </a:outerShdw>
                </a:effectLst>
              </a14:hiddenEffects>
            </a:ext>
          </a:extLst>
        </p:spPr>
        <p:txBody>
          <a:bodyPr/>
          <a:lstStyle/>
          <a:p>
            <a:endParaRPr lang="ru-RU"/>
          </a:p>
        </p:txBody>
      </p:sp>
      <p:grpSp>
        <p:nvGrpSpPr>
          <p:cNvPr id="1040" name="Group 16"/>
          <p:cNvGrpSpPr>
            <a:grpSpLocks/>
          </p:cNvGrpSpPr>
          <p:nvPr/>
        </p:nvGrpSpPr>
        <p:grpSpPr bwMode="auto">
          <a:xfrm>
            <a:off x="8153400" y="0"/>
            <a:ext cx="990600" cy="5143500"/>
            <a:chOff x="5040" y="0"/>
            <a:chExt cx="720" cy="4320"/>
          </a:xfrm>
        </p:grpSpPr>
        <p:sp>
          <p:nvSpPr>
            <p:cNvPr id="1041" name="Rectangle 17"/>
            <p:cNvSpPr>
              <a:spLocks noChangeArrowheads="1"/>
            </p:cNvSpPr>
            <p:nvPr/>
          </p:nvSpPr>
          <p:spPr bwMode="gray">
            <a:xfrm>
              <a:off x="5042" y="0"/>
              <a:ext cx="718" cy="4320"/>
            </a:xfrm>
            <a:prstGeom prst="rect">
              <a:avLst/>
            </a:prstGeom>
            <a:solidFill>
              <a:schemeClr val="folHlink">
                <a:alpha val="39999"/>
              </a:schemeClr>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1042" name="Rectangle 18"/>
            <p:cNvSpPr>
              <a:spLocks noChangeArrowheads="1"/>
            </p:cNvSpPr>
            <p:nvPr/>
          </p:nvSpPr>
          <p:spPr bwMode="gray">
            <a:xfrm>
              <a:off x="5040" y="219"/>
              <a:ext cx="720" cy="393"/>
            </a:xfrm>
            <a:prstGeom prst="rect">
              <a:avLst/>
            </a:prstGeom>
            <a:solidFill>
              <a:schemeClr val="tx1"/>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grpSp>
      <p:sp>
        <p:nvSpPr>
          <p:cNvPr id="1043" name="AutoShape 19"/>
          <p:cNvSpPr>
            <a:spLocks noChangeArrowheads="1"/>
          </p:cNvSpPr>
          <p:nvPr/>
        </p:nvSpPr>
        <p:spPr bwMode="gray">
          <a:xfrm>
            <a:off x="7696200" y="4457700"/>
            <a:ext cx="609600" cy="400050"/>
          </a:xfrm>
          <a:prstGeom prst="hexagon">
            <a:avLst>
              <a:gd name="adj" fmla="val 28571"/>
              <a:gd name="vf" fmla="val 115470"/>
            </a:avLst>
          </a:prstGeom>
          <a:solidFill>
            <a:srgbClr val="5086C2">
              <a:alpha val="35001"/>
            </a:srgbClr>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1044" name="AutoShape 20"/>
          <p:cNvSpPr>
            <a:spLocks noChangeArrowheads="1"/>
          </p:cNvSpPr>
          <p:nvPr/>
        </p:nvSpPr>
        <p:spPr bwMode="gray">
          <a:xfrm>
            <a:off x="8229600" y="4229100"/>
            <a:ext cx="609600" cy="400050"/>
          </a:xfrm>
          <a:prstGeom prst="hexagon">
            <a:avLst>
              <a:gd name="adj" fmla="val 28571"/>
              <a:gd name="vf" fmla="val 115470"/>
            </a:avLst>
          </a:prstGeom>
          <a:solidFill>
            <a:srgbClr val="5086C2">
              <a:alpha val="35001"/>
            </a:srgbClr>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1045" name="AutoShape 21"/>
          <p:cNvSpPr>
            <a:spLocks noChangeArrowheads="1"/>
          </p:cNvSpPr>
          <p:nvPr/>
        </p:nvSpPr>
        <p:spPr bwMode="gray">
          <a:xfrm>
            <a:off x="8220075" y="4672013"/>
            <a:ext cx="609600" cy="400050"/>
          </a:xfrm>
          <a:prstGeom prst="hexagon">
            <a:avLst>
              <a:gd name="adj" fmla="val 28571"/>
              <a:gd name="vf" fmla="val 115470"/>
            </a:avLst>
          </a:prstGeom>
          <a:solidFill>
            <a:srgbClr val="5086C2">
              <a:alpha val="35001"/>
            </a:srgbClr>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1027" name="Rectangle 3"/>
          <p:cNvSpPr>
            <a:spLocks noGrp="1" noChangeArrowheads="1"/>
          </p:cNvSpPr>
          <p:nvPr>
            <p:ph type="body" idx="1"/>
          </p:nvPr>
        </p:nvSpPr>
        <p:spPr bwMode="auto">
          <a:xfrm>
            <a:off x="457200" y="807244"/>
            <a:ext cx="8229600" cy="3936206"/>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1028" name="Rectangle 4"/>
          <p:cNvSpPr>
            <a:spLocks noGrp="1" noChangeArrowheads="1"/>
          </p:cNvSpPr>
          <p:nvPr>
            <p:ph type="dt" sz="half" idx="2"/>
          </p:nvPr>
        </p:nvSpPr>
        <p:spPr bwMode="auto">
          <a:xfrm>
            <a:off x="457200" y="4889899"/>
            <a:ext cx="2133600" cy="183356"/>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endParaRPr lang="ru-RU"/>
          </a:p>
        </p:txBody>
      </p:sp>
      <p:sp>
        <p:nvSpPr>
          <p:cNvPr id="1029" name="Rectangle 5"/>
          <p:cNvSpPr>
            <a:spLocks noGrp="1" noChangeArrowheads="1"/>
          </p:cNvSpPr>
          <p:nvPr>
            <p:ph type="ftr" sz="quarter" idx="3"/>
          </p:nvPr>
        </p:nvSpPr>
        <p:spPr bwMode="auto">
          <a:xfrm>
            <a:off x="5181600" y="4857751"/>
            <a:ext cx="2895600" cy="17502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000">
                <a:latin typeface="+mn-lt"/>
              </a:defRPr>
            </a:lvl1pPr>
          </a:lstStyle>
          <a:p>
            <a:r>
              <a:rPr lang="en-US"/>
              <a:t>www.themegallery.com</a:t>
            </a:r>
          </a:p>
        </p:txBody>
      </p:sp>
      <p:sp>
        <p:nvSpPr>
          <p:cNvPr id="1030" name="Rectangle 6"/>
          <p:cNvSpPr>
            <a:spLocks noGrp="1" noChangeArrowheads="1"/>
          </p:cNvSpPr>
          <p:nvPr>
            <p:ph type="sldNum" sz="quarter" idx="4"/>
          </p:nvPr>
        </p:nvSpPr>
        <p:spPr bwMode="auto">
          <a:xfrm>
            <a:off x="8286750" y="4789885"/>
            <a:ext cx="457200" cy="1714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000">
                <a:solidFill>
                  <a:schemeClr val="bg1"/>
                </a:solidFill>
                <a:latin typeface="+mn-lt"/>
              </a:defRPr>
            </a:lvl1pPr>
          </a:lstStyle>
          <a:p>
            <a:fld id="{A4F2349C-F1A8-4F8A-B235-82C4EDC55E99}" type="slidenum">
              <a:rPr lang="en-US"/>
              <a:pPr/>
              <a:t>‹#›</a:t>
            </a:fld>
            <a:endParaRPr lang="en-US"/>
          </a:p>
        </p:txBody>
      </p:sp>
      <p:grpSp>
        <p:nvGrpSpPr>
          <p:cNvPr id="1046" name="Group 22"/>
          <p:cNvGrpSpPr>
            <a:grpSpLocks/>
          </p:cNvGrpSpPr>
          <p:nvPr/>
        </p:nvGrpSpPr>
        <p:grpSpPr bwMode="auto">
          <a:xfrm>
            <a:off x="251520" y="171450"/>
            <a:ext cx="739080" cy="628650"/>
            <a:chOff x="18" y="144"/>
            <a:chExt cx="510" cy="480"/>
          </a:xfrm>
        </p:grpSpPr>
        <p:sp>
          <p:nvSpPr>
            <p:cNvPr id="1047" name="AutoShape 23"/>
            <p:cNvSpPr>
              <a:spLocks noChangeArrowheads="1"/>
            </p:cNvSpPr>
            <p:nvPr userDrawn="1"/>
          </p:nvSpPr>
          <p:spPr bwMode="gray">
            <a:xfrm>
              <a:off x="18" y="258"/>
              <a:ext cx="288" cy="240"/>
            </a:xfrm>
            <a:prstGeom prst="hexagon">
              <a:avLst>
                <a:gd name="adj" fmla="val 30000"/>
                <a:gd name="vf" fmla="val 115470"/>
              </a:avLst>
            </a:prstGeom>
            <a:solidFill>
              <a:schemeClr val="hlink"/>
            </a:solidFill>
            <a:ln w="28575">
              <a:solidFill>
                <a:schemeClr val="bg1"/>
              </a:solidFill>
              <a:miter lim="800000"/>
              <a:headEnd/>
              <a:tailEnd/>
            </a:ln>
            <a:effectLst>
              <a:outerShdw dist="56796" dir="1593903" algn="ctr" rotWithShape="0">
                <a:srgbClr val="666633">
                  <a:alpha val="50000"/>
                </a:srgbClr>
              </a:outerShdw>
            </a:effectLst>
          </p:spPr>
          <p:txBody>
            <a:bodyPr wrap="none" anchor="ctr"/>
            <a:lstStyle/>
            <a:p>
              <a:endParaRPr lang="ru-RU"/>
            </a:p>
          </p:txBody>
        </p:sp>
        <p:sp>
          <p:nvSpPr>
            <p:cNvPr id="1048" name="AutoShape 24"/>
            <p:cNvSpPr>
              <a:spLocks noChangeArrowheads="1"/>
            </p:cNvSpPr>
            <p:nvPr userDrawn="1"/>
          </p:nvSpPr>
          <p:spPr bwMode="gray">
            <a:xfrm>
              <a:off x="240" y="144"/>
              <a:ext cx="288" cy="240"/>
            </a:xfrm>
            <a:prstGeom prst="hexagon">
              <a:avLst>
                <a:gd name="adj" fmla="val 30000"/>
                <a:gd name="vf" fmla="val 115470"/>
              </a:avLst>
            </a:prstGeom>
            <a:solidFill>
              <a:schemeClr val="accent2"/>
            </a:solidFill>
            <a:ln w="28575">
              <a:solidFill>
                <a:schemeClr val="bg1"/>
              </a:solidFill>
              <a:miter lim="800000"/>
              <a:headEnd/>
              <a:tailEnd/>
            </a:ln>
            <a:effectLst>
              <a:outerShdw dist="56796" dir="1593903" algn="ctr" rotWithShape="0">
                <a:srgbClr val="666633">
                  <a:alpha val="50000"/>
                </a:srgbClr>
              </a:outerShdw>
            </a:effectLst>
          </p:spPr>
          <p:txBody>
            <a:bodyPr wrap="none" anchor="ctr"/>
            <a:lstStyle/>
            <a:p>
              <a:endParaRPr lang="ru-RU"/>
            </a:p>
          </p:txBody>
        </p:sp>
        <p:sp>
          <p:nvSpPr>
            <p:cNvPr id="1049" name="AutoShape 25"/>
            <p:cNvSpPr>
              <a:spLocks noChangeArrowheads="1"/>
            </p:cNvSpPr>
            <p:nvPr userDrawn="1"/>
          </p:nvSpPr>
          <p:spPr bwMode="gray">
            <a:xfrm>
              <a:off x="240" y="384"/>
              <a:ext cx="288" cy="240"/>
            </a:xfrm>
            <a:prstGeom prst="hexagon">
              <a:avLst>
                <a:gd name="adj" fmla="val 30000"/>
                <a:gd name="vf" fmla="val 115470"/>
              </a:avLst>
            </a:prstGeom>
            <a:solidFill>
              <a:schemeClr val="accent1"/>
            </a:solidFill>
            <a:ln w="28575">
              <a:solidFill>
                <a:schemeClr val="bg1"/>
              </a:solidFill>
              <a:miter lim="800000"/>
              <a:headEnd/>
              <a:tailEnd/>
            </a:ln>
            <a:effectLst>
              <a:outerShdw dist="56796" dir="1593903" algn="ctr" rotWithShape="0">
                <a:srgbClr val="666633">
                  <a:alpha val="50000"/>
                </a:srgbClr>
              </a:outerShdw>
            </a:effectLst>
          </p:spPr>
          <p:txBody>
            <a:bodyPr wrap="none" anchor="ctr"/>
            <a:lstStyle/>
            <a:p>
              <a:endParaRPr lang="ru-RU"/>
            </a:p>
          </p:txBody>
        </p:sp>
      </p:grpSp>
      <p:sp>
        <p:nvSpPr>
          <p:cNvPr id="1026" name="Rectangle 2"/>
          <p:cNvSpPr>
            <a:spLocks noGrp="1" noChangeArrowheads="1"/>
          </p:cNvSpPr>
          <p:nvPr>
            <p:ph type="title"/>
          </p:nvPr>
        </p:nvSpPr>
        <p:spPr bwMode="white">
          <a:xfrm>
            <a:off x="1143000" y="285751"/>
            <a:ext cx="6705600" cy="42267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ru-RU"/>
              <a:t>Образец заголовка</a:t>
            </a:r>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hf sldNum="0" hdr="0" dt="0"/>
  <p:txStyles>
    <p:titleStyle>
      <a:lvl1pPr algn="l" rtl="0" eaLnBrk="1" fontAlgn="base" hangingPunct="1">
        <a:spcBef>
          <a:spcPct val="0"/>
        </a:spcBef>
        <a:spcAft>
          <a:spcPct val="0"/>
        </a:spcAft>
        <a:defRPr sz="3200">
          <a:solidFill>
            <a:schemeClr val="bg1"/>
          </a:solidFill>
          <a:latin typeface="+mj-lt"/>
          <a:ea typeface="+mj-ea"/>
          <a:cs typeface="+mj-cs"/>
        </a:defRPr>
      </a:lvl1pPr>
      <a:lvl2pPr algn="l" rtl="0" eaLnBrk="1" fontAlgn="base" hangingPunct="1">
        <a:spcBef>
          <a:spcPct val="0"/>
        </a:spcBef>
        <a:spcAft>
          <a:spcPct val="0"/>
        </a:spcAft>
        <a:defRPr sz="3200">
          <a:solidFill>
            <a:schemeClr val="bg1"/>
          </a:solidFill>
          <a:latin typeface="Verdana" pitchFamily="34" charset="0"/>
        </a:defRPr>
      </a:lvl2pPr>
      <a:lvl3pPr algn="l" rtl="0" eaLnBrk="1" fontAlgn="base" hangingPunct="1">
        <a:spcBef>
          <a:spcPct val="0"/>
        </a:spcBef>
        <a:spcAft>
          <a:spcPct val="0"/>
        </a:spcAft>
        <a:defRPr sz="3200">
          <a:solidFill>
            <a:schemeClr val="bg1"/>
          </a:solidFill>
          <a:latin typeface="Verdana" pitchFamily="34" charset="0"/>
        </a:defRPr>
      </a:lvl3pPr>
      <a:lvl4pPr algn="l" rtl="0" eaLnBrk="1" fontAlgn="base" hangingPunct="1">
        <a:spcBef>
          <a:spcPct val="0"/>
        </a:spcBef>
        <a:spcAft>
          <a:spcPct val="0"/>
        </a:spcAft>
        <a:defRPr sz="3200">
          <a:solidFill>
            <a:schemeClr val="bg1"/>
          </a:solidFill>
          <a:latin typeface="Verdana" pitchFamily="34" charset="0"/>
        </a:defRPr>
      </a:lvl4pPr>
      <a:lvl5pPr algn="l" rtl="0" eaLnBrk="1" fontAlgn="base" hangingPunct="1">
        <a:spcBef>
          <a:spcPct val="0"/>
        </a:spcBef>
        <a:spcAft>
          <a:spcPct val="0"/>
        </a:spcAft>
        <a:defRPr sz="3200">
          <a:solidFill>
            <a:schemeClr val="bg1"/>
          </a:solidFill>
          <a:latin typeface="Verdana" pitchFamily="34" charset="0"/>
        </a:defRPr>
      </a:lvl5pPr>
      <a:lvl6pPr marL="457200" algn="l" rtl="0" eaLnBrk="1" fontAlgn="base" hangingPunct="1">
        <a:spcBef>
          <a:spcPct val="0"/>
        </a:spcBef>
        <a:spcAft>
          <a:spcPct val="0"/>
        </a:spcAft>
        <a:defRPr sz="3200">
          <a:solidFill>
            <a:schemeClr val="bg1"/>
          </a:solidFill>
          <a:latin typeface="Verdana" pitchFamily="34" charset="0"/>
        </a:defRPr>
      </a:lvl6pPr>
      <a:lvl7pPr marL="914400" algn="l" rtl="0" eaLnBrk="1" fontAlgn="base" hangingPunct="1">
        <a:spcBef>
          <a:spcPct val="0"/>
        </a:spcBef>
        <a:spcAft>
          <a:spcPct val="0"/>
        </a:spcAft>
        <a:defRPr sz="3200">
          <a:solidFill>
            <a:schemeClr val="bg1"/>
          </a:solidFill>
          <a:latin typeface="Verdana" pitchFamily="34" charset="0"/>
        </a:defRPr>
      </a:lvl7pPr>
      <a:lvl8pPr marL="1371600" algn="l" rtl="0" eaLnBrk="1" fontAlgn="base" hangingPunct="1">
        <a:spcBef>
          <a:spcPct val="0"/>
        </a:spcBef>
        <a:spcAft>
          <a:spcPct val="0"/>
        </a:spcAft>
        <a:defRPr sz="3200">
          <a:solidFill>
            <a:schemeClr val="bg1"/>
          </a:solidFill>
          <a:latin typeface="Verdana" pitchFamily="34" charset="0"/>
        </a:defRPr>
      </a:lvl8pPr>
      <a:lvl9pPr marL="1828800" algn="l" rtl="0" eaLnBrk="1" fontAlgn="base" hangingPunct="1">
        <a:spcBef>
          <a:spcPct val="0"/>
        </a:spcBef>
        <a:spcAft>
          <a:spcPct val="0"/>
        </a:spcAft>
        <a:defRPr sz="3200">
          <a:solidFill>
            <a:schemeClr val="bg1"/>
          </a:solidFill>
          <a:latin typeface="Verdana" pitchFamily="34" charset="0"/>
        </a:defRPr>
      </a:lvl9pPr>
    </p:titleStyle>
    <p:bodyStyle>
      <a:lvl1pPr marL="342900" indent="-342900" algn="l" rtl="0" eaLnBrk="1" fontAlgn="base" hangingPunct="1">
        <a:spcBef>
          <a:spcPct val="20000"/>
        </a:spcBef>
        <a:spcAft>
          <a:spcPct val="0"/>
        </a:spcAft>
        <a:buClr>
          <a:schemeClr val="hlink"/>
        </a:buClr>
        <a:buFont typeface="Wingdings" pitchFamily="2" charset="2"/>
        <a:buChar char="v"/>
        <a:defRPr sz="2800" b="1">
          <a:solidFill>
            <a:schemeClr val="tx1"/>
          </a:solidFill>
          <a:latin typeface="+mn-lt"/>
          <a:ea typeface="+mn-ea"/>
          <a:cs typeface="+mn-cs"/>
        </a:defRPr>
      </a:lvl1pPr>
      <a:lvl2pPr marL="742950" indent="-285750" algn="l" rtl="0" eaLnBrk="1" fontAlgn="base" hangingPunct="1">
        <a:spcBef>
          <a:spcPct val="20000"/>
        </a:spcBef>
        <a:spcAft>
          <a:spcPct val="0"/>
        </a:spcAft>
        <a:buClr>
          <a:schemeClr val="accent1"/>
        </a:buClr>
        <a:buFont typeface="Wingdings" pitchFamily="2" charset="2"/>
        <a:buChar char="§"/>
        <a:defRPr sz="2800">
          <a:solidFill>
            <a:schemeClr val="tx1"/>
          </a:solidFill>
          <a:latin typeface="Arial" charset="0"/>
        </a:defRPr>
      </a:lvl2pPr>
      <a:lvl3pPr marL="1143000" indent="-228600" algn="l" rtl="0" eaLnBrk="1" fontAlgn="base" hangingPunct="1">
        <a:spcBef>
          <a:spcPct val="20000"/>
        </a:spcBef>
        <a:spcAft>
          <a:spcPct val="0"/>
        </a:spcAft>
        <a:buClr>
          <a:schemeClr val="tx1"/>
        </a:buClr>
        <a:buChar char="•"/>
        <a:defRPr sz="2400">
          <a:solidFill>
            <a:schemeClr val="tx1"/>
          </a:solidFill>
          <a:latin typeface="Arial" charset="0"/>
        </a:defRPr>
      </a:lvl3pPr>
      <a:lvl4pPr marL="1600200" indent="-228600" algn="l" rtl="0" eaLnBrk="1" fontAlgn="base" hangingPunct="1">
        <a:spcBef>
          <a:spcPct val="20000"/>
        </a:spcBef>
        <a:spcAft>
          <a:spcPct val="0"/>
        </a:spcAft>
        <a:buChar char="–"/>
        <a:defRPr sz="2000">
          <a:solidFill>
            <a:schemeClr val="tx1"/>
          </a:solidFill>
          <a:latin typeface="Arial" charset="0"/>
        </a:defRPr>
      </a:lvl4pPr>
      <a:lvl5pPr marL="2057400" indent="-228600" algn="l" rtl="0" eaLnBrk="1" fontAlgn="base" hangingPunct="1">
        <a:spcBef>
          <a:spcPct val="20000"/>
        </a:spcBef>
        <a:spcAft>
          <a:spcPct val="0"/>
        </a:spcAft>
        <a:buChar char="»"/>
        <a:defRPr sz="2000">
          <a:solidFill>
            <a:schemeClr val="tx1"/>
          </a:solidFill>
          <a:latin typeface="Arial" charset="0"/>
        </a:defRPr>
      </a:lvl5pPr>
      <a:lvl6pPr marL="2514600" indent="-228600" algn="l" rtl="0" eaLnBrk="1" fontAlgn="base" hangingPunct="1">
        <a:spcBef>
          <a:spcPct val="20000"/>
        </a:spcBef>
        <a:spcAft>
          <a:spcPct val="0"/>
        </a:spcAft>
        <a:buChar char="»"/>
        <a:defRPr sz="2000">
          <a:solidFill>
            <a:schemeClr val="tx1"/>
          </a:solidFill>
          <a:latin typeface="Arial" charset="0"/>
        </a:defRPr>
      </a:lvl6pPr>
      <a:lvl7pPr marL="2971800" indent="-228600" algn="l" rtl="0" eaLnBrk="1" fontAlgn="base" hangingPunct="1">
        <a:spcBef>
          <a:spcPct val="20000"/>
        </a:spcBef>
        <a:spcAft>
          <a:spcPct val="0"/>
        </a:spcAft>
        <a:buChar char="»"/>
        <a:defRPr sz="2000">
          <a:solidFill>
            <a:schemeClr val="tx1"/>
          </a:solidFill>
          <a:latin typeface="Arial" charset="0"/>
        </a:defRPr>
      </a:lvl7pPr>
      <a:lvl8pPr marL="3429000" indent="-228600" algn="l" rtl="0" eaLnBrk="1" fontAlgn="base" hangingPunct="1">
        <a:spcBef>
          <a:spcPct val="20000"/>
        </a:spcBef>
        <a:spcAft>
          <a:spcPct val="0"/>
        </a:spcAft>
        <a:buChar char="»"/>
        <a:defRPr sz="2000">
          <a:solidFill>
            <a:schemeClr val="tx1"/>
          </a:solidFill>
          <a:latin typeface="Arial" charset="0"/>
        </a:defRPr>
      </a:lvl8pPr>
      <a:lvl9pPr marL="3886200" indent="-228600" algn="l" rtl="0" eaLnBrk="1" fontAlgn="base" hangingPunct="1">
        <a:spcBef>
          <a:spcPct val="20000"/>
        </a:spcBef>
        <a:spcAft>
          <a:spcPct val="0"/>
        </a:spcAft>
        <a:buChar char="»"/>
        <a:defRPr sz="2000">
          <a:solidFill>
            <a:schemeClr val="tx1"/>
          </a:solidFill>
          <a:latin typeface="Arial" charset="0"/>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jpeg"/><Relationship Id="rId1" Type="http://schemas.openxmlformats.org/officeDocument/2006/relationships/slideLayout" Target="../slideLayouts/slideLayout2.xml"/><Relationship Id="rId4" Type="http://schemas.openxmlformats.org/officeDocument/2006/relationships/comments" Target="../comments/comment1.xml"/></Relationships>
</file>

<file path=ppt/slides/_rels/slide14.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xml"/><Relationship Id="rId1" Type="http://schemas.openxmlformats.org/officeDocument/2006/relationships/slideLayout" Target="../slideLayouts/slideLayout4.xml"/><Relationship Id="rId5" Type="http://schemas.openxmlformats.org/officeDocument/2006/relationships/image" Target="../media/image7.jpeg"/><Relationship Id="rId4" Type="http://schemas.openxmlformats.org/officeDocument/2006/relationships/image" Target="../media/image6.jpe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Рисунок 1" descr="Описание: C:\Users\Comp\Desktop\01ver_k.png"/>
          <p:cNvPicPr>
            <a:picLocks noChangeAspect="1" noChangeArrowheads="1"/>
          </p:cNvPicPr>
          <p:nvPr/>
        </p:nvPicPr>
        <p:blipFill>
          <a:blip r:embed="rId2">
            <a:clrChange>
              <a:clrFrom>
                <a:srgbClr val="FFFFFF"/>
              </a:clrFrom>
              <a:clrTo>
                <a:srgbClr val="FFFFFF">
                  <a:alpha val="0"/>
                </a:srgbClr>
              </a:clrTo>
            </a:clrChange>
          </a:blip>
          <a:srcRect b="40317"/>
          <a:stretch>
            <a:fillRect/>
          </a:stretch>
        </p:blipFill>
        <p:spPr bwMode="auto">
          <a:xfrm>
            <a:off x="3203848" y="-1390"/>
            <a:ext cx="2640878" cy="772940"/>
          </a:xfrm>
          <a:prstGeom prst="rect">
            <a:avLst/>
          </a:prstGeom>
          <a:noFill/>
          <a:ln w="9525">
            <a:noFill/>
            <a:miter lim="800000"/>
            <a:headEnd/>
            <a:tailEnd/>
          </a:ln>
          <a:effectLst>
            <a:outerShdw blurRad="50800" dist="38100" dir="16200000" rotWithShape="0">
              <a:prstClr val="black">
                <a:alpha val="40000"/>
              </a:prstClr>
            </a:outerShdw>
          </a:effectLst>
        </p:spPr>
      </p:pic>
      <p:pic>
        <p:nvPicPr>
          <p:cNvPr id="6" name="Рисунок 1" descr="Описание: C:\Users\Comp\Desktop\01ver_k.png"/>
          <p:cNvPicPr>
            <a:picLocks noChangeAspect="1" noChangeArrowheads="1"/>
          </p:cNvPicPr>
          <p:nvPr/>
        </p:nvPicPr>
        <p:blipFill>
          <a:blip r:embed="rId2">
            <a:clrChange>
              <a:clrFrom>
                <a:srgbClr val="FFFFFF"/>
              </a:clrFrom>
              <a:clrTo>
                <a:srgbClr val="FFFFFF">
                  <a:alpha val="0"/>
                </a:srgbClr>
              </a:clrTo>
            </a:clrChange>
          </a:blip>
          <a:srcRect t="59683"/>
          <a:stretch>
            <a:fillRect/>
          </a:stretch>
        </p:blipFill>
        <p:spPr bwMode="auto">
          <a:xfrm>
            <a:off x="3214678" y="785800"/>
            <a:ext cx="2655176" cy="647604"/>
          </a:xfrm>
          <a:prstGeom prst="rect">
            <a:avLst/>
          </a:prstGeom>
          <a:noFill/>
          <a:ln w="9525">
            <a:noFill/>
            <a:miter lim="800000"/>
            <a:headEnd/>
            <a:tailEnd/>
          </a:ln>
        </p:spPr>
      </p:pic>
      <p:sp>
        <p:nvSpPr>
          <p:cNvPr id="1027" name="Rectangle 3"/>
          <p:cNvSpPr>
            <a:spLocks noChangeArrowheads="1"/>
          </p:cNvSpPr>
          <p:nvPr/>
        </p:nvSpPr>
        <p:spPr bwMode="auto">
          <a:xfrm rot="10800000" flipV="1">
            <a:off x="3286116" y="1714494"/>
            <a:ext cx="5786478" cy="1273432"/>
          </a:xfrm>
          <a:prstGeom prst="rect">
            <a:avLst/>
          </a:prstGeom>
          <a:solidFill>
            <a:schemeClr val="tx1">
              <a:lumMod val="40000"/>
              <a:lumOff val="60000"/>
            </a:schemeClr>
          </a:solidFill>
          <a:ln w="9525">
            <a:noFill/>
            <a:miter lim="800000"/>
            <a:headEnd/>
            <a:tailEnd/>
          </a:ln>
          <a:effectLst/>
        </p:spPr>
        <p:txBody>
          <a:bodyPr vert="horz" wrap="square" lIns="0" tIns="-9522" rIns="0" bIns="-9522"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2100" b="1" i="0" u="none" strike="noStrike" cap="all" normalizeH="0" baseline="0" dirty="0" err="1"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inherit"/>
                <a:cs typeface="Arial" pitchFamily="34" charset="0"/>
              </a:rPr>
              <a:t>Білім</a:t>
            </a:r>
            <a:r>
              <a:rPr kumimoji="0" lang="ru-RU" sz="2100" b="1" i="0" u="none" strike="noStrike" cap="all" normalizeH="0" baseline="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inherit"/>
                <a:cs typeface="Arial" pitchFamily="34" charset="0"/>
              </a:rPr>
              <a:t> </a:t>
            </a:r>
            <a:r>
              <a:rPr kumimoji="0" lang="ru-RU" sz="2100" b="1" i="0" u="none" strike="noStrike" cap="all" normalizeH="0" baseline="0" dirty="0" err="1"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inherit"/>
                <a:cs typeface="Arial" pitchFamily="34" charset="0"/>
              </a:rPr>
              <a:t>саласындағы сыбайлас</a:t>
            </a:r>
            <a:r>
              <a:rPr kumimoji="0" lang="ru-RU" sz="2100" b="1" i="0" u="none" strike="noStrike" cap="all" normalizeH="0" baseline="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inherit"/>
                <a:cs typeface="Arial" pitchFamily="34" charset="0"/>
              </a:rPr>
              <a:t> </a:t>
            </a:r>
            <a:r>
              <a:rPr kumimoji="0" lang="ru-RU" sz="2100" b="1" i="0" u="none" strike="noStrike" cap="all" normalizeH="0" baseline="0" dirty="0" err="1"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inherit"/>
                <a:cs typeface="Arial" pitchFamily="34" charset="0"/>
              </a:rPr>
              <a:t>жемқорлыққа</a:t>
            </a:r>
            <a:r>
              <a:rPr kumimoji="0" lang="ru-RU" sz="2100" b="1" i="0" u="none" strike="noStrike" cap="all" normalizeH="0" baseline="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inherit"/>
                <a:cs typeface="Arial" pitchFamily="34" charset="0"/>
              </a:rPr>
              <a:t> </a:t>
            </a:r>
          </a:p>
          <a:p>
            <a:pPr marL="0" marR="0" lvl="0" indent="0" algn="ctr" defTabSz="914400" rtl="0" eaLnBrk="1" fontAlgn="base" latinLnBrk="0" hangingPunct="1">
              <a:lnSpc>
                <a:spcPct val="100000"/>
              </a:lnSpc>
              <a:spcBef>
                <a:spcPct val="0"/>
              </a:spcBef>
              <a:spcAft>
                <a:spcPct val="0"/>
              </a:spcAft>
              <a:buClrTx/>
              <a:buSzTx/>
              <a:buFontTx/>
              <a:buNone/>
              <a:tabLst/>
            </a:pPr>
            <a:r>
              <a:rPr kumimoji="0" lang="ru-RU" sz="2100" b="1" i="0" u="none" strike="noStrike" cap="all" normalizeH="0" baseline="0" dirty="0" err="1"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inherit"/>
                <a:cs typeface="Arial" pitchFamily="34" charset="0"/>
              </a:rPr>
              <a:t>қарсы іс-қимылдың</a:t>
            </a:r>
            <a:r>
              <a:rPr kumimoji="0" lang="ru-RU" sz="2100" b="1" i="0" u="none" strike="noStrike" cap="all" normalizeH="0" baseline="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inherit"/>
                <a:cs typeface="Arial" pitchFamily="34" charset="0"/>
              </a:rPr>
              <a:t> </a:t>
            </a:r>
          </a:p>
          <a:p>
            <a:pPr marL="0" marR="0" lvl="0" indent="0" algn="ctr" defTabSz="914400" rtl="0" eaLnBrk="1" fontAlgn="base" latinLnBrk="0" hangingPunct="1">
              <a:lnSpc>
                <a:spcPct val="100000"/>
              </a:lnSpc>
              <a:spcBef>
                <a:spcPct val="0"/>
              </a:spcBef>
              <a:spcAft>
                <a:spcPct val="0"/>
              </a:spcAft>
              <a:buClrTx/>
              <a:buSzTx/>
              <a:buFontTx/>
              <a:buNone/>
              <a:tabLst/>
            </a:pPr>
            <a:r>
              <a:rPr kumimoji="0" lang="ru-RU" sz="2100" b="1" i="0" u="none" strike="noStrike" cap="all" normalizeH="0" baseline="0" dirty="0" err="1"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inherit"/>
                <a:cs typeface="Arial" pitchFamily="34" charset="0"/>
              </a:rPr>
              <a:t>жағдайы </a:t>
            </a:r>
            <a:r>
              <a:rPr kumimoji="0" lang="ru-RU" sz="2100" b="1" i="0" u="none" strike="noStrike" cap="all" normalizeH="0" baseline="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inherit"/>
                <a:cs typeface="Arial" pitchFamily="34" charset="0"/>
              </a:rPr>
              <a:t>мен </a:t>
            </a:r>
            <a:r>
              <a:rPr kumimoji="0" lang="ru-RU" sz="2100" b="1" i="0" u="none" strike="noStrike" cap="all" normalizeH="0" baseline="0" dirty="0" err="1"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inherit"/>
                <a:cs typeface="Arial" pitchFamily="34" charset="0"/>
              </a:rPr>
              <a:t>шаралары</a:t>
            </a:r>
            <a:r>
              <a:rPr kumimoji="0" lang="ru-RU" sz="600" b="1" i="0" u="none" strike="noStrike" cap="all" normalizeH="0" baseline="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Arial" pitchFamily="34" charset="0"/>
                <a:cs typeface="Arial" pitchFamily="34" charset="0"/>
              </a:rPr>
              <a:t> </a:t>
            </a:r>
            <a:endParaRPr kumimoji="0" lang="ru-RU" sz="1800" b="1" i="0" u="none" strike="noStrike" cap="all" normalizeH="0" baseline="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Arial" pitchFamily="34" charset="0"/>
              <a:cs typeface="Arial"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80572B5A-9A6F-F770-E6E4-36EAAE507885}"/>
              </a:ext>
            </a:extLst>
          </p:cNvPr>
          <p:cNvSpPr>
            <a:spLocks noGrp="1"/>
          </p:cNvSpPr>
          <p:nvPr>
            <p:ph type="title"/>
          </p:nvPr>
        </p:nvSpPr>
        <p:spPr/>
        <p:txBody>
          <a:bodyPr/>
          <a:lstStyle/>
          <a:p>
            <a:pPr indent="238125" algn="ctr">
              <a:lnSpc>
                <a:spcPct val="115000"/>
              </a:lnSpc>
              <a:spcAft>
                <a:spcPts val="1000"/>
              </a:spcAft>
            </a:pPr>
            <a:r>
              <a:rPr lang="ru-RU" sz="1400" b="1" i="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Выявление коррупционных рисков, связанных с финансово-хозяйственной деятельностью</a:t>
            </a:r>
            <a:endParaRPr lang="ru-RU" sz="1800" i="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Объект 3">
            <a:extLst>
              <a:ext uri="{FF2B5EF4-FFF2-40B4-BE49-F238E27FC236}">
                <a16:creationId xmlns="" xmlns:a16="http://schemas.microsoft.com/office/drawing/2014/main" id="{E77DA911-6CB4-9843-D338-98E5BD51431B}"/>
              </a:ext>
            </a:extLst>
          </p:cNvPr>
          <p:cNvSpPr>
            <a:spLocks noGrp="1"/>
          </p:cNvSpPr>
          <p:nvPr>
            <p:ph sz="half" idx="2"/>
          </p:nvPr>
        </p:nvSpPr>
        <p:spPr>
          <a:xfrm>
            <a:off x="35496" y="771550"/>
            <a:ext cx="9001000" cy="4680520"/>
          </a:xfrm>
        </p:spPr>
        <p:txBody>
          <a:bodyPr/>
          <a:lstStyle/>
          <a:p>
            <a:pPr algn="ctr"/>
            <a:r>
              <a:rPr lang="ru-RU" sz="1000" i="1" dirty="0">
                <a:solidFill>
                  <a:srgbClr val="FF0000"/>
                </a:solidFill>
                <a:effectLst/>
                <a:latin typeface="Times New Roman" panose="02020603050405020304" pitchFamily="18" charset="0"/>
                <a:ea typeface="Calibri" panose="020F0502020204030204" pitchFamily="34" charset="0"/>
              </a:rPr>
              <a:t>В  КГУ «Гимназия№1» отдела образования города Караганды </a:t>
            </a:r>
            <a:r>
              <a:rPr lang="ru-RU" sz="1000" i="1" dirty="0">
                <a:solidFill>
                  <a:srgbClr val="000000"/>
                </a:solidFill>
                <a:effectLst/>
                <a:latin typeface="Times New Roman" panose="02020603050405020304" pitchFamily="18" charset="0"/>
                <a:ea typeface="Calibri" panose="020F0502020204030204" pitchFamily="34" charset="0"/>
              </a:rPr>
              <a:t>за период с января 2021 года по 12 мая 2022 года выявлены нарушения по фактам хищения средств государственного бюджета. Сотрудники данной организации незаконно перечислили на карточки денежные средства на общую сумму 86 588 144 (восемьдесят шесть миллионов пятьсот восемьдесят восемь тысяч сто сорок четыре) тенге (главный бухгалтер, бухгалтер, заместитель директора,  учитель). Для принятия процессуального решения и привлечения виновных лиц к уголовной ответственности материалы направлены в </a:t>
            </a:r>
            <a:r>
              <a:rPr lang="ru-RU" sz="1000" i="1" dirty="0">
                <a:effectLst/>
                <a:latin typeface="Calibri" panose="020F0502020204030204" pitchFamily="34" charset="0"/>
                <a:ea typeface="Calibri" panose="020F0502020204030204" pitchFamily="34" charset="0"/>
                <a:cs typeface="Times New Roman" panose="02020603050405020304" pitchFamily="18" charset="0"/>
              </a:rPr>
              <a:t> </a:t>
            </a:r>
            <a:r>
              <a:rPr lang="ru-RU" sz="1000" i="1" dirty="0">
                <a:solidFill>
                  <a:srgbClr val="000000"/>
                </a:solidFill>
                <a:effectLst/>
                <a:latin typeface="Times New Roman" panose="02020603050405020304" pitchFamily="18" charset="0"/>
                <a:ea typeface="Calibri" panose="020F0502020204030204" pitchFamily="34" charset="0"/>
              </a:rPr>
              <a:t>Департамент Агентства Республики Казахстан по противодействию коррупции</a:t>
            </a:r>
          </a:p>
          <a:p>
            <a:pPr algn="ctr"/>
            <a:endParaRPr lang="ru-RU" sz="1000" i="1" dirty="0">
              <a:effectLst/>
              <a:latin typeface="Times New Roman" panose="02020603050405020304" pitchFamily="18" charset="0"/>
              <a:ea typeface="Calibri" panose="020F0502020204030204" pitchFamily="34" charset="0"/>
            </a:endParaRPr>
          </a:p>
          <a:p>
            <a:pPr indent="238125" algn="just">
              <a:lnSpc>
                <a:spcPct val="115000"/>
              </a:lnSpc>
              <a:spcAft>
                <a:spcPts val="1000"/>
              </a:spcAft>
            </a:pPr>
            <a:r>
              <a:rPr lang="ru-RU" sz="1000" i="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В КГУ «Школа – лицей № 1» отдела образования города Сарани </a:t>
            </a:r>
            <a:r>
              <a:rPr lang="ru-RU" sz="1000" i="1" dirty="0">
                <a:effectLst/>
                <a:latin typeface="Times New Roman" panose="02020603050405020304" pitchFamily="18" charset="0"/>
                <a:ea typeface="Calibri" panose="020F0502020204030204" pitchFamily="34" charset="0"/>
                <a:cs typeface="Times New Roman" panose="02020603050405020304" pitchFamily="18" charset="0"/>
              </a:rPr>
              <a:t>нагрузка заместителей директора  превышает установленную норму, производилась соответствующая оплата труда. </a:t>
            </a:r>
            <a:r>
              <a:rPr lang="ru-RU" sz="1000" i="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Для принятия процессуального решения и привлечения виновных лиц к уголовной ответственности материалы направлены в </a:t>
            </a:r>
            <a:r>
              <a:rPr lang="ru-RU" sz="1000" i="1" dirty="0">
                <a:effectLst/>
                <a:latin typeface="Calibri" panose="020F0502020204030204" pitchFamily="34" charset="0"/>
                <a:ea typeface="Calibri" panose="020F0502020204030204" pitchFamily="34" charset="0"/>
                <a:cs typeface="Times New Roman" panose="02020603050405020304" pitchFamily="18" charset="0"/>
              </a:rPr>
              <a:t> </a:t>
            </a:r>
            <a:r>
              <a:rPr lang="ru-RU" sz="1000" i="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Департамент Агентства Республики Казахстан по противодействию коррупции</a:t>
            </a:r>
            <a:endParaRPr lang="ru-RU" sz="1000" i="1" dirty="0">
              <a:effectLst/>
              <a:latin typeface="Calibri" panose="020F0502020204030204" pitchFamily="34" charset="0"/>
              <a:ea typeface="Calibri" panose="020F0502020204030204" pitchFamily="34" charset="0"/>
              <a:cs typeface="Times New Roman" panose="02020603050405020304" pitchFamily="18" charset="0"/>
            </a:endParaRPr>
          </a:p>
          <a:p>
            <a:pPr indent="238125" algn="just">
              <a:lnSpc>
                <a:spcPct val="115000"/>
              </a:lnSpc>
              <a:spcAft>
                <a:spcPts val="1000"/>
              </a:spcAft>
            </a:pPr>
            <a:r>
              <a:rPr lang="ru-RU" sz="1000" i="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Выявлены факты нарушения законодательства Республики Казахстан, выразившиеся в  принятии решения </a:t>
            </a:r>
            <a:r>
              <a:rPr lang="ru-RU" sz="1000" i="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директором Детского дома </a:t>
            </a:r>
            <a:br>
              <a:rPr lang="ru-RU" sz="1000" i="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br>
            <a:r>
              <a:rPr lang="ru-RU" sz="1000" i="1" dirty="0" err="1">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Цебер</a:t>
            </a:r>
            <a:r>
              <a:rPr lang="ru-RU" sz="1000" i="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 В.А</a:t>
            </a:r>
            <a:r>
              <a:rPr lang="ru-RU" sz="1000" i="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заключении договоров  на оказание юридических консультационных услуг для участия в судебных процессах, из заработной платы руководителя согласно личного заявления  произведено удержание из заработной платы - стоимость необоснованной оплаты юридических и консультационных услуг.</a:t>
            </a:r>
            <a:endParaRPr lang="ru-RU" sz="1000" i="1" dirty="0">
              <a:effectLst/>
              <a:latin typeface="Calibri" panose="020F0502020204030204" pitchFamily="34" charset="0"/>
              <a:ea typeface="Calibri" panose="020F0502020204030204" pitchFamily="34" charset="0"/>
              <a:cs typeface="Times New Roman" panose="02020603050405020304" pitchFamily="18" charset="0"/>
            </a:endParaRPr>
          </a:p>
          <a:p>
            <a:r>
              <a:rPr lang="ru-RU" sz="1000" i="1" dirty="0">
                <a:solidFill>
                  <a:srgbClr val="FF0000"/>
                </a:solidFill>
                <a:effectLst/>
                <a:latin typeface="Times New Roman" panose="02020603050405020304" pitchFamily="18" charset="0"/>
                <a:ea typeface="Calibri" panose="020F0502020204030204" pitchFamily="34" charset="0"/>
              </a:rPr>
              <a:t>В КГКП «Центр детско-юношеского творчества «</a:t>
            </a:r>
            <a:r>
              <a:rPr lang="ru-RU" sz="1000" i="1" dirty="0" err="1">
                <a:solidFill>
                  <a:srgbClr val="FF0000"/>
                </a:solidFill>
                <a:effectLst/>
                <a:latin typeface="Times New Roman" panose="02020603050405020304" pitchFamily="18" charset="0"/>
                <a:ea typeface="Calibri" panose="020F0502020204030204" pitchFamily="34" charset="0"/>
              </a:rPr>
              <a:t>Достық</a:t>
            </a:r>
            <a:r>
              <a:rPr lang="ru-RU" sz="1000" i="1" dirty="0">
                <a:solidFill>
                  <a:srgbClr val="FF0000"/>
                </a:solidFill>
                <a:effectLst/>
                <a:latin typeface="Times New Roman" panose="02020603050405020304" pitchFamily="18" charset="0"/>
                <a:ea typeface="Calibri" panose="020F0502020204030204" pitchFamily="34" charset="0"/>
              </a:rPr>
              <a:t>» отдела образования города Приозерск </a:t>
            </a:r>
            <a:r>
              <a:rPr lang="ru-RU" sz="1000" i="1" dirty="0" err="1">
                <a:solidFill>
                  <a:schemeClr val="tx1">
                    <a:lumMod val="75000"/>
                  </a:schemeClr>
                </a:solidFill>
                <a:effectLst/>
                <a:latin typeface="Times New Roman" panose="02020603050405020304" pitchFamily="18" charset="0"/>
                <a:ea typeface="Calibri" panose="020F0502020204030204" pitchFamily="34" charset="0"/>
              </a:rPr>
              <a:t>Тульчикова</a:t>
            </a:r>
            <a:r>
              <a:rPr lang="ru-RU" sz="1000" i="1" dirty="0">
                <a:solidFill>
                  <a:schemeClr val="tx1">
                    <a:lumMod val="75000"/>
                  </a:schemeClr>
                </a:solidFill>
                <a:effectLst/>
                <a:latin typeface="Times New Roman" panose="02020603050405020304" pitchFamily="18" charset="0"/>
                <a:ea typeface="Calibri" panose="020F0502020204030204" pitchFamily="34" charset="0"/>
              </a:rPr>
              <a:t> А.Е., занимает 1,0 единицы инспектора кадров и  0,75 единицы переводчика, фактически 1,75 ставки, что недопустимо согласно пункта 5 приложения 18 Постановления правительства РК № 1193 от 31.12.2015 года</a:t>
            </a:r>
          </a:p>
          <a:p>
            <a:endParaRPr lang="ru-RU" sz="1000" i="1" dirty="0">
              <a:effectLst/>
              <a:latin typeface="Times New Roman" panose="02020603050405020304" pitchFamily="18" charset="0"/>
              <a:ea typeface="Calibri" panose="020F0502020204030204" pitchFamily="34" charset="0"/>
            </a:endParaRPr>
          </a:p>
          <a:p>
            <a:r>
              <a:rPr lang="ru-RU" sz="1000" i="1" dirty="0">
                <a:solidFill>
                  <a:srgbClr val="FF0000"/>
                </a:solidFill>
                <a:effectLst/>
                <a:latin typeface="Times New Roman" panose="02020603050405020304" pitchFamily="18" charset="0"/>
                <a:ea typeface="Calibri" panose="020F0502020204030204" pitchFamily="34" charset="0"/>
              </a:rPr>
              <a:t>КГУ «Общеобразовательная школа №1» отдела образования города Балхаш  Исаева А.С.  </a:t>
            </a:r>
            <a:r>
              <a:rPr lang="ru-RU" sz="1000" i="1" dirty="0">
                <a:solidFill>
                  <a:schemeClr val="tx1">
                    <a:lumMod val="75000"/>
                  </a:schemeClr>
                </a:solidFill>
                <a:effectLst/>
                <a:latin typeface="Times New Roman" panose="02020603050405020304" pitchFamily="18" charset="0"/>
                <a:ea typeface="Calibri" panose="020F0502020204030204" pitchFamily="34" charset="0"/>
              </a:rPr>
              <a:t>занимает 1,5 единицы бухгалтера, 0,5 единицы лаборанта что недопустимо согласно пункта 5 приложения 18 Постановления правительства РК № 1193 от 31.12.2015 года. Аналогично, </a:t>
            </a:r>
            <a:r>
              <a:rPr lang="ru-RU" sz="1000" i="1" dirty="0" err="1">
                <a:solidFill>
                  <a:schemeClr val="tx1">
                    <a:lumMod val="75000"/>
                  </a:schemeClr>
                </a:solidFill>
                <a:effectLst/>
                <a:latin typeface="Times New Roman" panose="02020603050405020304" pitchFamily="18" charset="0"/>
                <a:ea typeface="Calibri" panose="020F0502020204030204" pitchFamily="34" charset="0"/>
              </a:rPr>
              <a:t>Дякин</a:t>
            </a:r>
            <a:r>
              <a:rPr lang="ru-RU" sz="1000" i="1" dirty="0">
                <a:solidFill>
                  <a:schemeClr val="tx1">
                    <a:lumMod val="75000"/>
                  </a:schemeClr>
                </a:solidFill>
                <a:effectLst/>
                <a:latin typeface="Times New Roman" panose="02020603050405020304" pitchFamily="18" charset="0"/>
                <a:ea typeface="Calibri" panose="020F0502020204030204" pitchFamily="34" charset="0"/>
              </a:rPr>
              <a:t> Д.В. занимает должности рабочего на 1,75 единицы</a:t>
            </a:r>
          </a:p>
          <a:p>
            <a:endParaRPr lang="ru-RU" sz="1000" i="1" dirty="0">
              <a:solidFill>
                <a:schemeClr val="tx1">
                  <a:lumMod val="75000"/>
                </a:schemeClr>
              </a:solidFill>
              <a:effectLst/>
              <a:latin typeface="Times New Roman" panose="02020603050405020304" pitchFamily="18" charset="0"/>
              <a:ea typeface="Calibri" panose="020F0502020204030204" pitchFamily="34" charset="0"/>
            </a:endParaRPr>
          </a:p>
          <a:p>
            <a:r>
              <a:rPr lang="ru-RU" sz="1000" i="1" dirty="0">
                <a:solidFill>
                  <a:srgbClr val="FF0000"/>
                </a:solidFill>
                <a:effectLst/>
                <a:latin typeface="Times New Roman" panose="02020603050405020304" pitchFamily="18" charset="0"/>
                <a:ea typeface="Calibri" panose="020F0502020204030204" pitchFamily="34" charset="0"/>
              </a:rPr>
              <a:t>В КГКП  «Ясли-сад «</a:t>
            </a:r>
            <a:r>
              <a:rPr lang="ru-RU" sz="1000" i="1" dirty="0" err="1">
                <a:solidFill>
                  <a:srgbClr val="FF0000"/>
                </a:solidFill>
                <a:effectLst/>
                <a:latin typeface="Times New Roman" panose="02020603050405020304" pitchFamily="18" charset="0"/>
                <a:ea typeface="Calibri" panose="020F0502020204030204" pitchFamily="34" charset="0"/>
              </a:rPr>
              <a:t>Нұршуақ</a:t>
            </a:r>
            <a:r>
              <a:rPr lang="ru-RU" sz="1000" i="1" dirty="0">
                <a:solidFill>
                  <a:srgbClr val="FF0000"/>
                </a:solidFill>
                <a:effectLst/>
                <a:latin typeface="Times New Roman" panose="02020603050405020304" pitchFamily="18" charset="0"/>
                <a:ea typeface="Calibri" panose="020F0502020204030204" pitchFamily="34" charset="0"/>
              </a:rPr>
              <a:t>» отдела образования Шетского района </a:t>
            </a:r>
            <a:r>
              <a:rPr lang="ru-RU" sz="1000" i="1" dirty="0">
                <a:solidFill>
                  <a:schemeClr val="tx1">
                    <a:lumMod val="75000"/>
                  </a:schemeClr>
                </a:solidFill>
                <a:effectLst/>
                <a:latin typeface="Times New Roman" panose="02020603050405020304" pitchFamily="18" charset="0"/>
                <a:ea typeface="Calibri" panose="020F0502020204030204" pitchFamily="34" charset="0"/>
              </a:rPr>
              <a:t>несвоевременно производились обязательные пенсионные взносы, имелись долги по индивидуальному подоходному налогу, социальному налогу, взносам на обязательное социальное страхование, обязательному социальному страхованию. Несвоевременно проводилась оплата ежегодного трудового отпуска</a:t>
            </a:r>
            <a:endParaRPr lang="ru-RU" sz="1100" i="1" dirty="0">
              <a:solidFill>
                <a:schemeClr val="tx1">
                  <a:lumMod val="75000"/>
                </a:schemeClr>
              </a:solidFill>
              <a:effectLst/>
              <a:latin typeface="Times New Roman" panose="02020603050405020304" pitchFamily="18" charset="0"/>
              <a:ea typeface="Calibri" panose="020F0502020204030204" pitchFamily="34" charset="0"/>
            </a:endParaRPr>
          </a:p>
        </p:txBody>
      </p:sp>
    </p:spTree>
    <p:extLst>
      <p:ext uri="{BB962C8B-B14F-4D97-AF65-F5344CB8AC3E}">
        <p14:creationId xmlns="" xmlns:p14="http://schemas.microsoft.com/office/powerpoint/2010/main" val="254961023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80572B5A-9A6F-F770-E6E4-36EAAE507885}"/>
              </a:ext>
            </a:extLst>
          </p:cNvPr>
          <p:cNvSpPr>
            <a:spLocks noGrp="1"/>
          </p:cNvSpPr>
          <p:nvPr>
            <p:ph type="title"/>
          </p:nvPr>
        </p:nvSpPr>
        <p:spPr/>
        <p:txBody>
          <a:bodyPr/>
          <a:lstStyle/>
          <a:p>
            <a:pPr algn="ctr"/>
            <a:r>
              <a:rPr lang="ru-RU" sz="1800" b="1" dirty="0">
                <a:solidFill>
                  <a:srgbClr val="FF0000"/>
                </a:solidFill>
                <a:effectLst/>
                <a:latin typeface="Times New Roman" panose="02020603050405020304" pitchFamily="18" charset="0"/>
                <a:ea typeface="Calibri" panose="020F0502020204030204" pitchFamily="34" charset="0"/>
              </a:rPr>
              <a:t>Иные нарушения  </a:t>
            </a:r>
            <a:endParaRPr lang="ru-RU" dirty="0">
              <a:solidFill>
                <a:srgbClr val="FF0000"/>
              </a:solidFill>
            </a:endParaRPr>
          </a:p>
        </p:txBody>
      </p:sp>
      <p:sp>
        <p:nvSpPr>
          <p:cNvPr id="4" name="Объект 3">
            <a:extLst>
              <a:ext uri="{FF2B5EF4-FFF2-40B4-BE49-F238E27FC236}">
                <a16:creationId xmlns="" xmlns:a16="http://schemas.microsoft.com/office/drawing/2014/main" id="{E77DA911-6CB4-9843-D338-98E5BD51431B}"/>
              </a:ext>
            </a:extLst>
          </p:cNvPr>
          <p:cNvSpPr>
            <a:spLocks noGrp="1"/>
          </p:cNvSpPr>
          <p:nvPr>
            <p:ph sz="half" idx="2"/>
          </p:nvPr>
        </p:nvSpPr>
        <p:spPr>
          <a:xfrm>
            <a:off x="323528" y="987574"/>
            <a:ext cx="8712968" cy="3960440"/>
          </a:xfrm>
        </p:spPr>
        <p:txBody>
          <a:bodyPr/>
          <a:lstStyle/>
          <a:p>
            <a:pPr algn="just"/>
            <a:r>
              <a:rPr lang="ru-RU" sz="1000" i="1" dirty="0">
                <a:solidFill>
                  <a:srgbClr val="FF0000"/>
                </a:solidFill>
                <a:effectLst/>
                <a:latin typeface="Times New Roman" panose="02020603050405020304" pitchFamily="18" charset="0"/>
                <a:ea typeface="Calibri" panose="020F0502020204030204" pitchFamily="34" charset="0"/>
              </a:rPr>
              <a:t>Журналы учета </a:t>
            </a:r>
            <a:r>
              <a:rPr lang="ru-RU" sz="1000" i="1" dirty="0">
                <a:effectLst/>
                <a:latin typeface="Times New Roman" panose="02020603050405020304" pitchFamily="18" charset="0"/>
                <a:ea typeface="Calibri" panose="020F0502020204030204" pitchFamily="34" charset="0"/>
              </a:rPr>
              <a:t>бланков и приказов не пронумерованы, </a:t>
            </a:r>
            <a:r>
              <a:rPr lang="ru-RU" sz="1000" i="1" dirty="0">
                <a:solidFill>
                  <a:srgbClr val="FF0000"/>
                </a:solidFill>
                <a:effectLst/>
                <a:latin typeface="Times New Roman" panose="02020603050405020304" pitchFamily="18" charset="0"/>
                <a:ea typeface="Calibri" panose="020F0502020204030204" pitchFamily="34" charset="0"/>
              </a:rPr>
              <a:t>не прошнурованы и не скреплены печатью.</a:t>
            </a:r>
          </a:p>
          <a:p>
            <a:pPr algn="just"/>
            <a:r>
              <a:rPr lang="ru-RU" sz="1000" i="1" dirty="0">
                <a:solidFill>
                  <a:srgbClr val="FF0000"/>
                </a:solidFill>
                <a:effectLst/>
                <a:latin typeface="Times New Roman" panose="02020603050405020304" pitchFamily="18" charset="0"/>
                <a:ea typeface="Calibri" panose="020F0502020204030204" pitchFamily="34" charset="0"/>
              </a:rPr>
              <a:t>Функциональные обязанности не приведены в соответствие </a:t>
            </a:r>
            <a:r>
              <a:rPr lang="ru-RU" sz="1000" i="1" dirty="0">
                <a:effectLst/>
                <a:latin typeface="Times New Roman" panose="02020603050405020304" pitchFamily="18" charset="0"/>
                <a:ea typeface="Calibri" panose="020F0502020204030204" pitchFamily="34" charset="0"/>
              </a:rPr>
              <a:t>с Типовыми квалификационными характеристиками должностей педагогических работников и приравненных к ним лиц, утвержденных приказом Министра образования и науки Республики Казахстан от 13 июля 2009 года № 338, прописаны нормативно-правовые акты утратившие силу с 01.01.2016 года ( Закон «О борьбе с коррупцией»).</a:t>
            </a:r>
          </a:p>
          <a:p>
            <a:pPr algn="just"/>
            <a:r>
              <a:rPr lang="ru-RU" sz="1000" i="1" dirty="0">
                <a:solidFill>
                  <a:srgbClr val="FF0000"/>
                </a:solidFill>
                <a:effectLst/>
                <a:latin typeface="Times New Roman" panose="02020603050405020304" pitchFamily="18" charset="0"/>
                <a:ea typeface="Calibri" panose="020F0502020204030204" pitchFamily="34" charset="0"/>
              </a:rPr>
              <a:t>Не ведется учет военнообязанных по форме Т-2 </a:t>
            </a:r>
            <a:r>
              <a:rPr lang="ru-RU" sz="1000" i="1" dirty="0">
                <a:effectLst/>
                <a:latin typeface="Times New Roman" panose="02020603050405020304" pitchFamily="18" charset="0"/>
                <a:ea typeface="Calibri" panose="020F0502020204030204" pitchFamily="34" charset="0"/>
              </a:rPr>
              <a:t>согласно приказа Министра обороны Республики Казахстан от 24 января 2017 года № 28 «Об утверждении Правил воинского учета военнообязанных и призывников».</a:t>
            </a:r>
          </a:p>
          <a:p>
            <a:pPr algn="just"/>
            <a:r>
              <a:rPr lang="ru-RU" sz="1000" i="1" dirty="0">
                <a:solidFill>
                  <a:srgbClr val="FF0000"/>
                </a:solidFill>
                <a:effectLst/>
                <a:latin typeface="Times New Roman" panose="02020603050405020304" pitchFamily="18" charset="0"/>
                <a:ea typeface="Calibri" panose="020F0502020204030204" pitchFamily="34" charset="0"/>
              </a:rPr>
              <a:t>Не соблюдается требования ст.28 Трудового Кодекса РК </a:t>
            </a:r>
            <a:r>
              <a:rPr lang="ru-RU" sz="1000" i="1" dirty="0">
                <a:effectLst/>
                <a:latin typeface="Times New Roman" panose="02020603050405020304" pitchFamily="18" charset="0"/>
                <a:ea typeface="Calibri" panose="020F0502020204030204" pitchFamily="34" charset="0"/>
              </a:rPr>
              <a:t>при составлении трудовых договоров, в трудовом договоре </a:t>
            </a:r>
            <a:r>
              <a:rPr lang="ru-RU" sz="1000" i="1" dirty="0" err="1">
                <a:effectLst/>
                <a:latin typeface="Times New Roman" panose="02020603050405020304" pitchFamily="18" charset="0"/>
                <a:ea typeface="Calibri" panose="020F0502020204030204" pitchFamily="34" charset="0"/>
              </a:rPr>
              <a:t>Касимовой</a:t>
            </a:r>
            <a:r>
              <a:rPr lang="ru-RU" sz="1000" i="1" dirty="0">
                <a:effectLst/>
                <a:latin typeface="Times New Roman" panose="02020603050405020304" pitchFamily="18" charset="0"/>
                <a:ea typeface="Calibri" panose="020F0502020204030204" pitchFamily="34" charset="0"/>
              </a:rPr>
              <a:t> Г.К. в пункте – «режим работы» продолжительность рабочего времени 42 часов в неделю, превышающий нормальную продолжительность рабочего времени, составляющей 40 часов. Не указан размер заработной платы.</a:t>
            </a:r>
          </a:p>
          <a:p>
            <a:pPr algn="just"/>
            <a:r>
              <a:rPr lang="ru-RU" sz="1000" i="1" dirty="0">
                <a:solidFill>
                  <a:srgbClr val="FF0000"/>
                </a:solidFill>
                <a:effectLst/>
                <a:latin typeface="Times New Roman" panose="02020603050405020304" pitchFamily="18" charset="0"/>
                <a:ea typeface="Calibri" panose="020F0502020204030204" pitchFamily="34" charset="0"/>
              </a:rPr>
              <a:t>В нарушение  пункта 17 приказа министра</a:t>
            </a:r>
            <a:r>
              <a:rPr lang="ru-RU" sz="1000" i="1" dirty="0">
                <a:effectLst/>
                <a:latin typeface="Times New Roman" panose="02020603050405020304" pitchFamily="18" charset="0"/>
                <a:ea typeface="Calibri" panose="020F0502020204030204" pitchFamily="34" charset="0"/>
              </a:rPr>
              <a:t> здравоохранения и социального развития РК от 30.11.2015 года № 929 «Об утверждении формы, Правил ведения и хранения трудовых книжек» записи в трудовых книжках работников, с которыми не прекращены трудовые отношения, заверены руководителем и печатью организации.</a:t>
            </a:r>
          </a:p>
          <a:p>
            <a:pPr algn="just"/>
            <a:r>
              <a:rPr lang="ru-RU" sz="1000" i="1" dirty="0">
                <a:solidFill>
                  <a:srgbClr val="FF0000"/>
                </a:solidFill>
                <a:effectLst/>
                <a:latin typeface="Times New Roman" panose="02020603050405020304" pitchFamily="18" charset="0"/>
                <a:ea typeface="Calibri" panose="020F0502020204030204" pitchFamily="34" charset="0"/>
              </a:rPr>
              <a:t>При привлечении к дисциплинарной ответственности </a:t>
            </a:r>
            <a:r>
              <a:rPr lang="ru-RU" sz="1000" i="1" dirty="0">
                <a:effectLst/>
                <a:latin typeface="Times New Roman" panose="02020603050405020304" pitchFamily="18" charset="0"/>
                <a:ea typeface="Calibri" panose="020F0502020204030204" pitchFamily="34" charset="0"/>
              </a:rPr>
              <a:t>работников не соблюдаются требований норм трудового законодательства - приказом № 285 от 16.09.2022 года </a:t>
            </a:r>
            <a:r>
              <a:rPr lang="ru-RU" sz="1000" i="1" dirty="0" err="1">
                <a:effectLst/>
                <a:latin typeface="Times New Roman" panose="02020603050405020304" pitchFamily="18" charset="0"/>
                <a:ea typeface="Calibri" panose="020F0502020204030204" pitchFamily="34" charset="0"/>
              </a:rPr>
              <a:t>Тоимбековой</a:t>
            </a:r>
            <a:r>
              <a:rPr lang="ru-RU" sz="1000" i="1" dirty="0">
                <a:effectLst/>
                <a:latin typeface="Times New Roman" panose="02020603050405020304" pitchFamily="18" charset="0"/>
                <a:ea typeface="Calibri" panose="020F0502020204030204" pitchFamily="34" charset="0"/>
              </a:rPr>
              <a:t> М. Объявлен выговор, без истребования письменного объяснения.</a:t>
            </a:r>
          </a:p>
          <a:p>
            <a:pPr algn="just"/>
            <a:r>
              <a:rPr lang="ru-RU" sz="1000" i="1" dirty="0">
                <a:solidFill>
                  <a:srgbClr val="FF0000"/>
                </a:solidFill>
                <a:effectLst/>
                <a:latin typeface="Times New Roman" panose="02020603050405020304" pitchFamily="18" charset="0"/>
                <a:ea typeface="Calibri" panose="020F0502020204030204" pitchFamily="34" charset="0"/>
              </a:rPr>
              <a:t>Не соблюдается требования норм Трудового Кодекса РК </a:t>
            </a:r>
            <a:r>
              <a:rPr lang="ru-RU" sz="1000" i="1" dirty="0">
                <a:effectLst/>
                <a:latin typeface="Times New Roman" panose="02020603050405020304" pitchFamily="18" charset="0"/>
                <a:ea typeface="Calibri" panose="020F0502020204030204" pitchFamily="34" charset="0"/>
              </a:rPr>
              <a:t>при составлении трудовых договоров, к примеру в трудовом договоре </a:t>
            </a:r>
            <a:r>
              <a:rPr lang="ru-RU" sz="1000" i="1" dirty="0" err="1">
                <a:effectLst/>
                <a:latin typeface="Times New Roman" panose="02020603050405020304" pitchFamily="18" charset="0"/>
                <a:ea typeface="Calibri" panose="020F0502020204030204" pitchFamily="34" charset="0"/>
              </a:rPr>
              <a:t>Тургамбаевой</a:t>
            </a:r>
            <a:r>
              <a:rPr lang="ru-RU" sz="1000" i="1" dirty="0">
                <a:effectLst/>
                <a:latin typeface="Times New Roman" panose="02020603050405020304" pitchFamily="18" charset="0"/>
                <a:ea typeface="Calibri" panose="020F0502020204030204" pitchFamily="34" charset="0"/>
              </a:rPr>
              <a:t> К.С. не указан размер заработной платы, что является нарушением ст.28;</a:t>
            </a:r>
          </a:p>
          <a:p>
            <a:pPr algn="just"/>
            <a:r>
              <a:rPr lang="ru-RU" sz="1000" i="1" dirty="0">
                <a:solidFill>
                  <a:srgbClr val="FF0000"/>
                </a:solidFill>
                <a:effectLst/>
                <a:latin typeface="Times New Roman" panose="02020603050405020304" pitchFamily="18" charset="0"/>
                <a:ea typeface="Calibri" panose="020F0502020204030204" pitchFamily="34" charset="0"/>
              </a:rPr>
              <a:t>В нарушение п.3 ст.61 Трудового Кодекса РК </a:t>
            </a:r>
            <a:r>
              <a:rPr lang="ru-RU" sz="1000" i="1" dirty="0">
                <a:effectLst/>
                <a:latin typeface="Times New Roman" panose="02020603050405020304" pitchFamily="18" charset="0"/>
                <a:ea typeface="Calibri" panose="020F0502020204030204" pitchFamily="34" charset="0"/>
              </a:rPr>
              <a:t>копия акта о прекращении трудового договора не вручен </a:t>
            </a:r>
            <a:r>
              <a:rPr lang="ru-RU" sz="1000" i="1" dirty="0" err="1">
                <a:effectLst/>
                <a:latin typeface="Times New Roman" panose="02020603050405020304" pitchFamily="18" charset="0"/>
                <a:ea typeface="Calibri" panose="020F0502020204030204" pitchFamily="34" charset="0"/>
              </a:rPr>
              <a:t>Кадырбековой</a:t>
            </a:r>
            <a:r>
              <a:rPr lang="ru-RU" sz="1000" i="1" dirty="0">
                <a:effectLst/>
                <a:latin typeface="Times New Roman" panose="02020603050405020304" pitchFamily="18" charset="0"/>
                <a:ea typeface="Calibri" panose="020F0502020204030204" pitchFamily="34" charset="0"/>
              </a:rPr>
              <a:t> А. (приказ № 82 от 22.06.2022 года).</a:t>
            </a:r>
          </a:p>
          <a:p>
            <a:pPr algn="just"/>
            <a:r>
              <a:rPr lang="ru-RU" sz="1000" i="1" dirty="0">
                <a:solidFill>
                  <a:srgbClr val="FF0000"/>
                </a:solidFill>
                <a:effectLst/>
                <a:latin typeface="Times New Roman" panose="02020603050405020304" pitchFamily="18" charset="0"/>
                <a:ea typeface="Calibri" panose="020F0502020204030204" pitchFamily="34" charset="0"/>
              </a:rPr>
              <a:t>Работа комиссии по исчислению стажа носит </a:t>
            </a:r>
            <a:r>
              <a:rPr lang="ru-RU" sz="1000" i="1" dirty="0">
                <a:effectLst/>
                <a:latin typeface="Times New Roman" panose="02020603050405020304" pitchFamily="18" charset="0"/>
                <a:ea typeface="Calibri" panose="020F0502020204030204" pitchFamily="34" charset="0"/>
              </a:rPr>
              <a:t>формальный характер, к примеру отсутствует протокол об исчислении стажа </a:t>
            </a:r>
            <a:r>
              <a:rPr lang="ru-RU" sz="1000" i="1" dirty="0" err="1">
                <a:effectLst/>
                <a:latin typeface="Times New Roman" panose="02020603050405020304" pitchFamily="18" charset="0"/>
                <a:ea typeface="Calibri" panose="020F0502020204030204" pitchFamily="34" charset="0"/>
              </a:rPr>
              <a:t>Алимхановой</a:t>
            </a:r>
            <a:r>
              <a:rPr lang="ru-RU" sz="1000" i="1" dirty="0">
                <a:effectLst/>
                <a:latin typeface="Times New Roman" panose="02020603050405020304" pitchFamily="18" charset="0"/>
                <a:ea typeface="Calibri" panose="020F0502020204030204" pitchFamily="34" charset="0"/>
              </a:rPr>
              <a:t> К.Б. </a:t>
            </a:r>
          </a:p>
          <a:p>
            <a:pPr algn="just"/>
            <a:r>
              <a:rPr lang="ru-RU" sz="1000" i="1" dirty="0">
                <a:effectLst/>
                <a:latin typeface="Times New Roman" panose="02020603050405020304" pitchFamily="18" charset="0"/>
                <a:ea typeface="Calibri" panose="020F0502020204030204" pitchFamily="34" charset="0"/>
              </a:rPr>
              <a:t>Приказом за № 2-2/327 от 04.09.2022 года </a:t>
            </a:r>
            <a:r>
              <a:rPr lang="ru-RU" sz="1000" i="1" dirty="0">
                <a:solidFill>
                  <a:srgbClr val="FF0000"/>
                </a:solidFill>
                <a:effectLst/>
                <a:latin typeface="Times New Roman" panose="02020603050405020304" pitchFamily="18" charset="0"/>
                <a:ea typeface="Calibri" panose="020F0502020204030204" pitchFamily="34" charset="0"/>
              </a:rPr>
              <a:t>утвержден председатель и секретарь Совета по этике. </a:t>
            </a:r>
            <a:r>
              <a:rPr lang="ru-RU" sz="1000" i="1" dirty="0">
                <a:effectLst/>
                <a:latin typeface="Times New Roman" panose="02020603050405020304" pitchFamily="18" charset="0"/>
                <a:ea typeface="Calibri" panose="020F0502020204030204" pitchFamily="34" charset="0"/>
              </a:rPr>
              <a:t>Тогда как согласно пункту 12 приложения 2 к приказу МОН РК № 190 от 11.05.2020 года «о некоторых вопросах педагогической этики» - Председатель и секретарь Совета избираются большинством голосов из состава Совета на первом заседании.</a:t>
            </a:r>
          </a:p>
        </p:txBody>
      </p:sp>
    </p:spTree>
    <p:extLst>
      <p:ext uri="{BB962C8B-B14F-4D97-AF65-F5344CB8AC3E}">
        <p14:creationId xmlns="" xmlns:p14="http://schemas.microsoft.com/office/powerpoint/2010/main" val="87618031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80572B5A-9A6F-F770-E6E4-36EAAE507885}"/>
              </a:ext>
            </a:extLst>
          </p:cNvPr>
          <p:cNvSpPr>
            <a:spLocks noGrp="1"/>
          </p:cNvSpPr>
          <p:nvPr>
            <p:ph type="title"/>
          </p:nvPr>
        </p:nvSpPr>
        <p:spPr/>
        <p:txBody>
          <a:bodyPr/>
          <a:lstStyle/>
          <a:p>
            <a:pPr algn="ctr"/>
            <a:r>
              <a:rPr lang="ru-RU" sz="1800" b="1" dirty="0">
                <a:solidFill>
                  <a:srgbClr val="FF0000"/>
                </a:solidFill>
                <a:effectLst/>
                <a:latin typeface="Times New Roman" panose="02020603050405020304" pitchFamily="18" charset="0"/>
                <a:ea typeface="Calibri" panose="020F0502020204030204" pitchFamily="34" charset="0"/>
              </a:rPr>
              <a:t>Попечительский совет</a:t>
            </a:r>
            <a:endParaRPr lang="ru-RU" dirty="0">
              <a:solidFill>
                <a:srgbClr val="FF0000"/>
              </a:solidFill>
            </a:endParaRPr>
          </a:p>
        </p:txBody>
      </p:sp>
      <p:sp>
        <p:nvSpPr>
          <p:cNvPr id="4" name="Объект 3">
            <a:extLst>
              <a:ext uri="{FF2B5EF4-FFF2-40B4-BE49-F238E27FC236}">
                <a16:creationId xmlns="" xmlns:a16="http://schemas.microsoft.com/office/drawing/2014/main" id="{E77DA911-6CB4-9843-D338-98E5BD51431B}"/>
              </a:ext>
            </a:extLst>
          </p:cNvPr>
          <p:cNvSpPr>
            <a:spLocks noGrp="1"/>
          </p:cNvSpPr>
          <p:nvPr>
            <p:ph sz="half" idx="2"/>
          </p:nvPr>
        </p:nvSpPr>
        <p:spPr>
          <a:xfrm>
            <a:off x="323528" y="987574"/>
            <a:ext cx="8712968" cy="3960440"/>
          </a:xfrm>
        </p:spPr>
        <p:txBody>
          <a:bodyPr/>
          <a:lstStyle/>
          <a:p>
            <a:r>
              <a:rPr lang="ru-RU" sz="1000" i="1" dirty="0">
                <a:solidFill>
                  <a:srgbClr val="FF0000"/>
                </a:solidFill>
                <a:effectLst/>
                <a:latin typeface="Times New Roman" panose="02020603050405020304" pitchFamily="18" charset="0"/>
                <a:ea typeface="Calibri" panose="020F0502020204030204" pitchFamily="34" charset="0"/>
              </a:rPr>
              <a:t>КГКП «Центр детско-юношеского творчества «</a:t>
            </a:r>
            <a:r>
              <a:rPr lang="ru-RU" sz="1000" i="1" dirty="0" err="1">
                <a:solidFill>
                  <a:srgbClr val="FF0000"/>
                </a:solidFill>
                <a:effectLst/>
                <a:latin typeface="Times New Roman" panose="02020603050405020304" pitchFamily="18" charset="0"/>
                <a:ea typeface="Calibri" panose="020F0502020204030204" pitchFamily="34" charset="0"/>
              </a:rPr>
              <a:t>Достық</a:t>
            </a:r>
            <a:r>
              <a:rPr lang="ru-RU" sz="1000" i="1" dirty="0">
                <a:solidFill>
                  <a:srgbClr val="FF0000"/>
                </a:solidFill>
                <a:effectLst/>
                <a:latin typeface="Times New Roman" panose="02020603050405020304" pitchFamily="18" charset="0"/>
                <a:ea typeface="Calibri" panose="020F0502020204030204" pitchFamily="34" charset="0"/>
              </a:rPr>
              <a:t>» города Приозерск  </a:t>
            </a:r>
            <a:r>
              <a:rPr lang="ru-RU" sz="1000" i="1" dirty="0">
                <a:effectLst/>
                <a:latin typeface="Times New Roman" panose="02020603050405020304" pitchFamily="18" charset="0"/>
                <a:ea typeface="Calibri" panose="020F0502020204030204" pitchFamily="34" charset="0"/>
              </a:rPr>
              <a:t>Попечительский Совет не создан </a:t>
            </a:r>
          </a:p>
          <a:p>
            <a:endParaRPr lang="ru-RU" sz="1000" i="1" dirty="0">
              <a:effectLst/>
              <a:latin typeface="Times New Roman" panose="02020603050405020304" pitchFamily="18" charset="0"/>
              <a:ea typeface="Calibri" panose="020F0502020204030204" pitchFamily="34" charset="0"/>
            </a:endParaRPr>
          </a:p>
          <a:p>
            <a:r>
              <a:rPr lang="ru-RU" sz="1000" i="1" dirty="0">
                <a:solidFill>
                  <a:srgbClr val="FF0000"/>
                </a:solidFill>
                <a:effectLst/>
                <a:latin typeface="Times New Roman" panose="02020603050405020304" pitchFamily="18" charset="0"/>
                <a:ea typeface="Calibri" panose="020F0502020204030204" pitchFamily="34" charset="0"/>
              </a:rPr>
              <a:t>КГУ «Лицей-интернат» </a:t>
            </a:r>
            <a:r>
              <a:rPr lang="ru-RU" sz="1000" i="1" dirty="0" err="1">
                <a:solidFill>
                  <a:srgbClr val="FF0000"/>
                </a:solidFill>
                <a:effectLst/>
                <a:latin typeface="Times New Roman" panose="02020603050405020304" pitchFamily="18" charset="0"/>
                <a:ea typeface="Calibri" panose="020F0502020204030204" pitchFamily="34" charset="0"/>
              </a:rPr>
              <a:t>Білім</a:t>
            </a:r>
            <a:r>
              <a:rPr lang="ru-RU" sz="1000" i="1" dirty="0">
                <a:solidFill>
                  <a:srgbClr val="FF0000"/>
                </a:solidFill>
                <a:effectLst/>
                <a:latin typeface="Times New Roman" panose="02020603050405020304" pitchFamily="18" charset="0"/>
                <a:ea typeface="Calibri" panose="020F0502020204030204" pitchFamily="34" charset="0"/>
              </a:rPr>
              <a:t>-инновация №2» </a:t>
            </a:r>
            <a:r>
              <a:rPr lang="ru-RU" sz="1000" i="1" dirty="0">
                <a:effectLst/>
                <a:latin typeface="Times New Roman" panose="02020603050405020304" pitchFamily="18" charset="0"/>
                <a:ea typeface="Calibri" panose="020F0502020204030204" pitchFamily="34" charset="0"/>
              </a:rPr>
              <a:t>не внесены изменения в состав  Попечительского Совета</a:t>
            </a:r>
          </a:p>
          <a:p>
            <a:endParaRPr lang="ru-RU" sz="1000" i="1" dirty="0">
              <a:effectLst/>
              <a:latin typeface="Times New Roman" panose="02020603050405020304" pitchFamily="18" charset="0"/>
              <a:ea typeface="Calibri" panose="020F0502020204030204" pitchFamily="34" charset="0"/>
            </a:endParaRPr>
          </a:p>
          <a:p>
            <a:r>
              <a:rPr lang="ru-RU" sz="1000" i="1" dirty="0">
                <a:solidFill>
                  <a:srgbClr val="FF0000"/>
                </a:solidFill>
                <a:effectLst/>
                <a:latin typeface="Times New Roman" panose="02020603050405020304" pitchFamily="18" charset="0"/>
                <a:ea typeface="Calibri" panose="020F0502020204030204" pitchFamily="34" charset="0"/>
              </a:rPr>
              <a:t>КГУ  «Школа-лицей №2 имени Абая» города Балхаш </a:t>
            </a:r>
            <a:r>
              <a:rPr lang="ru-RU" sz="1000" i="1" dirty="0">
                <a:effectLst/>
                <a:latin typeface="Times New Roman" panose="02020603050405020304" pitchFamily="18" charset="0"/>
                <a:ea typeface="Calibri" panose="020F0502020204030204" pitchFamily="34" charset="0"/>
              </a:rPr>
              <a:t>протокола  Попечительского Совета подписаны только председателем и секретарем Совета</a:t>
            </a:r>
          </a:p>
          <a:p>
            <a:endParaRPr lang="ru-RU" sz="1000" i="1" dirty="0">
              <a:effectLst/>
              <a:latin typeface="Times New Roman" panose="02020603050405020304" pitchFamily="18" charset="0"/>
              <a:ea typeface="Calibri" panose="020F0502020204030204" pitchFamily="34" charset="0"/>
            </a:endParaRPr>
          </a:p>
          <a:p>
            <a:r>
              <a:rPr lang="ru-RU" sz="1000" i="1" dirty="0">
                <a:solidFill>
                  <a:srgbClr val="FF0000"/>
                </a:solidFill>
                <a:effectLst/>
                <a:latin typeface="Times New Roman" panose="02020603050405020304" pitchFamily="18" charset="0"/>
                <a:ea typeface="Calibri" panose="020F0502020204030204" pitchFamily="34" charset="0"/>
              </a:rPr>
              <a:t>КГУ «Балхашский технический колледж </a:t>
            </a:r>
            <a:r>
              <a:rPr lang="ru-RU" sz="1000" i="1" dirty="0">
                <a:solidFill>
                  <a:schemeClr val="accent5">
                    <a:lumMod val="10000"/>
                  </a:schemeClr>
                </a:solidFill>
                <a:effectLst/>
                <a:latin typeface="Times New Roman" panose="02020603050405020304" pitchFamily="18" charset="0"/>
                <a:ea typeface="Calibri" panose="020F0502020204030204" pitchFamily="34" charset="0"/>
              </a:rPr>
              <a:t>имени </a:t>
            </a:r>
            <a:r>
              <a:rPr lang="ru-RU" sz="1000" i="1" dirty="0" err="1">
                <a:solidFill>
                  <a:schemeClr val="accent5">
                    <a:lumMod val="10000"/>
                  </a:schemeClr>
                </a:solidFill>
                <a:effectLst/>
                <a:latin typeface="Times New Roman" panose="02020603050405020304" pitchFamily="18" charset="0"/>
                <a:ea typeface="Calibri" panose="020F0502020204030204" pitchFamily="34" charset="0"/>
              </a:rPr>
              <a:t>Халық</a:t>
            </a:r>
            <a:r>
              <a:rPr lang="ru-RU" sz="1000" i="1" dirty="0">
                <a:solidFill>
                  <a:schemeClr val="accent5">
                    <a:lumMod val="10000"/>
                  </a:schemeClr>
                </a:solidFill>
                <a:effectLst/>
                <a:latin typeface="Times New Roman" panose="02020603050405020304" pitchFamily="18" charset="0"/>
                <a:ea typeface="Calibri" panose="020F0502020204030204" pitchFamily="34" charset="0"/>
              </a:rPr>
              <a:t> </a:t>
            </a:r>
            <a:r>
              <a:rPr lang="ru-RU" sz="1000" i="1" dirty="0" err="1">
                <a:solidFill>
                  <a:schemeClr val="accent5">
                    <a:lumMod val="10000"/>
                  </a:schemeClr>
                </a:solidFill>
                <a:effectLst/>
                <a:latin typeface="Times New Roman" panose="02020603050405020304" pitchFamily="18" charset="0"/>
                <a:ea typeface="Calibri" panose="020F0502020204030204" pitchFamily="34" charset="0"/>
              </a:rPr>
              <a:t>қаһарманы</a:t>
            </a:r>
            <a:r>
              <a:rPr lang="ru-RU" sz="1000" i="1" dirty="0">
                <a:solidFill>
                  <a:schemeClr val="accent5">
                    <a:lumMod val="10000"/>
                  </a:schemeClr>
                </a:solidFill>
                <a:effectLst/>
                <a:latin typeface="Times New Roman" panose="02020603050405020304" pitchFamily="18" charset="0"/>
                <a:ea typeface="Calibri" panose="020F0502020204030204" pitchFamily="34" charset="0"/>
              </a:rPr>
              <a:t> </a:t>
            </a:r>
            <a:r>
              <a:rPr lang="ru-RU" sz="1000" i="1" dirty="0" err="1">
                <a:solidFill>
                  <a:schemeClr val="accent5">
                    <a:lumMod val="10000"/>
                  </a:schemeClr>
                </a:solidFill>
                <a:effectLst/>
                <a:latin typeface="Times New Roman" panose="02020603050405020304" pitchFamily="18" charset="0"/>
                <a:ea typeface="Calibri" panose="020F0502020204030204" pitchFamily="34" charset="0"/>
              </a:rPr>
              <a:t>Рақымжана</a:t>
            </a:r>
            <a:r>
              <a:rPr lang="ru-RU" sz="1000" i="1" dirty="0">
                <a:solidFill>
                  <a:schemeClr val="accent5">
                    <a:lumMod val="10000"/>
                  </a:schemeClr>
                </a:solidFill>
                <a:effectLst/>
                <a:latin typeface="Times New Roman" panose="02020603050405020304" pitchFamily="18" charset="0"/>
                <a:ea typeface="Calibri" panose="020F0502020204030204" pitchFamily="34" charset="0"/>
              </a:rPr>
              <a:t> </a:t>
            </a:r>
            <a:r>
              <a:rPr lang="ru-RU" sz="1000" i="1" dirty="0" err="1">
                <a:solidFill>
                  <a:schemeClr val="accent5">
                    <a:lumMod val="10000"/>
                  </a:schemeClr>
                </a:solidFill>
                <a:effectLst/>
                <a:latin typeface="Times New Roman" panose="02020603050405020304" pitchFamily="18" charset="0"/>
                <a:ea typeface="Calibri" panose="020F0502020204030204" pitchFamily="34" charset="0"/>
              </a:rPr>
              <a:t>Қошкарбаева</a:t>
            </a:r>
            <a:r>
              <a:rPr lang="ru-RU" sz="1000" i="1" dirty="0">
                <a:solidFill>
                  <a:schemeClr val="accent5">
                    <a:lumMod val="10000"/>
                  </a:schemeClr>
                </a:solidFill>
                <a:effectLst/>
                <a:latin typeface="Times New Roman" panose="02020603050405020304" pitchFamily="18" charset="0"/>
                <a:ea typeface="Calibri" panose="020F0502020204030204" pitchFamily="34" charset="0"/>
              </a:rPr>
              <a:t>»  </a:t>
            </a:r>
            <a:r>
              <a:rPr lang="ru-RU" sz="1000" i="1" dirty="0">
                <a:effectLst/>
                <a:latin typeface="Times New Roman" panose="02020603050405020304" pitchFamily="18" charset="0"/>
                <a:ea typeface="Calibri" panose="020F0502020204030204" pitchFamily="34" charset="0"/>
              </a:rPr>
              <a:t>протокола  Попечительского Совета подписаны только председателем и секретарем Совета</a:t>
            </a:r>
          </a:p>
          <a:p>
            <a:endParaRPr lang="ru-RU" sz="1000" i="1" dirty="0">
              <a:effectLst/>
              <a:latin typeface="Times New Roman" panose="02020603050405020304" pitchFamily="18" charset="0"/>
              <a:ea typeface="Calibri" panose="020F0502020204030204" pitchFamily="34" charset="0"/>
            </a:endParaRPr>
          </a:p>
          <a:p>
            <a:r>
              <a:rPr lang="ru-RU" sz="1000" i="1" dirty="0">
                <a:solidFill>
                  <a:srgbClr val="FF0000"/>
                </a:solidFill>
                <a:effectLst/>
                <a:latin typeface="Times New Roman" panose="02020603050405020304" pitchFamily="18" charset="0"/>
                <a:ea typeface="Calibri" panose="020F0502020204030204" pitchFamily="34" charset="0"/>
              </a:rPr>
              <a:t>КГУ «Лицей-интернат» </a:t>
            </a:r>
            <a:r>
              <a:rPr lang="ru-RU" sz="1000" i="1" dirty="0" err="1">
                <a:solidFill>
                  <a:srgbClr val="FF0000"/>
                </a:solidFill>
                <a:effectLst/>
                <a:latin typeface="Times New Roman" panose="02020603050405020304" pitchFamily="18" charset="0"/>
                <a:ea typeface="Calibri" panose="020F0502020204030204" pitchFamily="34" charset="0"/>
              </a:rPr>
              <a:t>Білім</a:t>
            </a:r>
            <a:r>
              <a:rPr lang="ru-RU" sz="1000" i="1" dirty="0">
                <a:solidFill>
                  <a:srgbClr val="FF0000"/>
                </a:solidFill>
                <a:effectLst/>
                <a:latin typeface="Times New Roman" panose="02020603050405020304" pitchFamily="18" charset="0"/>
                <a:ea typeface="Calibri" panose="020F0502020204030204" pitchFamily="34" charset="0"/>
              </a:rPr>
              <a:t>-инновация №1</a:t>
            </a:r>
            <a:r>
              <a:rPr lang="ru-RU" sz="1000" i="1" dirty="0">
                <a:solidFill>
                  <a:schemeClr val="accent5">
                    <a:lumMod val="10000"/>
                  </a:schemeClr>
                </a:solidFill>
                <a:effectLst/>
                <a:latin typeface="Times New Roman" panose="02020603050405020304" pitchFamily="18" charset="0"/>
                <a:ea typeface="Calibri" panose="020F0502020204030204" pitchFamily="34" charset="0"/>
              </a:rPr>
              <a:t>» </a:t>
            </a:r>
            <a:r>
              <a:rPr lang="ru-RU" sz="1000" i="1" dirty="0">
                <a:effectLst/>
                <a:latin typeface="Times New Roman" panose="02020603050405020304" pitchFamily="18" charset="0"/>
                <a:ea typeface="Calibri" panose="020F0502020204030204" pitchFamily="34" charset="0"/>
              </a:rPr>
              <a:t>протокола Попечительского Совета подписаны только председателем и секретарем Совета</a:t>
            </a:r>
          </a:p>
          <a:p>
            <a:endParaRPr lang="ru-RU" sz="1000" i="1" dirty="0">
              <a:effectLst/>
              <a:latin typeface="Times New Roman" panose="02020603050405020304" pitchFamily="18" charset="0"/>
              <a:ea typeface="Calibri" panose="020F0502020204030204" pitchFamily="34" charset="0"/>
            </a:endParaRPr>
          </a:p>
          <a:p>
            <a:r>
              <a:rPr lang="ru-RU" sz="1000" i="1" dirty="0">
                <a:solidFill>
                  <a:srgbClr val="FF0000"/>
                </a:solidFill>
                <a:effectLst/>
                <a:latin typeface="Times New Roman" panose="02020603050405020304" pitchFamily="18" charset="0"/>
                <a:ea typeface="Calibri" panose="020F0502020204030204" pitchFamily="34" charset="0"/>
              </a:rPr>
              <a:t>КГКП  «Ясли-сад «</a:t>
            </a:r>
            <a:r>
              <a:rPr lang="ru-RU" sz="1000" i="1" dirty="0" err="1">
                <a:solidFill>
                  <a:srgbClr val="FF0000"/>
                </a:solidFill>
                <a:effectLst/>
                <a:latin typeface="Times New Roman" panose="02020603050405020304" pitchFamily="18" charset="0"/>
                <a:ea typeface="Calibri" panose="020F0502020204030204" pitchFamily="34" charset="0"/>
              </a:rPr>
              <a:t>Нұршуақ</a:t>
            </a:r>
            <a:r>
              <a:rPr lang="ru-RU" sz="1000" i="1" dirty="0">
                <a:solidFill>
                  <a:srgbClr val="FF0000"/>
                </a:solidFill>
                <a:effectLst/>
                <a:latin typeface="Times New Roman" panose="02020603050405020304" pitchFamily="18" charset="0"/>
                <a:ea typeface="Calibri" panose="020F0502020204030204" pitchFamily="34" charset="0"/>
              </a:rPr>
              <a:t>» Шетского района </a:t>
            </a:r>
            <a:r>
              <a:rPr lang="ru-RU" sz="1000" i="1" dirty="0">
                <a:effectLst/>
                <a:latin typeface="Times New Roman" panose="02020603050405020304" pitchFamily="18" charset="0"/>
                <a:ea typeface="Calibri" panose="020F0502020204030204" pitchFamily="34" charset="0"/>
              </a:rPr>
              <a:t>Попечительский Совет утвержден приказом ясли сада. На основании пункта 6  Правил состав Попечительского совета формируется на основе полученных предложений с письменного согласия кандидатов в члены Попечительского совета и утверждается уполномоченным органом соответствующей отрасли или местным исполнительным органом в области образования в течение трех рабочих дней после окончания приема предложений</a:t>
            </a:r>
          </a:p>
          <a:p>
            <a:endParaRPr lang="ru-RU" sz="1000" i="1" dirty="0">
              <a:effectLst/>
              <a:latin typeface="Times New Roman" panose="02020603050405020304" pitchFamily="18" charset="0"/>
              <a:ea typeface="Calibri" panose="020F0502020204030204" pitchFamily="34" charset="0"/>
            </a:endParaRPr>
          </a:p>
          <a:p>
            <a:r>
              <a:rPr lang="ru-RU" sz="1000" i="1" dirty="0">
                <a:solidFill>
                  <a:srgbClr val="FF0000"/>
                </a:solidFill>
                <a:effectLst/>
                <a:latin typeface="Times New Roman" panose="02020603050405020304" pitchFamily="18" charset="0"/>
                <a:ea typeface="Calibri" panose="020F0502020204030204" pitchFamily="34" charset="0"/>
              </a:rPr>
              <a:t>КГУ «Специализированная школа-интернат «</a:t>
            </a:r>
            <a:r>
              <a:rPr lang="ru-RU" sz="1000" i="1" dirty="0" err="1">
                <a:solidFill>
                  <a:srgbClr val="FF0000"/>
                </a:solidFill>
                <a:effectLst/>
                <a:latin typeface="Times New Roman" panose="02020603050405020304" pitchFamily="18" charset="0"/>
                <a:ea typeface="Calibri" panose="020F0502020204030204" pitchFamily="34" charset="0"/>
              </a:rPr>
              <a:t>Зияткер</a:t>
            </a:r>
            <a:r>
              <a:rPr lang="ru-RU" sz="1000" i="1" dirty="0">
                <a:solidFill>
                  <a:srgbClr val="FF0000"/>
                </a:solidFill>
                <a:effectLst/>
                <a:latin typeface="Times New Roman" panose="02020603050405020304" pitchFamily="18" charset="0"/>
                <a:ea typeface="Calibri" panose="020F0502020204030204" pitchFamily="34" charset="0"/>
              </a:rPr>
              <a:t>»  </a:t>
            </a:r>
            <a:r>
              <a:rPr lang="ru-RU" sz="1000" i="1" dirty="0">
                <a:effectLst/>
                <a:latin typeface="Times New Roman" panose="02020603050405020304" pitchFamily="18" charset="0"/>
                <a:ea typeface="Calibri" panose="020F0502020204030204" pitchFamily="34" charset="0"/>
              </a:rPr>
              <a:t>Попечительский Совет утвержден приказом школы. На основании пункта 6  Правил состав Попечительского совета формируется на основе полученных предложений с письменного согласия кандидатов в члены Попечительского совета и утверждается уполномоченным органом соответствующей отрасли или местным исполнительным органом в области образования в течение трех рабочих дней после окончания приема предложений</a:t>
            </a:r>
            <a:endParaRPr lang="ru-RU" sz="1100" i="1" dirty="0">
              <a:effectLst/>
              <a:latin typeface="Times New Roman" panose="02020603050405020304" pitchFamily="18" charset="0"/>
              <a:ea typeface="Calibri" panose="020F0502020204030204" pitchFamily="34" charset="0"/>
            </a:endParaRPr>
          </a:p>
        </p:txBody>
      </p:sp>
    </p:spTree>
    <p:extLst>
      <p:ext uri="{BB962C8B-B14F-4D97-AF65-F5344CB8AC3E}">
        <p14:creationId xmlns="" xmlns:p14="http://schemas.microsoft.com/office/powerpoint/2010/main" val="181963514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Прямоугольник 20"/>
          <p:cNvSpPr/>
          <p:nvPr/>
        </p:nvSpPr>
        <p:spPr>
          <a:xfrm>
            <a:off x="1116384" y="324135"/>
            <a:ext cx="6263928" cy="461665"/>
          </a:xfrm>
          <a:prstGeom prst="rect">
            <a:avLst/>
          </a:prstGeom>
        </p:spPr>
        <p:txBody>
          <a:bodyPr wrap="square">
            <a:spAutoFit/>
          </a:bodyPr>
          <a:lstStyle/>
          <a:p>
            <a:pPr algn="ctr"/>
            <a:r>
              <a:rPr lang="ru-RU" sz="2400" b="1" dirty="0">
                <a:solidFill>
                  <a:srgbClr val="FF0000"/>
                </a:solidFill>
                <a:latin typeface="Arial" pitchFamily="34" charset="0"/>
                <a:cs typeface="Arial" pitchFamily="34" charset="0"/>
              </a:rPr>
              <a:t>Информационный стенд по коррупции</a:t>
            </a:r>
          </a:p>
        </p:txBody>
      </p:sp>
      <p:pic>
        <p:nvPicPr>
          <p:cNvPr id="25" name="Picture 2" descr="T:\Отдел правового обеспечения\для Ержана\А3_-1.jpg"/>
          <p:cNvPicPr>
            <a:picLocks noChangeAspect="1" noChangeArrowheads="1"/>
          </p:cNvPicPr>
          <p:nvPr/>
        </p:nvPicPr>
        <p:blipFill rotWithShape="1">
          <a:blip r:embed="rId2" cstate="print"/>
          <a:srcRect l="2119" t="1186" b="50000"/>
          <a:stretch/>
        </p:blipFill>
        <p:spPr bwMode="auto">
          <a:xfrm>
            <a:off x="6588224" y="2931790"/>
            <a:ext cx="2378739" cy="1675705"/>
          </a:xfrm>
          <a:prstGeom prst="rect">
            <a:avLst/>
          </a:prstGeom>
          <a:noFill/>
        </p:spPr>
      </p:pic>
      <p:pic>
        <p:nvPicPr>
          <p:cNvPr id="26" name="Picture 2" descr="T:\Отдел правового обеспечения\для Ержана\А3_-1.jpg"/>
          <p:cNvPicPr>
            <a:picLocks noChangeAspect="1" noChangeArrowheads="1"/>
          </p:cNvPicPr>
          <p:nvPr/>
        </p:nvPicPr>
        <p:blipFill rotWithShape="1">
          <a:blip r:embed="rId3" cstate="print"/>
          <a:srcRect l="1559" t="50000" r="1240" b="1020"/>
          <a:stretch/>
        </p:blipFill>
        <p:spPr bwMode="auto">
          <a:xfrm>
            <a:off x="6588224" y="1072514"/>
            <a:ext cx="2378739" cy="1488074"/>
          </a:xfrm>
          <a:prstGeom prst="rect">
            <a:avLst/>
          </a:prstGeom>
          <a:noFill/>
        </p:spPr>
      </p:pic>
      <p:sp>
        <p:nvSpPr>
          <p:cNvPr id="3" name="TextBox 2">
            <a:extLst>
              <a:ext uri="{FF2B5EF4-FFF2-40B4-BE49-F238E27FC236}">
                <a16:creationId xmlns="" xmlns:a16="http://schemas.microsoft.com/office/drawing/2014/main" id="{0CACEBE3-17AF-E026-2496-954BA400D81F}"/>
              </a:ext>
            </a:extLst>
          </p:cNvPr>
          <p:cNvSpPr txBox="1"/>
          <p:nvPr/>
        </p:nvSpPr>
        <p:spPr>
          <a:xfrm>
            <a:off x="107504" y="860038"/>
            <a:ext cx="6480720" cy="3304879"/>
          </a:xfrm>
          <a:prstGeom prst="rect">
            <a:avLst/>
          </a:prstGeom>
          <a:noFill/>
        </p:spPr>
        <p:txBody>
          <a:bodyPr wrap="square">
            <a:spAutoFit/>
          </a:bodyPr>
          <a:lstStyle/>
          <a:p>
            <a:pPr indent="450215" algn="just">
              <a:lnSpc>
                <a:spcPct val="115000"/>
              </a:lnSpc>
              <a:spcAft>
                <a:spcPts val="1000"/>
              </a:spcAft>
            </a:pPr>
            <a:r>
              <a:rPr lang="kk-KZ" sz="1200" i="1" dirty="0">
                <a:solidFill>
                  <a:srgbClr val="FF0000"/>
                </a:solidFill>
                <a:effectLst/>
                <a:latin typeface="Times New Roman" panose="02020603050405020304" pitchFamily="18" charset="0"/>
                <a:ea typeface="Times New Roman" panose="02020603050405020304" pitchFamily="18" charset="0"/>
              </a:rPr>
              <a:t>В КГУ «Лицей-интернат» Білім-инновация №2» </a:t>
            </a:r>
            <a:r>
              <a:rPr lang="kk-KZ" sz="1200" i="1" dirty="0">
                <a:effectLst/>
                <a:latin typeface="Times New Roman" panose="02020603050405020304" pitchFamily="18" charset="0"/>
                <a:ea typeface="Times New Roman" panose="02020603050405020304" pitchFamily="18" charset="0"/>
              </a:rPr>
              <a:t>информационный стенд, посвященный вопросам противодействия коррупции не имеется, не издан приказ о назначении уполномоченного лица по этике и противодействию коррупции</a:t>
            </a:r>
          </a:p>
          <a:p>
            <a:pPr indent="450215" algn="just">
              <a:lnSpc>
                <a:spcPct val="115000"/>
              </a:lnSpc>
              <a:spcAft>
                <a:spcPts val="1000"/>
              </a:spcAft>
            </a:pPr>
            <a:r>
              <a:rPr lang="kk-KZ" sz="1200" i="1" dirty="0">
                <a:solidFill>
                  <a:srgbClr val="FF0000"/>
                </a:solidFill>
                <a:effectLst/>
                <a:latin typeface="Times New Roman" panose="02020603050405020304" pitchFamily="18" charset="0"/>
                <a:ea typeface="Times New Roman" panose="02020603050405020304" pitchFamily="18" charset="0"/>
              </a:rPr>
              <a:t>В КГУ «Специализированная школа-лицей-интернат имени Н.Нурмакова»</a:t>
            </a:r>
            <a:r>
              <a:rPr lang="kk-KZ" sz="1200" i="1" dirty="0">
                <a:solidFill>
                  <a:schemeClr val="accent5">
                    <a:lumMod val="10000"/>
                  </a:schemeClr>
                </a:solidFill>
                <a:effectLst/>
                <a:latin typeface="Times New Roman" panose="02020603050405020304" pitchFamily="18" charset="0"/>
                <a:ea typeface="Times New Roman" panose="02020603050405020304" pitchFamily="18" charset="0"/>
              </a:rPr>
              <a:t> </a:t>
            </a:r>
            <a:r>
              <a:rPr lang="kk-KZ" sz="1200" i="1" dirty="0">
                <a:effectLst/>
                <a:latin typeface="Times New Roman" panose="02020603050405020304" pitchFamily="18" charset="0"/>
                <a:ea typeface="Times New Roman" panose="02020603050405020304" pitchFamily="18" charset="0"/>
              </a:rPr>
              <a:t>не исполнено предписание специальной мониторинговой группы внешнего анализа и оценки при департаменте Агенства  РК по делам государственной службы и противодействию коррупции по Карагандинской области № 131 от 06.05.2019 года  по оформлению информационных стендов, посвященных вопросам противодействия коррупции и указанию адреса и телефона органа, куда должны обращаться граждане в случае проявления коррупционных действий (отсутствует телефон доверия)</a:t>
            </a:r>
          </a:p>
          <a:p>
            <a:pPr indent="450215" algn="just">
              <a:lnSpc>
                <a:spcPct val="115000"/>
              </a:lnSpc>
              <a:spcAft>
                <a:spcPts val="1000"/>
              </a:spcAft>
            </a:pPr>
            <a:r>
              <a:rPr lang="kk-KZ" sz="1200" i="1" dirty="0">
                <a:effectLst/>
                <a:latin typeface="Times New Roman" panose="02020603050405020304" pitchFamily="18" charset="0"/>
                <a:ea typeface="Times New Roman" panose="02020603050405020304" pitchFamily="18" charset="0"/>
              </a:rPr>
              <a:t> </a:t>
            </a:r>
            <a:r>
              <a:rPr lang="kk-KZ" sz="1200" i="1" dirty="0">
                <a:solidFill>
                  <a:srgbClr val="FF0000"/>
                </a:solidFill>
                <a:effectLst/>
                <a:latin typeface="Times New Roman" panose="02020603050405020304" pitchFamily="18" charset="0"/>
                <a:ea typeface="Times New Roman" panose="02020603050405020304" pitchFamily="18" charset="0"/>
              </a:rPr>
              <a:t>КГУ «Общеобразовательная школа №1»</a:t>
            </a:r>
            <a:r>
              <a:rPr lang="ru-RU" sz="1200" i="1" dirty="0">
                <a:solidFill>
                  <a:srgbClr val="FF0000"/>
                </a:solidFill>
                <a:effectLst/>
                <a:latin typeface="Times New Roman" panose="02020603050405020304" pitchFamily="18" charset="0"/>
                <a:ea typeface="Times New Roman" panose="02020603050405020304" pitchFamily="18" charset="0"/>
              </a:rPr>
              <a:t> города Приозерск  </a:t>
            </a:r>
            <a:r>
              <a:rPr lang="ru-RU" sz="1200" i="1" dirty="0">
                <a:effectLst/>
                <a:latin typeface="Times New Roman" panose="02020603050405020304" pitchFamily="18" charset="0"/>
                <a:ea typeface="Times New Roman" panose="02020603050405020304" pitchFamily="18" charset="0"/>
              </a:rPr>
              <a:t>информационный стенд, посвященный вопросам противодействия коррупции  имеется, указаны адреса и телефоны органов, куда должны обращаться граждане в случае проявления коррупционных действий, однако не указаны телефоны доверия</a:t>
            </a:r>
          </a:p>
        </p:txBody>
      </p:sp>
    </p:spTree>
    <p:extLst>
      <p:ext uri="{BB962C8B-B14F-4D97-AF65-F5344CB8AC3E}">
        <p14:creationId xmlns="" xmlns:p14="http://schemas.microsoft.com/office/powerpoint/2010/main" val="323870018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Прямоугольник 20"/>
          <p:cNvSpPr/>
          <p:nvPr/>
        </p:nvSpPr>
        <p:spPr>
          <a:xfrm>
            <a:off x="1116384" y="324135"/>
            <a:ext cx="7599020" cy="400110"/>
          </a:xfrm>
          <a:prstGeom prst="rect">
            <a:avLst/>
          </a:prstGeom>
        </p:spPr>
        <p:txBody>
          <a:bodyPr wrap="square">
            <a:spAutoFit/>
          </a:bodyPr>
          <a:lstStyle/>
          <a:p>
            <a:r>
              <a:rPr lang="ru-RU" sz="2000" b="1" dirty="0">
                <a:solidFill>
                  <a:srgbClr val="FF0000"/>
                </a:solidFill>
                <a:latin typeface="Arial" pitchFamily="34" charset="0"/>
                <a:cs typeface="Arial" pitchFamily="34" charset="0"/>
              </a:rPr>
              <a:t>ПРЕДУПРЕЖДЕНИЕ КОРРУПЦИОННЫХ РИСКОВ</a:t>
            </a:r>
          </a:p>
        </p:txBody>
      </p:sp>
      <p:sp>
        <p:nvSpPr>
          <p:cNvPr id="3" name="Прямоугольник 2"/>
          <p:cNvSpPr/>
          <p:nvPr/>
        </p:nvSpPr>
        <p:spPr>
          <a:xfrm>
            <a:off x="35496" y="1072938"/>
            <a:ext cx="6751082" cy="1323439"/>
          </a:xfrm>
          <a:prstGeom prst="rect">
            <a:avLst/>
          </a:prstGeom>
          <a:solidFill>
            <a:schemeClr val="bg1">
              <a:lumMod val="95000"/>
            </a:schemeClr>
          </a:solidFill>
        </p:spPr>
        <p:txBody>
          <a:bodyPr wrap="square">
            <a:spAutoFit/>
          </a:bodyPr>
          <a:lstStyle/>
          <a:p>
            <a:pPr marL="285750" indent="-285750" algn="just">
              <a:buFont typeface="Wingdings" pitchFamily="2" charset="2"/>
              <a:buChar char="ü"/>
            </a:pPr>
            <a:r>
              <a:rPr lang="ru-RU" sz="2000" b="1" dirty="0">
                <a:solidFill>
                  <a:schemeClr val="tx1">
                    <a:lumMod val="75000"/>
                  </a:schemeClr>
                </a:solidFill>
                <a:latin typeface="Calibri" pitchFamily="34" charset="0"/>
              </a:rPr>
              <a:t>Для профилактики проблем фиктивных договоров руководители областных организаций образования ежемесячно публикуют на сайтах список сотрудников своей организаций</a:t>
            </a:r>
          </a:p>
        </p:txBody>
      </p:sp>
      <p:sp>
        <p:nvSpPr>
          <p:cNvPr id="4" name="Прямоугольник 3"/>
          <p:cNvSpPr/>
          <p:nvPr/>
        </p:nvSpPr>
        <p:spPr>
          <a:xfrm>
            <a:off x="0" y="3286130"/>
            <a:ext cx="6858016" cy="1015663"/>
          </a:xfrm>
          <a:prstGeom prst="rect">
            <a:avLst/>
          </a:prstGeom>
          <a:solidFill>
            <a:schemeClr val="bg1">
              <a:lumMod val="95000"/>
            </a:schemeClr>
          </a:solidFill>
        </p:spPr>
        <p:txBody>
          <a:bodyPr wrap="square">
            <a:spAutoFit/>
          </a:bodyPr>
          <a:lstStyle/>
          <a:p>
            <a:pPr marL="285750" indent="-285750" algn="just">
              <a:buFont typeface="Wingdings" pitchFamily="2" charset="2"/>
              <a:buChar char="ü"/>
            </a:pPr>
            <a:r>
              <a:rPr lang="ru-RU" sz="2000" b="1" dirty="0">
                <a:solidFill>
                  <a:schemeClr val="tx1">
                    <a:lumMod val="75000"/>
                  </a:schemeClr>
                </a:solidFill>
                <a:latin typeface="Calibri" pitchFamily="34" charset="0"/>
              </a:rPr>
              <a:t>В управлении образования на постоянной основе действует </a:t>
            </a:r>
            <a:r>
              <a:rPr lang="ru-RU" sz="2000" b="1" dirty="0" err="1">
                <a:solidFill>
                  <a:schemeClr val="tx1">
                    <a:lumMod val="75000"/>
                  </a:schemeClr>
                </a:solidFill>
                <a:latin typeface="Calibri" pitchFamily="34" charset="0"/>
              </a:rPr>
              <a:t>Саll-центр</a:t>
            </a:r>
            <a:r>
              <a:rPr lang="ru-RU" sz="2000" b="1" dirty="0">
                <a:solidFill>
                  <a:schemeClr val="tx1">
                    <a:lumMod val="75000"/>
                  </a:schemeClr>
                </a:solidFill>
                <a:latin typeface="Calibri" pitchFamily="34" charset="0"/>
              </a:rPr>
              <a:t>, в который входит телефон доверия и </a:t>
            </a:r>
            <a:r>
              <a:rPr lang="en-US" sz="2000" b="1" dirty="0" err="1">
                <a:solidFill>
                  <a:schemeClr val="tx1">
                    <a:lumMod val="75000"/>
                  </a:schemeClr>
                </a:solidFill>
                <a:latin typeface="Calibri" pitchFamily="34" charset="0"/>
              </a:rPr>
              <a:t>W</a:t>
            </a:r>
            <a:r>
              <a:rPr lang="ru-RU" sz="2000" b="1" dirty="0" err="1">
                <a:solidFill>
                  <a:schemeClr val="tx1">
                    <a:lumMod val="75000"/>
                  </a:schemeClr>
                </a:solidFill>
                <a:latin typeface="Calibri" pitchFamily="34" charset="0"/>
              </a:rPr>
              <a:t>hatsApp</a:t>
            </a:r>
            <a:r>
              <a:rPr lang="ru-RU" sz="2000" b="1" dirty="0">
                <a:solidFill>
                  <a:schemeClr val="tx1">
                    <a:lumMod val="75000"/>
                  </a:schemeClr>
                </a:solidFill>
                <a:latin typeface="Calibri" pitchFamily="34" charset="0"/>
              </a:rPr>
              <a:t> центр</a:t>
            </a:r>
          </a:p>
        </p:txBody>
      </p:sp>
      <p:sp>
        <p:nvSpPr>
          <p:cNvPr id="2" name="Прямоугольник 1"/>
          <p:cNvSpPr/>
          <p:nvPr/>
        </p:nvSpPr>
        <p:spPr>
          <a:xfrm>
            <a:off x="48196" y="2600268"/>
            <a:ext cx="6738382" cy="400110"/>
          </a:xfrm>
          <a:prstGeom prst="rect">
            <a:avLst/>
          </a:prstGeom>
          <a:solidFill>
            <a:schemeClr val="bg1">
              <a:lumMod val="95000"/>
            </a:schemeClr>
          </a:solidFill>
        </p:spPr>
        <p:txBody>
          <a:bodyPr wrap="square">
            <a:spAutoFit/>
          </a:bodyPr>
          <a:lstStyle/>
          <a:p>
            <a:pPr marL="285750" indent="-285750" algn="just">
              <a:buFont typeface="Wingdings" pitchFamily="2" charset="2"/>
              <a:buChar char="ü"/>
            </a:pPr>
            <a:r>
              <a:rPr lang="ru-RU" sz="2000" b="1" dirty="0">
                <a:solidFill>
                  <a:schemeClr val="tx1">
                    <a:lumMod val="75000"/>
                  </a:schemeClr>
                </a:solidFill>
                <a:latin typeface="Calibri" pitchFamily="34" charset="0"/>
              </a:rPr>
              <a:t>Внутренний анализ коррупционных рисков</a:t>
            </a:r>
          </a:p>
        </p:txBody>
      </p:sp>
      <p:sp>
        <p:nvSpPr>
          <p:cNvPr id="5" name="Прямоугольник 4"/>
          <p:cNvSpPr/>
          <p:nvPr/>
        </p:nvSpPr>
        <p:spPr>
          <a:xfrm>
            <a:off x="1071538" y="4286262"/>
            <a:ext cx="5427682" cy="707886"/>
          </a:xfrm>
          <a:prstGeom prst="rect">
            <a:avLst/>
          </a:prstGeom>
        </p:spPr>
        <p:txBody>
          <a:bodyPr wrap="square">
            <a:spAutoFit/>
          </a:bodyPr>
          <a:lstStyle/>
          <a:p>
            <a:pPr algn="ctr"/>
            <a:r>
              <a:rPr lang="ru-RU" sz="2000" b="1" dirty="0">
                <a:solidFill>
                  <a:srgbClr val="FF0000"/>
                </a:solidFill>
                <a:latin typeface="Calibri" pitchFamily="34" charset="0"/>
              </a:rPr>
              <a:t>789 обращений  </a:t>
            </a:r>
            <a:r>
              <a:rPr lang="en-US" sz="2000" b="1" dirty="0" err="1">
                <a:solidFill>
                  <a:srgbClr val="FF0000"/>
                </a:solidFill>
                <a:latin typeface="Calibri" pitchFamily="34" charset="0"/>
              </a:rPr>
              <a:t>W</a:t>
            </a:r>
            <a:r>
              <a:rPr lang="ru-RU" sz="2000" b="1" dirty="0" err="1">
                <a:solidFill>
                  <a:srgbClr val="FF0000"/>
                </a:solidFill>
                <a:latin typeface="Calibri" pitchFamily="34" charset="0"/>
              </a:rPr>
              <a:t>hatsApp</a:t>
            </a:r>
            <a:r>
              <a:rPr lang="ru-RU" sz="2000" b="1" dirty="0">
                <a:solidFill>
                  <a:srgbClr val="FF0000"/>
                </a:solidFill>
                <a:latin typeface="Calibri" pitchFamily="34" charset="0"/>
              </a:rPr>
              <a:t> </a:t>
            </a:r>
            <a:r>
              <a:rPr lang="en-US" sz="2000" b="1" dirty="0" err="1">
                <a:solidFill>
                  <a:srgbClr val="FF0000"/>
                </a:solidFill>
                <a:latin typeface="Calibri" pitchFamily="34" charset="0"/>
              </a:rPr>
              <a:t>M</a:t>
            </a:r>
            <a:r>
              <a:rPr lang="ru-RU" sz="2000" b="1" dirty="0" err="1">
                <a:solidFill>
                  <a:srgbClr val="FF0000"/>
                </a:solidFill>
                <a:latin typeface="Calibri" pitchFamily="34" charset="0"/>
              </a:rPr>
              <a:t>essenger</a:t>
            </a:r>
            <a:r>
              <a:rPr lang="ru-RU" sz="2000" b="1" dirty="0">
                <a:solidFill>
                  <a:srgbClr val="FF0000"/>
                </a:solidFill>
                <a:latin typeface="Calibri" pitchFamily="34" charset="0"/>
              </a:rPr>
              <a:t> </a:t>
            </a:r>
          </a:p>
          <a:p>
            <a:pPr algn="ctr"/>
            <a:r>
              <a:rPr lang="ru-RU" sz="2000" b="1" dirty="0">
                <a:solidFill>
                  <a:srgbClr val="FF0000"/>
                </a:solidFill>
                <a:latin typeface="Calibri" pitchFamily="34" charset="0"/>
              </a:rPr>
              <a:t>196 обращений по телефону доверия</a:t>
            </a:r>
          </a:p>
        </p:txBody>
      </p:sp>
      <p:sp>
        <p:nvSpPr>
          <p:cNvPr id="3074" name="AutoShape 2" descr="&amp;Kcy;&amp;acy;&amp;rcy;&amp;tcy;&amp;icy;&amp;ncy;&amp;kcy;&amp;icy; &amp;pcy;&amp;ocy; &amp;zcy;&amp;acy;&amp;pcy;&amp;rcy;&amp;ocy;&amp;scy;&amp;ucy; &amp;scy;&amp;acy;&amp;jcy;&amp;tcy; &amp;kcy;&amp;acy;&amp;rcy;&amp;tcy;&amp;icy;&amp;ncy;&amp;kcy;&amp;icy;"/>
          <p:cNvSpPr>
            <a:spLocks noChangeAspect="1" noChangeArrowheads="1"/>
          </p:cNvSpPr>
          <p:nvPr/>
        </p:nvSpPr>
        <p:spPr bwMode="auto">
          <a:xfrm>
            <a:off x="-672321" y="-2735068"/>
            <a:ext cx="8915400" cy="5943601"/>
          </a:xfrm>
          <a:prstGeom prst="rect">
            <a:avLst/>
          </a:prstGeom>
          <a:noFill/>
        </p:spPr>
        <p:txBody>
          <a:bodyPr vert="horz" wrap="square" lIns="91440" tIns="45720" rIns="91440" bIns="45720" numCol="1" anchor="t" anchorCtr="0" compatLnSpc="1">
            <a:prstTxWarp prst="textNoShape">
              <a:avLst/>
            </a:prstTxWarp>
          </a:bodyPr>
          <a:lstStyle/>
          <a:p>
            <a:endParaRPr lang="ru-RU"/>
          </a:p>
        </p:txBody>
      </p:sp>
      <p:pic>
        <p:nvPicPr>
          <p:cNvPr id="3078" name="Picture 6" descr="&amp;Kcy;&amp;acy;&amp;rcy;&amp;tcy;&amp;icy;&amp;ncy;&amp;kcy;&amp;icy; &amp;pcy;&amp;ocy; &amp;zcy;&amp;acy;&amp;pcy;&amp;rcy;&amp;ocy;&amp;scy;&amp;ucy; &amp;scy;&amp;acy;&amp;jcy;&amp;tcy; &amp;kcy;&amp;acy;&amp;rcy;&amp;tcy;&amp;icy;&amp;ncy;&amp;kcy;&amp;icy;"/>
          <p:cNvPicPr>
            <a:picLocks noChangeAspect="1" noChangeArrowheads="1"/>
          </p:cNvPicPr>
          <p:nvPr/>
        </p:nvPicPr>
        <p:blipFill>
          <a:blip r:embed="rId2" cstate="print"/>
          <a:srcRect/>
          <a:stretch>
            <a:fillRect/>
          </a:stretch>
        </p:blipFill>
        <p:spPr bwMode="auto">
          <a:xfrm>
            <a:off x="6929454" y="1214428"/>
            <a:ext cx="1214446" cy="1000132"/>
          </a:xfrm>
          <a:prstGeom prst="rect">
            <a:avLst/>
          </a:prstGeom>
          <a:noFill/>
        </p:spPr>
      </p:pic>
      <p:pic>
        <p:nvPicPr>
          <p:cNvPr id="3080" name="Picture 8" descr="&amp;Kcy;&amp;acy;&amp;rcy;&amp;tcy;&amp;icy;&amp;ncy;&amp;kcy;&amp;icy; &amp;pcy;&amp;ocy; &amp;zcy;&amp;acy;&amp;pcy;&amp;rcy;&amp;ocy;&amp;scy;&amp;ucy; &amp;Scy;&amp;acy;ll-&amp;tscy;&amp;iecy;&amp;ncy;&amp;tcy;&amp;rcy; &amp;kcy;&amp;acy;&amp;rcy;&amp;tcy;&amp;icy;&amp;ncy;&amp;kcy;&amp;icy;"/>
          <p:cNvPicPr>
            <a:picLocks noChangeAspect="1" noChangeArrowheads="1"/>
          </p:cNvPicPr>
          <p:nvPr/>
        </p:nvPicPr>
        <p:blipFill>
          <a:blip r:embed="rId3" cstate="print"/>
          <a:srcRect/>
          <a:stretch>
            <a:fillRect/>
          </a:stretch>
        </p:blipFill>
        <p:spPr bwMode="auto">
          <a:xfrm>
            <a:off x="7000892" y="3214692"/>
            <a:ext cx="1076543" cy="1120785"/>
          </a:xfrm>
          <a:prstGeom prst="rect">
            <a:avLst/>
          </a:prstGeom>
          <a:noFill/>
        </p:spPr>
      </p:pic>
    </p:spTree>
    <p:extLst>
      <p:ext uri="{BB962C8B-B14F-4D97-AF65-F5344CB8AC3E}">
        <p14:creationId xmlns="" xmlns:p14="http://schemas.microsoft.com/office/powerpoint/2010/main" val="323870018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331640" y="1059582"/>
            <a:ext cx="6480720" cy="3672408"/>
          </a:xfrm>
        </p:spPr>
        <p:txBody>
          <a:bodyPr>
            <a:noAutofit/>
          </a:bodyPr>
          <a:lstStyle/>
          <a:p>
            <a:pPr algn="just"/>
            <a:r>
              <a:rPr lang="ru-RU" sz="1800" i="1" dirty="0">
                <a:solidFill>
                  <a:srgbClr val="002060"/>
                </a:solidFill>
                <a:latin typeface="Times New Roman" panose="02020603050405020304" pitchFamily="18" charset="0"/>
                <a:cs typeface="Times New Roman" panose="02020603050405020304" pitchFamily="18" charset="0"/>
              </a:rPr>
              <a:t>В рамках исполнения Закона Республики Казахстан от 18 ноября 2015 года № 410-V ЗРК «О противодействии коррупции» и реализации Антикоррупционной стратегии Республики Казахстан на 2015-2025 годы с января 2021 года были </a:t>
            </a:r>
            <a:r>
              <a:rPr lang="ru-RU" sz="1800" i="1" dirty="0">
                <a:solidFill>
                  <a:srgbClr val="FF0000"/>
                </a:solidFill>
                <a:latin typeface="Times New Roman" panose="02020603050405020304" pitchFamily="18" charset="0"/>
                <a:cs typeface="Times New Roman" panose="02020603050405020304" pitchFamily="18" charset="0"/>
              </a:rPr>
              <a:t>внесены изменения в процедуру предоставления декларации об активах и обязательствах физического лица</a:t>
            </a:r>
            <a:r>
              <a:rPr lang="ru-RU" sz="1800" i="1" dirty="0">
                <a:solidFill>
                  <a:srgbClr val="002060"/>
                </a:solidFill>
                <a:latin typeface="Times New Roman" panose="02020603050405020304" pitchFamily="18" charset="0"/>
                <a:cs typeface="Times New Roman" panose="02020603050405020304" pitchFamily="18" charset="0"/>
              </a:rPr>
              <a:t>.</a:t>
            </a:r>
            <a:br>
              <a:rPr lang="ru-RU" sz="1800" i="1" dirty="0">
                <a:solidFill>
                  <a:srgbClr val="002060"/>
                </a:solidFill>
                <a:latin typeface="Times New Roman" panose="02020603050405020304" pitchFamily="18" charset="0"/>
                <a:cs typeface="Times New Roman" panose="02020603050405020304" pitchFamily="18" charset="0"/>
              </a:rPr>
            </a:br>
            <a:r>
              <a:rPr lang="ru-RU" sz="1800" i="1" dirty="0">
                <a:solidFill>
                  <a:srgbClr val="002060"/>
                </a:solidFill>
                <a:latin typeface="Times New Roman" panose="02020603050405020304" pitchFamily="18" charset="0"/>
                <a:cs typeface="Times New Roman" panose="02020603050405020304" pitchFamily="18" charset="0"/>
              </a:rPr>
              <a:t>Обязательное предоставление декларации является мерой финансового контроля, предусмотренной статьей 11 Закона РК «О противодействии коррупции».</a:t>
            </a:r>
            <a:br>
              <a:rPr lang="ru-RU" sz="1800" i="1" dirty="0">
                <a:solidFill>
                  <a:srgbClr val="002060"/>
                </a:solidFill>
                <a:latin typeface="Times New Roman" panose="02020603050405020304" pitchFamily="18" charset="0"/>
                <a:cs typeface="Times New Roman" panose="02020603050405020304" pitchFamily="18" charset="0"/>
              </a:rPr>
            </a:br>
            <a:r>
              <a:rPr lang="ru-RU" sz="1800" i="1" dirty="0">
                <a:solidFill>
                  <a:srgbClr val="002060"/>
                </a:solidFill>
                <a:latin typeface="Times New Roman" panose="02020603050405020304" pitchFamily="18" charset="0"/>
                <a:cs typeface="Times New Roman" panose="02020603050405020304" pitchFamily="18" charset="0"/>
              </a:rPr>
              <a:t/>
            </a:r>
            <a:br>
              <a:rPr lang="ru-RU" sz="1800" i="1" dirty="0">
                <a:solidFill>
                  <a:srgbClr val="002060"/>
                </a:solidFill>
                <a:latin typeface="Times New Roman" panose="02020603050405020304" pitchFamily="18" charset="0"/>
                <a:cs typeface="Times New Roman" panose="02020603050405020304" pitchFamily="18" charset="0"/>
              </a:rPr>
            </a:br>
            <a:r>
              <a:rPr lang="ru-RU" sz="1800" i="1" dirty="0">
                <a:solidFill>
                  <a:srgbClr val="002060"/>
                </a:solidFill>
                <a:latin typeface="Times New Roman" panose="02020603050405020304" pitchFamily="18" charset="0"/>
                <a:cs typeface="Times New Roman" panose="02020603050405020304" pitchFamily="18" charset="0"/>
              </a:rPr>
              <a:t>Вместе с тем,  </a:t>
            </a:r>
            <a:r>
              <a:rPr lang="ru-RU" sz="1800" i="1" dirty="0">
                <a:solidFill>
                  <a:srgbClr val="FF0000"/>
                </a:solidFill>
                <a:latin typeface="Times New Roman" panose="02020603050405020304" pitchFamily="18" charset="0"/>
                <a:cs typeface="Times New Roman" panose="02020603050405020304" pitchFamily="18" charset="0"/>
              </a:rPr>
              <a:t>бухгалтера и члены конкурсных комиссии по государственным закупкам отдельных организаций образования не предоставили  декларации </a:t>
            </a:r>
            <a:r>
              <a:rPr lang="ru-RU" sz="1800" i="1" dirty="0">
                <a:solidFill>
                  <a:srgbClr val="002060"/>
                </a:solidFill>
                <a:latin typeface="Times New Roman" panose="02020603050405020304" pitchFamily="18" charset="0"/>
                <a:cs typeface="Times New Roman" panose="02020603050405020304" pitchFamily="18" charset="0"/>
              </a:rPr>
              <a:t/>
            </a:r>
            <a:br>
              <a:rPr lang="ru-RU" sz="1800" i="1" dirty="0">
                <a:solidFill>
                  <a:srgbClr val="002060"/>
                </a:solidFill>
                <a:latin typeface="Times New Roman" panose="02020603050405020304" pitchFamily="18" charset="0"/>
                <a:cs typeface="Times New Roman" panose="02020603050405020304" pitchFamily="18" charset="0"/>
              </a:rPr>
            </a:br>
            <a:endParaRPr lang="ru-RU" sz="1800" i="1" dirty="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 xmlns:p14="http://schemas.microsoft.com/office/powerpoint/2010/main" val="8099402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Текст 3">
            <a:extLst>
              <a:ext uri="{FF2B5EF4-FFF2-40B4-BE49-F238E27FC236}">
                <a16:creationId xmlns="" xmlns:a16="http://schemas.microsoft.com/office/drawing/2014/main" id="{AF22463A-7715-4E2D-A7B5-0D5ADB2408E1}"/>
              </a:ext>
            </a:extLst>
          </p:cNvPr>
          <p:cNvSpPr>
            <a:spLocks noGrp="1"/>
          </p:cNvSpPr>
          <p:nvPr>
            <p:ph type="body" sz="half" idx="2"/>
          </p:nvPr>
        </p:nvSpPr>
        <p:spPr>
          <a:xfrm>
            <a:off x="457203" y="1076327"/>
            <a:ext cx="6923109" cy="3518297"/>
          </a:xfrm>
        </p:spPr>
        <p:txBody>
          <a:bodyPr/>
          <a:lstStyle/>
          <a:p>
            <a:pPr algn="ctr"/>
            <a:endParaRPr lang="kk-KZ" sz="1200" b="0" dirty="0"/>
          </a:p>
          <a:p>
            <a:pPr algn="ctr"/>
            <a:r>
              <a:rPr lang="kk-KZ" sz="1200" b="0" dirty="0"/>
              <a:t>Административная ответственность по ст. </a:t>
            </a:r>
            <a:r>
              <a:rPr lang="kk-KZ" sz="1200" dirty="0"/>
              <a:t>680</a:t>
            </a:r>
            <a:r>
              <a:rPr lang="kk-KZ" sz="1200" b="0" dirty="0"/>
              <a:t> КоАП РК (</a:t>
            </a:r>
            <a:r>
              <a:rPr lang="kk-KZ" sz="1200" dirty="0"/>
              <a:t>н</a:t>
            </a:r>
            <a:r>
              <a:rPr lang="ru-RU" sz="1200" dirty="0" err="1"/>
              <a:t>епринятие</a:t>
            </a:r>
            <a:r>
              <a:rPr lang="ru-RU" sz="1200" dirty="0"/>
              <a:t> руководителями государственных органов мер по противодействию коррупции </a:t>
            </a:r>
            <a:r>
              <a:rPr lang="kk-KZ" sz="1200" b="0" dirty="0"/>
              <a:t>) штраф в размере ста месячных расчетных показателей  </a:t>
            </a:r>
            <a:r>
              <a:rPr lang="kk-KZ" sz="1200" dirty="0"/>
              <a:t>(291 700 тенге)</a:t>
            </a:r>
          </a:p>
          <a:p>
            <a:pPr algn="ctr"/>
            <a:endParaRPr lang="kk-KZ" sz="1200" b="0" dirty="0"/>
          </a:p>
          <a:p>
            <a:pPr algn="ctr"/>
            <a:endParaRPr lang="kk-KZ" sz="1200" b="0" dirty="0"/>
          </a:p>
          <a:p>
            <a:pPr algn="ctr"/>
            <a:r>
              <a:rPr lang="kk-KZ" sz="1200" b="0" dirty="0"/>
              <a:t>Административная ответственность по ст. </a:t>
            </a:r>
            <a:r>
              <a:rPr lang="kk-KZ" sz="1200" dirty="0"/>
              <a:t>681</a:t>
            </a:r>
            <a:r>
              <a:rPr lang="kk-KZ" sz="1200" b="0" dirty="0"/>
              <a:t> КоАП РК (</a:t>
            </a:r>
            <a:r>
              <a:rPr lang="kk-KZ" sz="1200" dirty="0"/>
              <a:t>принятие на работу лиц, ранее совершивших коррупционное преступление</a:t>
            </a:r>
            <a:r>
              <a:rPr lang="kk-KZ" sz="1200" b="0" dirty="0"/>
              <a:t>) штраф в размере ста месячных расчетных показателей  </a:t>
            </a:r>
            <a:r>
              <a:rPr lang="kk-KZ" sz="1200" dirty="0"/>
              <a:t>(291 700 тенге)</a:t>
            </a:r>
          </a:p>
          <a:p>
            <a:pPr algn="just"/>
            <a:endParaRPr lang="kk-KZ" sz="1200" b="0" dirty="0"/>
          </a:p>
          <a:p>
            <a:pPr algn="just"/>
            <a:endParaRPr lang="ru-RU" sz="1200" b="0" dirty="0"/>
          </a:p>
          <a:p>
            <a:pPr algn="just"/>
            <a:endParaRPr lang="ru-RU" sz="1200" b="0" dirty="0"/>
          </a:p>
          <a:p>
            <a:pPr algn="just"/>
            <a:endParaRPr lang="ru-RU" sz="1200" b="0" dirty="0"/>
          </a:p>
          <a:p>
            <a:pPr algn="just"/>
            <a:endParaRPr lang="ru-RU" sz="1200" b="0" dirty="0"/>
          </a:p>
          <a:p>
            <a:endParaRPr lang="ru-RU" dirty="0"/>
          </a:p>
        </p:txBody>
      </p:sp>
    </p:spTree>
    <p:extLst>
      <p:ext uri="{BB962C8B-B14F-4D97-AF65-F5344CB8AC3E}">
        <p14:creationId xmlns="" xmlns:p14="http://schemas.microsoft.com/office/powerpoint/2010/main" val="37079472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95536" y="843558"/>
            <a:ext cx="7416824" cy="2232248"/>
          </a:xfrm>
        </p:spPr>
        <p:txBody>
          <a:bodyPr>
            <a:noAutofit/>
          </a:bodyPr>
          <a:lstStyle/>
          <a:p>
            <a:pPr algn="just"/>
            <a:r>
              <a:rPr lang="ru-RU" i="1" dirty="0">
                <a:solidFill>
                  <a:srgbClr val="002060"/>
                </a:solidFill>
                <a:latin typeface="Times New Roman" panose="02020603050405020304" pitchFamily="18" charset="0"/>
                <a:cs typeface="Times New Roman" panose="02020603050405020304" pitchFamily="18" charset="0"/>
              </a:rPr>
              <a:t>Приказ Председателя Агентства Республики Казахстан по делам государственной службы и противодействию коррупции от 19 октября 2016 года № 12 </a:t>
            </a:r>
            <a:r>
              <a:rPr lang="ru-RU" i="1" dirty="0">
                <a:solidFill>
                  <a:srgbClr val="FF0000"/>
                </a:solidFill>
                <a:latin typeface="Times New Roman" panose="02020603050405020304" pitchFamily="18" charset="0"/>
                <a:cs typeface="Times New Roman" panose="02020603050405020304" pitchFamily="18" charset="0"/>
              </a:rPr>
              <a:t>«Об утверждении Типовых правил проведения внутреннего анализа коррупционных рисков»</a:t>
            </a:r>
            <a:endParaRPr lang="ru-RU" b="0" i="1"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 xmlns:p14="http://schemas.microsoft.com/office/powerpoint/2010/main" val="14802837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Прямоугольник 7"/>
          <p:cNvSpPr/>
          <p:nvPr/>
        </p:nvSpPr>
        <p:spPr>
          <a:xfrm>
            <a:off x="31254" y="210539"/>
            <a:ext cx="8786842" cy="461665"/>
          </a:xfrm>
          <a:prstGeom prst="rect">
            <a:avLst/>
          </a:prstGeom>
        </p:spPr>
        <p:txBody>
          <a:bodyPr wrap="square">
            <a:spAutoFit/>
          </a:bodyPr>
          <a:lstStyle/>
          <a:p>
            <a:pPr algn="ctr"/>
            <a:r>
              <a:rPr lang="ru-RU" sz="2400" b="1" dirty="0">
                <a:solidFill>
                  <a:schemeClr val="accent4"/>
                </a:solidFill>
                <a:latin typeface="Arial" pitchFamily="34" charset="0"/>
                <a:cs typeface="Arial" pitchFamily="34" charset="0"/>
              </a:rPr>
              <a:t>5 фактов подделки дипломов</a:t>
            </a:r>
          </a:p>
        </p:txBody>
      </p:sp>
      <p:sp>
        <p:nvSpPr>
          <p:cNvPr id="35841" name="Rectangle 1"/>
          <p:cNvSpPr>
            <a:spLocks noChangeArrowheads="1"/>
          </p:cNvSpPr>
          <p:nvPr/>
        </p:nvSpPr>
        <p:spPr bwMode="auto">
          <a:xfrm>
            <a:off x="8660" y="1089224"/>
            <a:ext cx="1677660" cy="86177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R="0" lvl="0" defTabSz="914400" rtl="0" eaLnBrk="1" fontAlgn="base" latinLnBrk="0" hangingPunct="1">
              <a:lnSpc>
                <a:spcPct val="100000"/>
              </a:lnSpc>
              <a:spcBef>
                <a:spcPct val="0"/>
              </a:spcBef>
              <a:spcAft>
                <a:spcPct val="0"/>
              </a:spcAft>
              <a:buClrTx/>
              <a:buSzTx/>
              <a:buFontTx/>
              <a:buNone/>
              <a:tabLst/>
            </a:pPr>
            <a:r>
              <a:rPr lang="ru-RU" sz="1000" i="1" dirty="0">
                <a:solidFill>
                  <a:schemeClr val="accent5">
                    <a:lumMod val="10000"/>
                  </a:schemeClr>
                </a:solidFill>
                <a:effectLst/>
                <a:latin typeface="Times New Roman" panose="02020603050405020304" pitchFamily="18" charset="0"/>
                <a:ea typeface="Calibri" panose="020F0502020204030204" pitchFamily="34" charset="0"/>
              </a:rPr>
              <a:t>КГУ «Средняя образовательная школа</a:t>
            </a:r>
            <a:r>
              <a:rPr lang="kk-KZ" sz="1000" i="1" dirty="0">
                <a:solidFill>
                  <a:schemeClr val="accent5">
                    <a:lumMod val="10000"/>
                  </a:schemeClr>
                </a:solidFill>
                <a:effectLst/>
                <a:latin typeface="Times New Roman" panose="02020603050405020304" pitchFamily="18" charset="0"/>
                <a:ea typeface="Calibri" panose="020F0502020204030204" pitchFamily="34" charset="0"/>
              </a:rPr>
              <a:t> имени М.Дулатова Нуринского района</a:t>
            </a:r>
            <a:r>
              <a:rPr lang="ru-RU" sz="1000" i="1" dirty="0">
                <a:solidFill>
                  <a:schemeClr val="accent5">
                    <a:lumMod val="10000"/>
                  </a:schemeClr>
                </a:solidFill>
                <a:effectLst/>
                <a:latin typeface="Times New Roman" panose="02020603050405020304" pitchFamily="18" charset="0"/>
                <a:ea typeface="Calibri" panose="020F0502020204030204" pitchFamily="34" charset="0"/>
              </a:rPr>
              <a:t>» </a:t>
            </a:r>
            <a:r>
              <a:rPr lang="ru-RU" sz="1000" i="1" dirty="0" err="1">
                <a:effectLst/>
                <a:latin typeface="Times New Roman" panose="02020603050405020304" pitchFamily="18" charset="0"/>
                <a:ea typeface="Calibri" panose="020F0502020204030204" pitchFamily="34" charset="0"/>
              </a:rPr>
              <a:t>Макенова</a:t>
            </a:r>
            <a:r>
              <a:rPr lang="ru-RU" sz="1000" i="1" dirty="0">
                <a:effectLst/>
                <a:latin typeface="Times New Roman" panose="02020603050405020304" pitchFamily="18" charset="0"/>
                <a:ea typeface="Calibri" panose="020F0502020204030204" pitchFamily="34" charset="0"/>
              </a:rPr>
              <a:t> </a:t>
            </a:r>
            <a:r>
              <a:rPr lang="kk-KZ" sz="1000" i="1" dirty="0">
                <a:effectLst/>
                <a:latin typeface="Times New Roman" panose="02020603050405020304" pitchFamily="18" charset="0"/>
                <a:ea typeface="Calibri" panose="020F0502020204030204" pitchFamily="34" charset="0"/>
              </a:rPr>
              <a:t>Д</a:t>
            </a:r>
            <a:r>
              <a:rPr lang="ru-RU" sz="1000" i="1" dirty="0">
                <a:effectLst/>
                <a:latin typeface="Times New Roman" panose="02020603050405020304" pitchFamily="18" charset="0"/>
                <a:ea typeface="Calibri" panose="020F0502020204030204" pitchFamily="34" charset="0"/>
              </a:rPr>
              <a:t>.</a:t>
            </a:r>
            <a:r>
              <a:rPr lang="kk-KZ" sz="1000" i="1" dirty="0">
                <a:effectLst/>
                <a:latin typeface="Times New Roman" panose="02020603050405020304" pitchFamily="18" charset="0"/>
                <a:ea typeface="Calibri" panose="020F0502020204030204" pitchFamily="34" charset="0"/>
              </a:rPr>
              <a:t>С</a:t>
            </a:r>
            <a:r>
              <a:rPr lang="ru-RU" sz="1000" i="1" dirty="0">
                <a:effectLst/>
                <a:latin typeface="Times New Roman" panose="02020603050405020304" pitchFamily="18" charset="0"/>
                <a:ea typeface="Calibri" panose="020F0502020204030204" pitchFamily="34" charset="0"/>
              </a:rPr>
              <a:t>. </a:t>
            </a:r>
            <a:endParaRPr kumimoji="0" lang="ru-RU" sz="1000" b="0" i="1" u="none" strike="noStrike" cap="none" normalizeH="0" baseline="0" dirty="0">
              <a:ln>
                <a:noFill/>
              </a:ln>
              <a:solidFill>
                <a:srgbClr val="002060"/>
              </a:solidFill>
              <a:effectLst/>
              <a:latin typeface="Calibri" pitchFamily="34" charset="0"/>
              <a:cs typeface="Times New Roman" pitchFamily="18" charset="0"/>
            </a:endParaRPr>
          </a:p>
        </p:txBody>
      </p:sp>
      <p:sp>
        <p:nvSpPr>
          <p:cNvPr id="35843" name="AutoShape 3" descr="&amp;Kcy;&amp;acy;&amp;rcy;&amp;tcy;&amp;icy;&amp;ncy;&amp;kcy;&amp;icy; &amp;pcy;&amp;ocy; &amp;zcy;&amp;acy;&amp;pcy;&amp;rcy;&amp;ocy;&amp;scy;&amp;ucy; &amp;rcy;&amp;iecy;&amp;zcy;&amp;iecy;&amp;rcy;&amp;vcy; &amp;kcy;&amp;acy;&amp;dcy;&amp;rcy;&amp;ocy;&amp;vcy;"/>
          <p:cNvSpPr>
            <a:spLocks noChangeAspect="1" noChangeArrowheads="1"/>
          </p:cNvSpPr>
          <p:nvPr/>
        </p:nvSpPr>
        <p:spPr bwMode="auto">
          <a:xfrm>
            <a:off x="-44297" y="-1261119"/>
            <a:ext cx="3429000" cy="2286001"/>
          </a:xfrm>
          <a:prstGeom prst="rect">
            <a:avLst/>
          </a:prstGeom>
          <a:noFill/>
        </p:spPr>
        <p:txBody>
          <a:bodyPr vert="horz" wrap="square" lIns="91440" tIns="45720" rIns="91440" bIns="45720" numCol="1" anchor="t" anchorCtr="0" compatLnSpc="1">
            <a:prstTxWarp prst="textNoShape">
              <a:avLst/>
            </a:prstTxWarp>
          </a:bodyPr>
          <a:lstStyle/>
          <a:p>
            <a:endParaRPr lang="ru-RU"/>
          </a:p>
        </p:txBody>
      </p:sp>
      <p:sp>
        <p:nvSpPr>
          <p:cNvPr id="35845" name="AutoShape 5" descr="&amp;Kcy;&amp;acy;&amp;rcy;&amp;tcy;&amp;icy;&amp;ncy;&amp;kcy;&amp;icy; &amp;pcy;&amp;ocy; &amp;zcy;&amp;acy;&amp;pcy;&amp;rcy;&amp;ocy;&amp;scy;&amp;ucy; &amp;rcy;&amp;iecy;&amp;zcy;&amp;iecy;&amp;rcy;&amp;vcy; &amp;kcy;&amp;acy;&amp;dcy;&amp;rcy;&amp;ocy;&amp;vcy;"/>
          <p:cNvSpPr>
            <a:spLocks noChangeAspect="1" noChangeArrowheads="1"/>
          </p:cNvSpPr>
          <p:nvPr/>
        </p:nvSpPr>
        <p:spPr bwMode="auto">
          <a:xfrm>
            <a:off x="-9997" y="-1261120"/>
            <a:ext cx="3429000" cy="2286001"/>
          </a:xfrm>
          <a:prstGeom prst="rect">
            <a:avLst/>
          </a:prstGeom>
          <a:noFill/>
        </p:spPr>
        <p:txBody>
          <a:bodyPr vert="horz" wrap="square" lIns="91440" tIns="45720" rIns="91440" bIns="45720" numCol="1" anchor="t" anchorCtr="0" compatLnSpc="1">
            <a:prstTxWarp prst="textNoShape">
              <a:avLst/>
            </a:prstTxWarp>
          </a:bodyPr>
          <a:lstStyle/>
          <a:p>
            <a:endParaRPr lang="ru-RU"/>
          </a:p>
        </p:txBody>
      </p:sp>
      <p:pic>
        <p:nvPicPr>
          <p:cNvPr id="35847" name="Picture 7" descr="&amp;Kcy;&amp;acy;&amp;rcy;&amp;tcy;&amp;icy;&amp;ncy;&amp;kcy;&amp;icy; &amp;pcy;&amp;ocy; &amp;zcy;&amp;acy;&amp;pcy;&amp;rcy;&amp;ocy;&amp;scy;&amp;ucy; &amp;rcy;&amp;iecy;&amp;zcy;&amp;iecy;&amp;rcy;&amp;vcy; &amp;kcy;&amp;acy;&amp;dcy;&amp;rcy;&amp;ocy;&amp;vcy;"/>
          <p:cNvPicPr>
            <a:picLocks noChangeAspect="1" noChangeArrowheads="1"/>
          </p:cNvPicPr>
          <p:nvPr/>
        </p:nvPicPr>
        <p:blipFill>
          <a:blip r:embed="rId3"/>
          <a:srcRect/>
          <a:stretch>
            <a:fillRect/>
          </a:stretch>
        </p:blipFill>
        <p:spPr bwMode="auto">
          <a:xfrm>
            <a:off x="466733" y="3631998"/>
            <a:ext cx="2232248" cy="1487688"/>
          </a:xfrm>
          <a:prstGeom prst="rect">
            <a:avLst/>
          </a:prstGeom>
          <a:noFill/>
        </p:spPr>
      </p:pic>
      <p:sp>
        <p:nvSpPr>
          <p:cNvPr id="16" name="Прямоугольник 15"/>
          <p:cNvSpPr/>
          <p:nvPr/>
        </p:nvSpPr>
        <p:spPr>
          <a:xfrm>
            <a:off x="1686321" y="1059008"/>
            <a:ext cx="1445424" cy="86177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r>
              <a:rPr lang="ru-RU" sz="1000" i="1" dirty="0">
                <a:solidFill>
                  <a:schemeClr val="accent5">
                    <a:lumMod val="10000"/>
                  </a:schemeClr>
                </a:solidFill>
                <a:effectLst/>
                <a:latin typeface="Times New Roman" panose="02020603050405020304" pitchFamily="18" charset="0"/>
                <a:ea typeface="Calibri" panose="020F0502020204030204" pitchFamily="34" charset="0"/>
              </a:rPr>
              <a:t>КГУ «Средняя образовательная школа» села </a:t>
            </a:r>
            <a:r>
              <a:rPr lang="ru-RU" sz="1000" i="1" dirty="0" err="1">
                <a:solidFill>
                  <a:schemeClr val="accent5">
                    <a:lumMod val="10000"/>
                  </a:schemeClr>
                </a:solidFill>
                <a:effectLst/>
                <a:latin typeface="Times New Roman" panose="02020603050405020304" pitchFamily="18" charset="0"/>
                <a:ea typeface="Calibri" panose="020F0502020204030204" pitchFamily="34" charset="0"/>
              </a:rPr>
              <a:t>Жараспай</a:t>
            </a:r>
            <a:r>
              <a:rPr lang="ru-RU" sz="1000" i="1" dirty="0">
                <a:solidFill>
                  <a:schemeClr val="accent5">
                    <a:lumMod val="10000"/>
                  </a:schemeClr>
                </a:solidFill>
                <a:effectLst/>
                <a:latin typeface="Times New Roman" panose="02020603050405020304" pitchFamily="18" charset="0"/>
                <a:ea typeface="Calibri" panose="020F0502020204030204" pitchFamily="34" charset="0"/>
              </a:rPr>
              <a:t> Нуринского района </a:t>
            </a:r>
            <a:r>
              <a:rPr lang="ru-RU" sz="1000" i="1" dirty="0" err="1">
                <a:effectLst/>
                <a:latin typeface="Times New Roman" panose="02020603050405020304" pitchFamily="18" charset="0"/>
                <a:ea typeface="Calibri" panose="020F0502020204030204" pitchFamily="34" charset="0"/>
              </a:rPr>
              <a:t>Ишанбек</a:t>
            </a:r>
            <a:r>
              <a:rPr lang="ru-RU" sz="1000" i="1" dirty="0">
                <a:effectLst/>
                <a:latin typeface="Times New Roman" panose="02020603050405020304" pitchFamily="18" charset="0"/>
                <a:ea typeface="Calibri" panose="020F0502020204030204" pitchFamily="34" charset="0"/>
              </a:rPr>
              <a:t> Е.Қ</a:t>
            </a:r>
            <a:endParaRPr lang="ru-RU" sz="1000" i="1" dirty="0">
              <a:solidFill>
                <a:srgbClr val="002060"/>
              </a:solidFill>
              <a:latin typeface="Calibri" pitchFamily="34" charset="0"/>
              <a:ea typeface="Calibri" pitchFamily="34" charset="0"/>
              <a:cs typeface="Times New Roman" pitchFamily="18" charset="0"/>
            </a:endParaRPr>
          </a:p>
        </p:txBody>
      </p:sp>
      <p:pic>
        <p:nvPicPr>
          <p:cNvPr id="35849" name="Picture 9" descr="&amp;Kcy;&amp;acy;&amp;rcy;&amp;tcy;&amp;icy;&amp;ncy;&amp;kcy;&amp;icy; &amp;pcy;&amp;ocy; &amp;zcy;&amp;acy;&amp;pcy;&amp;rcy;&amp;ocy;&amp;scy;&amp;ucy; &amp;rcy;&amp;iecy;&amp;zcy;&amp;iecy;&amp;rcy;&amp;vcy; &amp;kcy;&amp;acy;&amp;dcy;&amp;rcy;&amp;ocy;&amp;vcy;"/>
          <p:cNvPicPr>
            <a:picLocks noChangeAspect="1" noChangeArrowheads="1"/>
          </p:cNvPicPr>
          <p:nvPr/>
        </p:nvPicPr>
        <p:blipFill>
          <a:blip r:embed="rId4"/>
          <a:srcRect/>
          <a:stretch>
            <a:fillRect/>
          </a:stretch>
        </p:blipFill>
        <p:spPr bwMode="auto">
          <a:xfrm>
            <a:off x="3131746" y="3575591"/>
            <a:ext cx="2232249" cy="1488166"/>
          </a:xfrm>
          <a:prstGeom prst="rect">
            <a:avLst/>
          </a:prstGeom>
          <a:noFill/>
        </p:spPr>
      </p:pic>
      <p:sp>
        <p:nvSpPr>
          <p:cNvPr id="18" name="Прямоугольник 17"/>
          <p:cNvSpPr/>
          <p:nvPr/>
        </p:nvSpPr>
        <p:spPr>
          <a:xfrm>
            <a:off x="3384702" y="998999"/>
            <a:ext cx="1408585" cy="116955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r>
              <a:rPr lang="ru-RU" sz="1000" i="1" dirty="0">
                <a:solidFill>
                  <a:schemeClr val="accent5">
                    <a:lumMod val="10000"/>
                  </a:schemeClr>
                </a:solidFill>
                <a:effectLst/>
                <a:latin typeface="Times New Roman" panose="02020603050405020304" pitchFamily="18" charset="0"/>
                <a:ea typeface="Calibri" panose="020F0502020204030204" pitchFamily="34" charset="0"/>
              </a:rPr>
              <a:t>КГУ «Общеобразовательная школа имени </a:t>
            </a:r>
            <a:r>
              <a:rPr lang="ru-RU" sz="1000" i="1" dirty="0" err="1">
                <a:solidFill>
                  <a:schemeClr val="accent5">
                    <a:lumMod val="10000"/>
                  </a:schemeClr>
                </a:solidFill>
                <a:effectLst/>
                <a:latin typeface="Times New Roman" panose="02020603050405020304" pitchFamily="18" charset="0"/>
                <a:ea typeface="Calibri" panose="020F0502020204030204" pitchFamily="34" charset="0"/>
              </a:rPr>
              <a:t>К.Шайменова</a:t>
            </a:r>
            <a:r>
              <a:rPr lang="ru-RU" sz="1000" i="1" dirty="0">
                <a:solidFill>
                  <a:schemeClr val="accent5">
                    <a:lumMod val="10000"/>
                  </a:schemeClr>
                </a:solidFill>
                <a:effectLst/>
                <a:latin typeface="Times New Roman" panose="02020603050405020304" pitchFamily="18" charset="0"/>
                <a:ea typeface="Calibri" panose="020F0502020204030204" pitchFamily="34" charset="0"/>
              </a:rPr>
              <a:t>» села Шахтерское Нуринского района </a:t>
            </a:r>
            <a:r>
              <a:rPr lang="ru-RU" sz="1000" i="1" dirty="0" err="1">
                <a:effectLst/>
                <a:latin typeface="Times New Roman" panose="02020603050405020304" pitchFamily="18" charset="0"/>
                <a:ea typeface="Calibri" panose="020F0502020204030204" pitchFamily="34" charset="0"/>
              </a:rPr>
              <a:t>Назымбеков</a:t>
            </a:r>
            <a:r>
              <a:rPr lang="ru-RU" sz="1000" i="1" dirty="0">
                <a:effectLst/>
                <a:latin typeface="Times New Roman" panose="02020603050405020304" pitchFamily="18" charset="0"/>
                <a:ea typeface="Calibri" panose="020F0502020204030204" pitchFamily="34" charset="0"/>
              </a:rPr>
              <a:t> Ж.О</a:t>
            </a:r>
            <a:endParaRPr lang="ru-RU" sz="1000" i="1" dirty="0">
              <a:solidFill>
                <a:srgbClr val="002060"/>
              </a:solidFill>
              <a:latin typeface="Calibri" pitchFamily="34" charset="0"/>
              <a:ea typeface="Calibri" pitchFamily="34" charset="0"/>
              <a:cs typeface="Times New Roman" pitchFamily="18" charset="0"/>
            </a:endParaRPr>
          </a:p>
        </p:txBody>
      </p:sp>
      <p:pic>
        <p:nvPicPr>
          <p:cNvPr id="35851" name="Picture 11" descr="&amp;Kcy;&amp;acy;&amp;rcy;&amp;tcy;&amp;icy;&amp;ncy;&amp;kcy;&amp;icy; &amp;pcy;&amp;ocy; &amp;zcy;&amp;acy;&amp;pcy;&amp;rcy;&amp;ocy;&amp;scy;&amp;ucy; &amp;rcy;&amp;iecy;&amp;zcy;&amp;iecy;&amp;rcy;&amp;vcy; &amp;kcy;&amp;acy;&amp;dcy;&amp;rcy;&amp;ocy;&amp;vcy;"/>
          <p:cNvPicPr>
            <a:picLocks noChangeAspect="1" noChangeArrowheads="1"/>
          </p:cNvPicPr>
          <p:nvPr/>
        </p:nvPicPr>
        <p:blipFill>
          <a:blip r:embed="rId5"/>
          <a:srcRect/>
          <a:stretch>
            <a:fillRect/>
          </a:stretch>
        </p:blipFill>
        <p:spPr bwMode="auto">
          <a:xfrm>
            <a:off x="5974240" y="3600076"/>
            <a:ext cx="2232248" cy="1488166"/>
          </a:xfrm>
          <a:prstGeom prst="rect">
            <a:avLst/>
          </a:prstGeom>
          <a:noFill/>
        </p:spPr>
      </p:pic>
      <p:sp>
        <p:nvSpPr>
          <p:cNvPr id="6" name="Прямоугольник 5">
            <a:extLst>
              <a:ext uri="{FF2B5EF4-FFF2-40B4-BE49-F238E27FC236}">
                <a16:creationId xmlns="" xmlns:a16="http://schemas.microsoft.com/office/drawing/2014/main" id="{B282380E-AEFE-8673-FCD4-B99CE01BC13D}"/>
              </a:ext>
            </a:extLst>
          </p:cNvPr>
          <p:cNvSpPr/>
          <p:nvPr/>
        </p:nvSpPr>
        <p:spPr>
          <a:xfrm>
            <a:off x="4945090" y="1095186"/>
            <a:ext cx="1787150" cy="70788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r>
              <a:rPr lang="ru-RU" sz="1000" i="1" dirty="0">
                <a:solidFill>
                  <a:schemeClr val="accent5">
                    <a:lumMod val="10000"/>
                  </a:schemeClr>
                </a:solidFill>
                <a:effectLst/>
                <a:latin typeface="Times New Roman" panose="02020603050405020304" pitchFamily="18" charset="0"/>
                <a:ea typeface="Calibri" panose="020F0502020204030204" pitchFamily="34" charset="0"/>
              </a:rPr>
              <a:t>КГУ «Общеобразовательная школа имени </a:t>
            </a:r>
            <a:r>
              <a:rPr lang="ru-RU" sz="1000" i="1" dirty="0" err="1">
                <a:solidFill>
                  <a:schemeClr val="accent5">
                    <a:lumMod val="10000"/>
                  </a:schemeClr>
                </a:solidFill>
                <a:effectLst/>
                <a:latin typeface="Times New Roman" panose="02020603050405020304" pitchFamily="18" charset="0"/>
                <a:ea typeface="Calibri" panose="020F0502020204030204" pitchFamily="34" charset="0"/>
              </a:rPr>
              <a:t>М.Дулатова</a:t>
            </a:r>
            <a:r>
              <a:rPr lang="ru-RU" sz="1000" i="1" dirty="0">
                <a:solidFill>
                  <a:schemeClr val="accent5">
                    <a:lumMod val="10000"/>
                  </a:schemeClr>
                </a:solidFill>
                <a:effectLst/>
                <a:latin typeface="Times New Roman" panose="02020603050405020304" pitchFamily="18" charset="0"/>
                <a:ea typeface="Calibri" panose="020F0502020204030204" pitchFamily="34" charset="0"/>
              </a:rPr>
              <a:t>» поселка Нура </a:t>
            </a:r>
            <a:r>
              <a:rPr lang="ru-RU" sz="1000" i="1" dirty="0">
                <a:effectLst/>
                <a:latin typeface="Times New Roman" panose="02020603050405020304" pitchFamily="18" charset="0"/>
                <a:ea typeface="Calibri" panose="020F0502020204030204" pitchFamily="34" charset="0"/>
              </a:rPr>
              <a:t>Нуринского района </a:t>
            </a:r>
            <a:r>
              <a:rPr lang="ru-RU" sz="1000" i="1" dirty="0" err="1">
                <a:effectLst/>
                <a:latin typeface="Times New Roman" panose="02020603050405020304" pitchFamily="18" charset="0"/>
                <a:ea typeface="Calibri" panose="020F0502020204030204" pitchFamily="34" charset="0"/>
              </a:rPr>
              <a:t>Хайбрахманов</a:t>
            </a:r>
            <a:r>
              <a:rPr lang="ru-RU" sz="1000" i="1" dirty="0">
                <a:effectLst/>
                <a:latin typeface="Times New Roman" panose="02020603050405020304" pitchFamily="18" charset="0"/>
                <a:ea typeface="Calibri" panose="020F0502020204030204" pitchFamily="34" charset="0"/>
              </a:rPr>
              <a:t> И.И. </a:t>
            </a:r>
            <a:endParaRPr lang="ru-RU" sz="1000" i="1" dirty="0">
              <a:solidFill>
                <a:srgbClr val="002060"/>
              </a:solidFill>
              <a:latin typeface="Calibri" pitchFamily="34" charset="0"/>
              <a:ea typeface="Calibri" pitchFamily="34" charset="0"/>
              <a:cs typeface="Times New Roman" pitchFamily="18" charset="0"/>
            </a:endParaRPr>
          </a:p>
        </p:txBody>
      </p:sp>
      <p:sp>
        <p:nvSpPr>
          <p:cNvPr id="7" name="Прямоугольник 6">
            <a:extLst>
              <a:ext uri="{FF2B5EF4-FFF2-40B4-BE49-F238E27FC236}">
                <a16:creationId xmlns="" xmlns:a16="http://schemas.microsoft.com/office/drawing/2014/main" id="{41FD38D5-FEBB-D3CE-2F9D-16D09D8079AD}"/>
              </a:ext>
            </a:extLst>
          </p:cNvPr>
          <p:cNvSpPr/>
          <p:nvPr/>
        </p:nvSpPr>
        <p:spPr>
          <a:xfrm>
            <a:off x="6801871" y="1062029"/>
            <a:ext cx="1946594" cy="70788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r>
              <a:rPr lang="ru-RU" sz="1000" i="1" dirty="0">
                <a:solidFill>
                  <a:schemeClr val="accent5">
                    <a:lumMod val="10000"/>
                  </a:schemeClr>
                </a:solidFill>
                <a:effectLst/>
                <a:latin typeface="Times New Roman" panose="02020603050405020304" pitchFamily="18" charset="0"/>
                <a:ea typeface="Calibri" panose="020F0502020204030204" pitchFamily="34" charset="0"/>
              </a:rPr>
              <a:t>КГУ «Общеобразовательная школа имени </a:t>
            </a:r>
            <a:r>
              <a:rPr lang="ru-RU" sz="1000" i="1" dirty="0" err="1">
                <a:solidFill>
                  <a:schemeClr val="accent5">
                    <a:lumMod val="10000"/>
                  </a:schemeClr>
                </a:solidFill>
                <a:effectLst/>
                <a:latin typeface="Times New Roman" panose="02020603050405020304" pitchFamily="18" charset="0"/>
                <a:ea typeface="Calibri" panose="020F0502020204030204" pitchFamily="34" charset="0"/>
              </a:rPr>
              <a:t>Ш.Уалиханова</a:t>
            </a:r>
            <a:r>
              <a:rPr lang="ru-RU" sz="1000" i="1" dirty="0">
                <a:solidFill>
                  <a:schemeClr val="accent5">
                    <a:lumMod val="10000"/>
                  </a:schemeClr>
                </a:solidFill>
                <a:effectLst/>
                <a:latin typeface="Times New Roman" panose="02020603050405020304" pitchFamily="18" charset="0"/>
                <a:ea typeface="Calibri" panose="020F0502020204030204" pitchFamily="34" charset="0"/>
              </a:rPr>
              <a:t> отдела образования Нуринского района </a:t>
            </a:r>
            <a:r>
              <a:rPr lang="ru-RU" sz="1000" i="1" dirty="0" err="1">
                <a:effectLst/>
                <a:latin typeface="Times New Roman" panose="02020603050405020304" pitchFamily="18" charset="0"/>
                <a:ea typeface="Calibri" panose="020F0502020204030204" pitchFamily="34" charset="0"/>
              </a:rPr>
              <a:t>Оспанова</a:t>
            </a:r>
            <a:r>
              <a:rPr lang="ru-RU" sz="1000" i="1" dirty="0">
                <a:effectLst/>
                <a:latin typeface="Times New Roman" panose="02020603050405020304" pitchFamily="18" charset="0"/>
                <a:ea typeface="Calibri" panose="020F0502020204030204" pitchFamily="34" charset="0"/>
              </a:rPr>
              <a:t> М.Е. </a:t>
            </a:r>
            <a:endParaRPr lang="ru-RU" sz="1000" i="1" dirty="0">
              <a:solidFill>
                <a:srgbClr val="002060"/>
              </a:solidFill>
              <a:latin typeface="Calibri" pitchFamily="34" charset="0"/>
              <a:ea typeface="Calibri" pitchFamily="34" charset="0"/>
              <a:cs typeface="Times New Roman" pitchFamily="18" charset="0"/>
            </a:endParaRPr>
          </a:p>
        </p:txBody>
      </p:sp>
      <p:sp>
        <p:nvSpPr>
          <p:cNvPr id="15" name="TextBox 14">
            <a:extLst>
              <a:ext uri="{FF2B5EF4-FFF2-40B4-BE49-F238E27FC236}">
                <a16:creationId xmlns="" xmlns:a16="http://schemas.microsoft.com/office/drawing/2014/main" id="{666019E6-D641-4293-B3AF-1FD71D0EECB4}"/>
              </a:ext>
            </a:extLst>
          </p:cNvPr>
          <p:cNvSpPr txBox="1"/>
          <p:nvPr/>
        </p:nvSpPr>
        <p:spPr>
          <a:xfrm>
            <a:off x="251520" y="2370420"/>
            <a:ext cx="8350522" cy="928396"/>
          </a:xfrm>
          <a:prstGeom prst="rect">
            <a:avLst/>
          </a:prstGeom>
          <a:noFill/>
        </p:spPr>
        <p:txBody>
          <a:bodyPr wrap="square">
            <a:spAutoFit/>
          </a:bodyPr>
          <a:lstStyle/>
          <a:p>
            <a:pPr indent="238125" algn="just">
              <a:lnSpc>
                <a:spcPct val="115000"/>
              </a:lnSpc>
              <a:spcAft>
                <a:spcPts val="1000"/>
              </a:spcAft>
            </a:pPr>
            <a:r>
              <a:rPr lang="ru-RU" sz="12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Приговором Нуринского районного суда Карагандинской области признаны виновными в совершении уголовного проступка, предусмотренного частью  3 статьи 385 Уголовного кодекса Республики Казахстан и назначено наказание в виде штрафа в размере 20 (двадцати) месячных расчетных показателей в сумме 61 260 (шестьдесят одна тысяча двести шестьдесят) тенге.</a:t>
            </a:r>
            <a:endParaRPr lang="ru-RU" sz="12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 xmlns:p14="http://schemas.microsoft.com/office/powerpoint/2010/main" val="3035332343"/>
      </p:ext>
    </p:extLst>
  </p:cSld>
  <p:clrMapOvr>
    <a:masterClrMapping/>
  </p:clrMapOvr>
  <p:transition spd="slow"/>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80572B5A-9A6F-F770-E6E4-36EAAE507885}"/>
              </a:ext>
            </a:extLst>
          </p:cNvPr>
          <p:cNvSpPr>
            <a:spLocks noGrp="1"/>
          </p:cNvSpPr>
          <p:nvPr>
            <p:ph type="title"/>
          </p:nvPr>
        </p:nvSpPr>
        <p:spPr/>
        <p:txBody>
          <a:bodyPr/>
          <a:lstStyle/>
          <a:p>
            <a:pPr algn="ctr"/>
            <a:r>
              <a:rPr lang="ru-RU" sz="1800" b="1" dirty="0">
                <a:solidFill>
                  <a:srgbClr val="FF0000"/>
                </a:solidFill>
                <a:effectLst/>
                <a:latin typeface="Times New Roman" panose="02020603050405020304" pitchFamily="18" charset="0"/>
                <a:ea typeface="Calibri" panose="020F0502020204030204" pitchFamily="34" charset="0"/>
              </a:rPr>
              <a:t>Несоответствие квалификационным требованиям</a:t>
            </a:r>
            <a:endParaRPr lang="ru-RU" dirty="0">
              <a:solidFill>
                <a:srgbClr val="FF0000"/>
              </a:solidFill>
            </a:endParaRPr>
          </a:p>
        </p:txBody>
      </p:sp>
      <p:sp>
        <p:nvSpPr>
          <p:cNvPr id="4" name="Объект 3">
            <a:extLst>
              <a:ext uri="{FF2B5EF4-FFF2-40B4-BE49-F238E27FC236}">
                <a16:creationId xmlns="" xmlns:a16="http://schemas.microsoft.com/office/drawing/2014/main" id="{E77DA911-6CB4-9843-D338-98E5BD51431B}"/>
              </a:ext>
            </a:extLst>
          </p:cNvPr>
          <p:cNvSpPr>
            <a:spLocks noGrp="1"/>
          </p:cNvSpPr>
          <p:nvPr>
            <p:ph sz="half" idx="2"/>
          </p:nvPr>
        </p:nvSpPr>
        <p:spPr>
          <a:xfrm>
            <a:off x="107504" y="807244"/>
            <a:ext cx="8579296" cy="4140770"/>
          </a:xfrm>
        </p:spPr>
        <p:txBody>
          <a:bodyPr/>
          <a:lstStyle/>
          <a:p>
            <a:endParaRPr lang="ru-RU" sz="1050" i="1" dirty="0">
              <a:solidFill>
                <a:schemeClr val="accent5">
                  <a:lumMod val="10000"/>
                </a:schemeClr>
              </a:solidFill>
              <a:effectLst/>
              <a:latin typeface="Times New Roman" panose="02020603050405020304" pitchFamily="18" charset="0"/>
              <a:ea typeface="Calibri" panose="020F0502020204030204" pitchFamily="34" charset="0"/>
            </a:endParaRPr>
          </a:p>
          <a:p>
            <a:endParaRPr lang="ru-RU" sz="1050" i="1" dirty="0">
              <a:solidFill>
                <a:schemeClr val="accent5">
                  <a:lumMod val="10000"/>
                </a:schemeClr>
              </a:solidFill>
              <a:latin typeface="Times New Roman" panose="02020603050405020304" pitchFamily="18" charset="0"/>
              <a:ea typeface="Calibri" panose="020F0502020204030204" pitchFamily="34" charset="0"/>
            </a:endParaRPr>
          </a:p>
          <a:p>
            <a:r>
              <a:rPr lang="ru-RU" sz="1050" i="1" dirty="0">
                <a:solidFill>
                  <a:srgbClr val="FF0000"/>
                </a:solidFill>
                <a:effectLst/>
                <a:latin typeface="Times New Roman" panose="02020603050405020304" pitchFamily="18" charset="0"/>
                <a:ea typeface="Calibri" panose="020F0502020204030204" pitchFamily="34" charset="0"/>
              </a:rPr>
              <a:t>КГУ «Опорная  школа (ресурсный центр) № 4 села </a:t>
            </a:r>
            <a:r>
              <a:rPr lang="ru-RU" sz="1050" i="1" dirty="0" err="1">
                <a:solidFill>
                  <a:srgbClr val="FF0000"/>
                </a:solidFill>
                <a:effectLst/>
                <a:latin typeface="Times New Roman" panose="02020603050405020304" pitchFamily="18" charset="0"/>
                <a:ea typeface="Calibri" panose="020F0502020204030204" pitchFamily="34" charset="0"/>
              </a:rPr>
              <a:t>Коктас</a:t>
            </a:r>
            <a:r>
              <a:rPr lang="ru-RU" sz="1050" i="1" dirty="0">
                <a:solidFill>
                  <a:srgbClr val="FF0000"/>
                </a:solidFill>
                <a:effectLst/>
                <a:latin typeface="Times New Roman" panose="02020603050405020304" pitchFamily="18" charset="0"/>
                <a:ea typeface="Calibri" panose="020F0502020204030204" pitchFamily="34" charset="0"/>
              </a:rPr>
              <a:t>» Каркаралинского района</a:t>
            </a:r>
            <a:r>
              <a:rPr lang="ru-RU" sz="1050" b="1" i="1" dirty="0">
                <a:solidFill>
                  <a:srgbClr val="FF0000"/>
                </a:solidFill>
                <a:effectLst/>
                <a:latin typeface="Times New Roman" panose="02020603050405020304" pitchFamily="18" charset="0"/>
                <a:ea typeface="Calibri" panose="020F0502020204030204" pitchFamily="34" charset="0"/>
              </a:rPr>
              <a:t> </a:t>
            </a:r>
            <a:r>
              <a:rPr lang="ru-RU" sz="1050" i="1" dirty="0">
                <a:effectLst/>
                <a:latin typeface="Times New Roman" panose="02020603050405020304" pitchFamily="18" charset="0"/>
                <a:ea typeface="Calibri" panose="020F0502020204030204" pitchFamily="34" charset="0"/>
              </a:rPr>
              <a:t>на должность  </a:t>
            </a:r>
            <a:r>
              <a:rPr lang="kk-KZ" sz="1050" i="1" dirty="0">
                <a:effectLst/>
                <a:latin typeface="Times New Roman" panose="02020603050405020304" pitchFamily="18" charset="0"/>
                <a:ea typeface="Calibri" panose="020F0502020204030204" pitchFamily="34" charset="0"/>
              </a:rPr>
              <a:t>воспитателя </a:t>
            </a:r>
            <a:r>
              <a:rPr lang="ru-RU" sz="1050" i="1" dirty="0">
                <a:effectLst/>
                <a:latin typeface="Times New Roman" panose="02020603050405020304" pitchFamily="18" charset="0"/>
                <a:ea typeface="Calibri" panose="020F0502020204030204" pitchFamily="34" charset="0"/>
              </a:rPr>
              <a:t> принята </a:t>
            </a:r>
            <a:r>
              <a:rPr lang="kk-KZ" sz="1050" i="1" dirty="0">
                <a:effectLst/>
                <a:latin typeface="Times New Roman" panose="02020603050405020304" pitchFamily="18" charset="0"/>
                <a:ea typeface="Calibri" panose="020F0502020204030204" pitchFamily="34" charset="0"/>
              </a:rPr>
              <a:t>Исина С.А.</a:t>
            </a:r>
            <a:r>
              <a:rPr lang="ru-RU" sz="1050" i="1" dirty="0">
                <a:effectLst/>
                <a:latin typeface="Times New Roman" panose="02020603050405020304" pitchFamily="18" charset="0"/>
                <a:ea typeface="Calibri" panose="020F0502020204030204" pitchFamily="34" charset="0"/>
              </a:rPr>
              <a:t>, по диплому специальность «Казахский язык и литература, иностранный язык»</a:t>
            </a:r>
          </a:p>
          <a:p>
            <a:endParaRPr lang="ru-RU" sz="1050" i="1" dirty="0">
              <a:effectLst/>
              <a:latin typeface="Times New Roman" panose="02020603050405020304" pitchFamily="18" charset="0"/>
              <a:ea typeface="Calibri" panose="020F0502020204030204" pitchFamily="34" charset="0"/>
            </a:endParaRPr>
          </a:p>
          <a:p>
            <a:r>
              <a:rPr lang="ru-RU" sz="1050" i="1" dirty="0">
                <a:solidFill>
                  <a:srgbClr val="FF0000"/>
                </a:solidFill>
                <a:effectLst/>
                <a:latin typeface="Times New Roman" panose="02020603050405020304" pitchFamily="18" charset="0"/>
                <a:ea typeface="Calibri" panose="020F0502020204030204" pitchFamily="34" charset="0"/>
              </a:rPr>
              <a:t>КГУ «</a:t>
            </a:r>
            <a:r>
              <a:rPr lang="ru-RU" sz="1050" i="1" dirty="0" err="1">
                <a:solidFill>
                  <a:srgbClr val="FF0000"/>
                </a:solidFill>
                <a:effectLst/>
                <a:latin typeface="Times New Roman" panose="02020603050405020304" pitchFamily="18" charset="0"/>
                <a:ea typeface="Calibri" panose="020F0502020204030204" pitchFamily="34" charset="0"/>
              </a:rPr>
              <a:t>Коктенкольская</a:t>
            </a:r>
            <a:r>
              <a:rPr lang="ru-RU" sz="1050" i="1" dirty="0">
                <a:solidFill>
                  <a:srgbClr val="FF0000"/>
                </a:solidFill>
                <a:effectLst/>
                <a:latin typeface="Times New Roman" panose="02020603050405020304" pitchFamily="18" charset="0"/>
                <a:ea typeface="Calibri" panose="020F0502020204030204" pitchFamily="34" charset="0"/>
              </a:rPr>
              <a:t> общеобразовательная школа» Шетского района</a:t>
            </a:r>
            <a:r>
              <a:rPr lang="ru-RU" sz="1050" i="1" dirty="0">
                <a:solidFill>
                  <a:srgbClr val="000000"/>
                </a:solidFill>
                <a:effectLst/>
                <a:latin typeface="Times New Roman" panose="02020603050405020304" pitchFamily="18" charset="0"/>
                <a:ea typeface="Calibri" panose="020F0502020204030204" pitchFamily="34" charset="0"/>
              </a:rPr>
              <a:t> в</a:t>
            </a:r>
            <a:r>
              <a:rPr lang="ru-RU" sz="1050" i="1" dirty="0">
                <a:effectLst/>
                <a:latin typeface="Times New Roman" panose="02020603050405020304" pitchFamily="18" charset="0"/>
                <a:ea typeface="Calibri" panose="020F0502020204030204" pitchFamily="34" charset="0"/>
              </a:rPr>
              <a:t>  С</a:t>
            </a:r>
            <a:r>
              <a:rPr lang="kk-KZ" sz="1050" i="1" dirty="0">
                <a:effectLst/>
                <a:latin typeface="Times New Roman" panose="02020603050405020304" pitchFamily="18" charset="0"/>
                <a:ea typeface="Calibri" panose="020F0502020204030204" pitchFamily="34" charset="0"/>
              </a:rPr>
              <a:t>ерикова С.Н</a:t>
            </a:r>
            <a:r>
              <a:rPr lang="ru-RU" sz="1050" i="1" dirty="0">
                <a:effectLst/>
                <a:latin typeface="Times New Roman" panose="02020603050405020304" pitchFamily="18" charset="0"/>
                <a:ea typeface="Calibri" panose="020F0502020204030204" pitchFamily="34" charset="0"/>
              </a:rPr>
              <a:t>., имеющая диплом по специальности биология  назначена на должность психолога-педагога</a:t>
            </a:r>
          </a:p>
          <a:p>
            <a:endParaRPr lang="ru-RU" sz="1050" i="1" dirty="0">
              <a:effectLst/>
              <a:latin typeface="Times New Roman" panose="02020603050405020304" pitchFamily="18" charset="0"/>
              <a:ea typeface="Calibri" panose="020F0502020204030204" pitchFamily="34" charset="0"/>
            </a:endParaRPr>
          </a:p>
          <a:p>
            <a:r>
              <a:rPr lang="kk-KZ" sz="1050" i="1" dirty="0">
                <a:solidFill>
                  <a:srgbClr val="FF0000"/>
                </a:solidFill>
                <a:effectLst/>
                <a:latin typeface="Times New Roman" panose="02020603050405020304" pitchFamily="18" charset="0"/>
                <a:ea typeface="Calibri" panose="020F0502020204030204" pitchFamily="34" charset="0"/>
              </a:rPr>
              <a:t>КГУ «ШЛ № 1»</a:t>
            </a:r>
            <a:r>
              <a:rPr lang="kk-KZ" sz="1050" i="1" dirty="0">
                <a:solidFill>
                  <a:schemeClr val="accent5">
                    <a:lumMod val="10000"/>
                  </a:schemeClr>
                </a:solidFill>
                <a:effectLst/>
                <a:latin typeface="Times New Roman" panose="02020603050405020304" pitchFamily="18" charset="0"/>
                <a:ea typeface="Calibri" panose="020F0502020204030204" pitchFamily="34" charset="0"/>
              </a:rPr>
              <a:t> </a:t>
            </a:r>
            <a:r>
              <a:rPr lang="kk-KZ" sz="1050" i="1" dirty="0">
                <a:effectLst/>
                <a:latin typeface="Times New Roman" panose="02020603050405020304" pitchFamily="18" charset="0"/>
                <a:ea typeface="Calibri" panose="020F0502020204030204" pitchFamily="34" charset="0"/>
              </a:rPr>
              <a:t>принята завхозом Амирова Г.К. и инженер по обслуживанию здания Ирасов И.В. без проверки данных сведений через базу ЦПСИ комитета по правовой статистике и специальным учетам «Информационный сервис»</a:t>
            </a:r>
          </a:p>
          <a:p>
            <a:r>
              <a:rPr lang="kk-KZ" sz="1050" i="1" dirty="0">
                <a:effectLst/>
                <a:latin typeface="Times New Roman" panose="02020603050405020304" pitchFamily="18" charset="0"/>
                <a:ea typeface="Calibri" panose="020F0502020204030204" pitchFamily="34" charset="0"/>
              </a:rPr>
              <a:t> </a:t>
            </a:r>
          </a:p>
          <a:p>
            <a:r>
              <a:rPr lang="ru-RU" sz="1050" i="1" dirty="0">
                <a:solidFill>
                  <a:srgbClr val="FF0000"/>
                </a:solidFill>
                <a:effectLst/>
                <a:latin typeface="Times New Roman" panose="02020603050405020304" pitchFamily="18" charset="0"/>
                <a:ea typeface="Calibri" panose="020F0502020204030204" pitchFamily="34" charset="0"/>
              </a:rPr>
              <a:t>КГУ «</a:t>
            </a:r>
            <a:r>
              <a:rPr lang="ru-RU" sz="1050" i="1" dirty="0" err="1">
                <a:solidFill>
                  <a:srgbClr val="FF0000"/>
                </a:solidFill>
                <a:effectLst/>
                <a:latin typeface="Times New Roman" panose="02020603050405020304" pitchFamily="18" charset="0"/>
                <a:ea typeface="Calibri" panose="020F0502020204030204" pitchFamily="34" charset="0"/>
              </a:rPr>
              <a:t>Коктенкольская</a:t>
            </a:r>
            <a:r>
              <a:rPr lang="ru-RU" sz="1050" i="1" dirty="0">
                <a:solidFill>
                  <a:srgbClr val="FF0000"/>
                </a:solidFill>
                <a:effectLst/>
                <a:latin typeface="Times New Roman" panose="02020603050405020304" pitchFamily="18" charset="0"/>
                <a:ea typeface="Calibri" panose="020F0502020204030204" pitchFamily="34" charset="0"/>
              </a:rPr>
              <a:t> общеобразовательная школа» Шетского района </a:t>
            </a:r>
            <a:r>
              <a:rPr lang="kk-KZ" sz="1050" i="1" dirty="0">
                <a:effectLst/>
                <a:latin typeface="Times New Roman" panose="02020603050405020304" pitchFamily="18" charset="0"/>
                <a:ea typeface="Calibri" panose="020F0502020204030204" pitchFamily="34" charset="0"/>
              </a:rPr>
              <a:t>Макажанова Б.Б</a:t>
            </a:r>
            <a:r>
              <a:rPr lang="ru-RU" sz="1050" i="1" dirty="0">
                <a:effectLst/>
                <a:latin typeface="Times New Roman" panose="02020603050405020304" pitchFamily="18" charset="0"/>
                <a:ea typeface="Calibri" panose="020F0502020204030204" pitchFamily="34" charset="0"/>
              </a:rPr>
              <a:t>., имеющая диплом </a:t>
            </a:r>
            <a:r>
              <a:rPr lang="kk-KZ" sz="1050" i="1" dirty="0">
                <a:effectLst/>
                <a:latin typeface="Times New Roman" panose="02020603050405020304" pitchFamily="18" charset="0"/>
                <a:ea typeface="Calibri" panose="020F0502020204030204" pitchFamily="34" charset="0"/>
              </a:rPr>
              <a:t>по специальности «Педагогика и методика начального обучения»</a:t>
            </a:r>
            <a:r>
              <a:rPr lang="ru-RU" sz="1050" i="1" dirty="0">
                <a:effectLst/>
                <a:latin typeface="Times New Roman" panose="02020603050405020304" pitchFamily="18" charset="0"/>
                <a:ea typeface="Calibri" panose="020F0502020204030204" pitchFamily="34" charset="0"/>
              </a:rPr>
              <a:t>  назначена на должность библиотекаря</a:t>
            </a:r>
          </a:p>
          <a:p>
            <a:endParaRPr lang="ru-RU" sz="1050" i="1" dirty="0">
              <a:effectLst/>
              <a:latin typeface="Times New Roman" panose="02020603050405020304" pitchFamily="18" charset="0"/>
              <a:ea typeface="Calibri" panose="020F0502020204030204" pitchFamily="34" charset="0"/>
            </a:endParaRPr>
          </a:p>
          <a:p>
            <a:r>
              <a:rPr lang="kk-KZ" sz="1050" i="1" dirty="0">
                <a:solidFill>
                  <a:srgbClr val="FF0000"/>
                </a:solidFill>
                <a:effectLst/>
                <a:latin typeface="Times New Roman" panose="02020603050405020304" pitchFamily="18" charset="0"/>
                <a:ea typeface="Calibri" panose="020F0502020204030204" pitchFamily="34" charset="0"/>
              </a:rPr>
              <a:t>КГУ «Общеобразовательная школа №1» города Балхаш  Исаева А.С. </a:t>
            </a:r>
            <a:r>
              <a:rPr lang="kk-KZ" sz="1050" i="1" dirty="0">
                <a:effectLst/>
                <a:latin typeface="Times New Roman" panose="02020603050405020304" pitchFamily="18" charset="0"/>
                <a:ea typeface="Calibri" panose="020F0502020204030204" pitchFamily="34" charset="0"/>
              </a:rPr>
              <a:t>работает в качестве бухгалтера, по совместительству лаборантом. По трудовому договору от 28.12.2018 года она занимает должность экономиста, не составлено соглашение на должность бухгалтера и лаборанта</a:t>
            </a:r>
          </a:p>
          <a:p>
            <a:endParaRPr lang="kk-KZ" sz="1050" i="1" dirty="0">
              <a:effectLst/>
              <a:latin typeface="Times New Roman" panose="02020603050405020304" pitchFamily="18" charset="0"/>
              <a:ea typeface="Calibri" panose="020F0502020204030204" pitchFamily="34" charset="0"/>
            </a:endParaRPr>
          </a:p>
          <a:p>
            <a:r>
              <a:rPr lang="kk-KZ" sz="1050" i="1" dirty="0">
                <a:solidFill>
                  <a:srgbClr val="FF0000"/>
                </a:solidFill>
                <a:effectLst/>
                <a:latin typeface="Times New Roman" panose="02020603050405020304" pitchFamily="18" charset="0"/>
                <a:ea typeface="Calibri" panose="020F0502020204030204" pitchFamily="34" charset="0"/>
              </a:rPr>
              <a:t>КГУ «Общеобразовательная школа №1» города Балхаш </a:t>
            </a:r>
            <a:r>
              <a:rPr lang="kk-KZ" sz="1050" i="1" dirty="0">
                <a:effectLst/>
                <a:latin typeface="Times New Roman" panose="02020603050405020304" pitchFamily="18" charset="0"/>
                <a:ea typeface="Calibri" panose="020F0502020204030204" pitchFamily="34" charset="0"/>
              </a:rPr>
              <a:t>Сайлаухан по трудовому договору занимает должность 0,5 ставки лаборанта, фактически получает заработную плату за 1,0 ставки лаборанта, не составлено трудовое соглашение</a:t>
            </a:r>
            <a:endParaRPr lang="ru-RU" sz="1050" i="1" dirty="0">
              <a:effectLst/>
              <a:latin typeface="Times New Roman" panose="02020603050405020304" pitchFamily="18" charset="0"/>
              <a:ea typeface="Calibri" panose="020F0502020204030204" pitchFamily="34" charset="0"/>
            </a:endParaRPr>
          </a:p>
          <a:p>
            <a:pPr marL="0" indent="0">
              <a:buNone/>
            </a:pPr>
            <a:endParaRPr lang="ru-RU" dirty="0"/>
          </a:p>
        </p:txBody>
      </p:sp>
      <p:sp>
        <p:nvSpPr>
          <p:cNvPr id="5" name="Нижний колонтитул 4">
            <a:extLst>
              <a:ext uri="{FF2B5EF4-FFF2-40B4-BE49-F238E27FC236}">
                <a16:creationId xmlns="" xmlns:a16="http://schemas.microsoft.com/office/drawing/2014/main" id="{C9EF29AC-EC33-EEC8-E420-17226C1508FD}"/>
              </a:ext>
            </a:extLst>
          </p:cNvPr>
          <p:cNvSpPr>
            <a:spLocks noGrp="1"/>
          </p:cNvSpPr>
          <p:nvPr>
            <p:ph type="ftr" sz="quarter" idx="11"/>
          </p:nvPr>
        </p:nvSpPr>
        <p:spPr/>
        <p:txBody>
          <a:bodyPr/>
          <a:lstStyle/>
          <a:p>
            <a:r>
              <a:rPr lang="en-US"/>
              <a:t>www.themegallery.com</a:t>
            </a:r>
          </a:p>
        </p:txBody>
      </p:sp>
    </p:spTree>
    <p:extLst>
      <p:ext uri="{BB962C8B-B14F-4D97-AF65-F5344CB8AC3E}">
        <p14:creationId xmlns="" xmlns:p14="http://schemas.microsoft.com/office/powerpoint/2010/main" val="31050648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80572B5A-9A6F-F770-E6E4-36EAAE507885}"/>
              </a:ext>
            </a:extLst>
          </p:cNvPr>
          <p:cNvSpPr>
            <a:spLocks noGrp="1"/>
          </p:cNvSpPr>
          <p:nvPr>
            <p:ph type="title"/>
          </p:nvPr>
        </p:nvSpPr>
        <p:spPr/>
        <p:txBody>
          <a:bodyPr/>
          <a:lstStyle/>
          <a:p>
            <a:pPr algn="ctr"/>
            <a:r>
              <a:rPr lang="ru-RU" sz="1800" b="1" dirty="0">
                <a:solidFill>
                  <a:srgbClr val="000000"/>
                </a:solidFill>
                <a:effectLst/>
                <a:latin typeface="Times New Roman" panose="02020603050405020304" pitchFamily="18" charset="0"/>
                <a:ea typeface="Calibri" panose="020F0502020204030204" pitchFamily="34" charset="0"/>
              </a:rPr>
              <a:t>Судимость</a:t>
            </a:r>
            <a:endParaRPr lang="ru-RU" dirty="0"/>
          </a:p>
        </p:txBody>
      </p:sp>
      <p:sp>
        <p:nvSpPr>
          <p:cNvPr id="4" name="Объект 3">
            <a:extLst>
              <a:ext uri="{FF2B5EF4-FFF2-40B4-BE49-F238E27FC236}">
                <a16:creationId xmlns="" xmlns:a16="http://schemas.microsoft.com/office/drawing/2014/main" id="{E77DA911-6CB4-9843-D338-98E5BD51431B}"/>
              </a:ext>
            </a:extLst>
          </p:cNvPr>
          <p:cNvSpPr>
            <a:spLocks noGrp="1"/>
          </p:cNvSpPr>
          <p:nvPr>
            <p:ph sz="half" idx="2"/>
          </p:nvPr>
        </p:nvSpPr>
        <p:spPr>
          <a:xfrm>
            <a:off x="107504" y="843558"/>
            <a:ext cx="8003232" cy="4225529"/>
          </a:xfrm>
        </p:spPr>
        <p:txBody>
          <a:bodyPr/>
          <a:lstStyle/>
          <a:p>
            <a:pPr marL="0" indent="0" algn="ctr">
              <a:buNone/>
            </a:pPr>
            <a:r>
              <a:rPr lang="ru-RU" sz="1200" dirty="0">
                <a:solidFill>
                  <a:srgbClr val="FF0000"/>
                </a:solidFill>
                <a:effectLst/>
                <a:latin typeface="Times New Roman" panose="02020603050405020304" pitchFamily="18" charset="0"/>
                <a:ea typeface="Calibri" panose="020F0502020204030204" pitchFamily="34" charset="0"/>
              </a:rPr>
              <a:t>Проанализированы справки  лиц, полученных с системы Информационного сервиса </a:t>
            </a:r>
            <a:r>
              <a:rPr lang="ru-RU" sz="1200" dirty="0" err="1">
                <a:solidFill>
                  <a:srgbClr val="FF0000"/>
                </a:solidFill>
                <a:effectLst/>
                <a:latin typeface="Times New Roman" panose="02020603050405020304" pitchFamily="18" charset="0"/>
                <a:ea typeface="Calibri" panose="020F0502020204030204" pitchFamily="34" charset="0"/>
              </a:rPr>
              <a:t>КПСиСУ</a:t>
            </a:r>
            <a:r>
              <a:rPr lang="ru-RU" sz="1200" dirty="0">
                <a:solidFill>
                  <a:srgbClr val="FF0000"/>
                </a:solidFill>
                <a:effectLst/>
                <a:latin typeface="Times New Roman" panose="02020603050405020304" pitchFamily="18" charset="0"/>
                <a:ea typeface="Calibri" panose="020F0502020204030204" pitchFamily="34" charset="0"/>
              </a:rPr>
              <a:t> ГП РК, выявлены 5 лиц, которым запрещено работать в сфере образования:</a:t>
            </a:r>
          </a:p>
          <a:p>
            <a:pPr marL="0" indent="0">
              <a:buNone/>
            </a:pPr>
            <a:endParaRPr lang="ru-RU" sz="1200" dirty="0">
              <a:solidFill>
                <a:srgbClr val="FF0000"/>
              </a:solidFill>
              <a:effectLst/>
              <a:latin typeface="Times New Roman" panose="02020603050405020304" pitchFamily="18" charset="0"/>
              <a:ea typeface="Calibri" panose="020F0502020204030204" pitchFamily="34" charset="0"/>
            </a:endParaRPr>
          </a:p>
          <a:p>
            <a:r>
              <a:rPr lang="ru-RU" sz="1100" i="1" dirty="0">
                <a:effectLst/>
                <a:latin typeface="Times New Roman" panose="02020603050405020304" pitchFamily="18" charset="0"/>
                <a:ea typeface="Calibri" panose="020F0502020204030204" pitchFamily="34" charset="0"/>
              </a:rPr>
              <a:t>директор </a:t>
            </a:r>
            <a:r>
              <a:rPr lang="ru-RU" sz="1100" i="1" dirty="0">
                <a:solidFill>
                  <a:schemeClr val="accent5">
                    <a:lumMod val="10000"/>
                  </a:schemeClr>
                </a:solidFill>
                <a:effectLst/>
                <a:latin typeface="Times New Roman" panose="02020603050405020304" pitchFamily="18" charset="0"/>
                <a:ea typeface="Calibri" panose="020F0502020204030204" pitchFamily="34" charset="0"/>
              </a:rPr>
              <a:t>КГКП я/с «</a:t>
            </a:r>
            <a:r>
              <a:rPr lang="ru-RU" sz="1100" i="1" dirty="0" err="1">
                <a:solidFill>
                  <a:schemeClr val="accent5">
                    <a:lumMod val="10000"/>
                  </a:schemeClr>
                </a:solidFill>
                <a:effectLst/>
                <a:latin typeface="Times New Roman" panose="02020603050405020304" pitchFamily="18" charset="0"/>
                <a:ea typeface="Calibri" panose="020F0502020204030204" pitchFamily="34" charset="0"/>
              </a:rPr>
              <a:t>Ақтілек</a:t>
            </a:r>
            <a:r>
              <a:rPr lang="ru-RU" sz="1100" i="1" dirty="0">
                <a:solidFill>
                  <a:schemeClr val="accent5">
                    <a:lumMod val="10000"/>
                  </a:schemeClr>
                </a:solidFill>
                <a:effectLst/>
                <a:latin typeface="Times New Roman" panose="02020603050405020304" pitchFamily="18" charset="0"/>
                <a:ea typeface="Calibri" panose="020F0502020204030204" pitchFamily="34" charset="0"/>
              </a:rPr>
              <a:t>» </a:t>
            </a:r>
            <a:r>
              <a:rPr lang="ru-RU" sz="1100" i="1" dirty="0" err="1">
                <a:solidFill>
                  <a:schemeClr val="accent5">
                    <a:lumMod val="10000"/>
                  </a:schemeClr>
                </a:solidFill>
                <a:effectLst/>
                <a:latin typeface="Times New Roman" panose="02020603050405020304" pitchFamily="18" charset="0"/>
                <a:ea typeface="Calibri" panose="020F0502020204030204" pitchFamily="34" charset="0"/>
              </a:rPr>
              <a:t>Бектасова</a:t>
            </a:r>
            <a:r>
              <a:rPr lang="ru-RU" sz="1100" i="1" dirty="0">
                <a:solidFill>
                  <a:schemeClr val="accent5">
                    <a:lumMod val="10000"/>
                  </a:schemeClr>
                </a:solidFill>
                <a:effectLst/>
                <a:latin typeface="Times New Roman" panose="02020603050405020304" pitchFamily="18" charset="0"/>
                <a:ea typeface="Calibri" panose="020F0502020204030204" pitchFamily="34" charset="0"/>
              </a:rPr>
              <a:t> Б.С.</a:t>
            </a:r>
            <a:r>
              <a:rPr lang="ru-RU" sz="1100" i="1" dirty="0">
                <a:effectLst/>
                <a:latin typeface="Times New Roman" panose="02020603050405020304" pitchFamily="18" charset="0"/>
                <a:ea typeface="Calibri" panose="020F0502020204030204" pitchFamily="34" charset="0"/>
              </a:rPr>
              <a:t> </a:t>
            </a:r>
            <a:r>
              <a:rPr lang="ru-RU" sz="1100" i="1" dirty="0">
                <a:solidFill>
                  <a:srgbClr val="FF0000"/>
                </a:solidFill>
                <a:effectLst/>
                <a:latin typeface="Times New Roman" panose="02020603050405020304" pitchFamily="18" charset="0"/>
                <a:ea typeface="Calibri" panose="020F0502020204030204" pitchFamily="34" charset="0"/>
              </a:rPr>
              <a:t>была привлечена за дачу взятки </a:t>
            </a:r>
            <a:r>
              <a:rPr lang="ru-RU" sz="1100" i="1" dirty="0">
                <a:effectLst/>
                <a:latin typeface="Times New Roman" panose="02020603050405020304" pitchFamily="18" charset="0"/>
                <a:ea typeface="Calibri" panose="020F0502020204030204" pitchFamily="34" charset="0"/>
              </a:rPr>
              <a:t>(2017г.). Дело было прекращено согласно ст.35 ч.1 п.12 УПК РК и ст.65 УК РК (Ст. 65. Освобождение от уголовной ответственности в связи с деятельным раскаянием);</a:t>
            </a:r>
          </a:p>
          <a:p>
            <a:endParaRPr lang="ru-RU" sz="1100" i="1" dirty="0">
              <a:effectLst/>
              <a:latin typeface="Times New Roman" panose="02020603050405020304" pitchFamily="18" charset="0"/>
              <a:ea typeface="Calibri" panose="020F0502020204030204" pitchFamily="34" charset="0"/>
            </a:endParaRPr>
          </a:p>
          <a:p>
            <a:r>
              <a:rPr lang="ru-RU" sz="1100" i="1" dirty="0">
                <a:effectLst/>
                <a:latin typeface="Times New Roman" panose="02020603050405020304" pitchFamily="18" charset="0"/>
                <a:ea typeface="Calibri" panose="020F0502020204030204" pitchFamily="34" charset="0"/>
              </a:rPr>
              <a:t>воспитатель </a:t>
            </a:r>
            <a:r>
              <a:rPr lang="ru-RU" sz="1100" i="1" dirty="0">
                <a:solidFill>
                  <a:schemeClr val="accent5">
                    <a:lumMod val="10000"/>
                  </a:schemeClr>
                </a:solidFill>
                <a:effectLst/>
                <a:latin typeface="Times New Roman" panose="02020603050405020304" pitchFamily="18" charset="0"/>
                <a:ea typeface="Calibri" panose="020F0502020204030204" pitchFamily="34" charset="0"/>
              </a:rPr>
              <a:t>женской гимназии Чазова Л.А. </a:t>
            </a:r>
            <a:r>
              <a:rPr lang="ru-RU" sz="1100" i="1" dirty="0">
                <a:effectLst/>
                <a:latin typeface="Times New Roman" panose="02020603050405020304" pitchFamily="18" charset="0"/>
                <a:ea typeface="Calibri" panose="020F0502020204030204" pitchFamily="34" charset="0"/>
              </a:rPr>
              <a:t>была осуждена по ст.105 УК РК (2004г.) </a:t>
            </a:r>
            <a:r>
              <a:rPr lang="ru-RU" sz="1100" i="1" dirty="0">
                <a:solidFill>
                  <a:srgbClr val="FF0000"/>
                </a:solidFill>
                <a:effectLst/>
                <a:latin typeface="Times New Roman" panose="02020603050405020304" pitchFamily="18" charset="0"/>
                <a:ea typeface="Calibri" panose="020F0502020204030204" pitchFamily="34" charset="0"/>
              </a:rPr>
              <a:t>(Умышленное причинение легкого вреда здоровью</a:t>
            </a:r>
            <a:r>
              <a:rPr lang="ru-RU" sz="1100" i="1" dirty="0">
                <a:effectLst/>
                <a:latin typeface="Times New Roman" panose="02020603050405020304" pitchFamily="18" charset="0"/>
                <a:ea typeface="Calibri" panose="020F0502020204030204" pitchFamily="34" charset="0"/>
              </a:rPr>
              <a:t>)  уголовному преследованию за умышленное причинение вреда здоровью;</a:t>
            </a:r>
          </a:p>
          <a:p>
            <a:endParaRPr lang="ru-RU" sz="1100" i="1" dirty="0">
              <a:effectLst/>
              <a:latin typeface="Times New Roman" panose="02020603050405020304" pitchFamily="18" charset="0"/>
              <a:ea typeface="Calibri" panose="020F0502020204030204" pitchFamily="34" charset="0"/>
            </a:endParaRPr>
          </a:p>
          <a:p>
            <a:r>
              <a:rPr lang="ru-RU" sz="1100" i="1" dirty="0">
                <a:effectLst/>
                <a:latin typeface="Times New Roman" panose="02020603050405020304" pitchFamily="18" charset="0"/>
                <a:ea typeface="Calibri" panose="020F0502020204030204" pitchFamily="34" charset="0"/>
              </a:rPr>
              <a:t>сторож </a:t>
            </a:r>
            <a:r>
              <a:rPr lang="ru-RU" sz="1100" i="1" dirty="0">
                <a:solidFill>
                  <a:schemeClr val="accent5">
                    <a:lumMod val="10000"/>
                  </a:schemeClr>
                </a:solidFill>
                <a:effectLst/>
                <a:latin typeface="Times New Roman" panose="02020603050405020304" pitchFamily="18" charset="0"/>
                <a:ea typeface="Calibri" panose="020F0502020204030204" pitchFamily="34" charset="0"/>
              </a:rPr>
              <a:t>КГКП я/с «</a:t>
            </a:r>
            <a:r>
              <a:rPr lang="ru-RU" sz="1100" i="1" dirty="0" err="1">
                <a:solidFill>
                  <a:schemeClr val="accent5">
                    <a:lumMod val="10000"/>
                  </a:schemeClr>
                </a:solidFill>
                <a:effectLst/>
                <a:latin typeface="Times New Roman" panose="02020603050405020304" pitchFamily="18" charset="0"/>
                <a:ea typeface="Calibri" panose="020F0502020204030204" pitchFamily="34" charset="0"/>
              </a:rPr>
              <a:t>Аққу</a:t>
            </a:r>
            <a:r>
              <a:rPr lang="ru-RU" sz="1100" i="1" dirty="0">
                <a:solidFill>
                  <a:schemeClr val="accent5">
                    <a:lumMod val="10000"/>
                  </a:schemeClr>
                </a:solidFill>
                <a:effectLst/>
                <a:latin typeface="Times New Roman" panose="02020603050405020304" pitchFamily="18" charset="0"/>
                <a:ea typeface="Calibri" panose="020F0502020204030204" pitchFamily="34" charset="0"/>
              </a:rPr>
              <a:t>» Костяков В.В. </a:t>
            </a:r>
            <a:r>
              <a:rPr lang="ru-RU" sz="1100" i="1" dirty="0">
                <a:effectLst/>
                <a:latin typeface="Times New Roman" panose="02020603050405020304" pitchFamily="18" charset="0"/>
                <a:ea typeface="Calibri" panose="020F0502020204030204" pitchFamily="34" charset="0"/>
              </a:rPr>
              <a:t>по законам Российской Федерации был привлечен по ст.228 УК РФ (2014г.) (</a:t>
            </a:r>
            <a:r>
              <a:rPr lang="ru-RU" sz="1100" i="1" dirty="0">
                <a:solidFill>
                  <a:srgbClr val="FF0000"/>
                </a:solidFill>
                <a:effectLst/>
                <a:latin typeface="Times New Roman" panose="02020603050405020304" pitchFamily="18" charset="0"/>
                <a:ea typeface="Calibri" panose="020F0502020204030204" pitchFamily="34" charset="0"/>
              </a:rPr>
              <a:t>Незаконные приобретение, хранение, перевозка, изготовление, переработка наркотических средств</a:t>
            </a:r>
            <a:r>
              <a:rPr lang="ru-RU" sz="1100" i="1" dirty="0">
                <a:effectLst/>
                <a:latin typeface="Times New Roman" panose="02020603050405020304" pitchFamily="18" charset="0"/>
                <a:ea typeface="Calibri" panose="020F0502020204030204" pitchFamily="34" charset="0"/>
              </a:rPr>
              <a:t>, психотропных веществ или их аналогов, а также незаконные приобретение, хранение, перевозка растений, содержащих наркотические средства или психотропные вещества, либо их частей, содержащих наркотические средства или психотропные вещества;</a:t>
            </a:r>
          </a:p>
          <a:p>
            <a:endParaRPr lang="ru-RU" sz="1100" i="1" dirty="0">
              <a:effectLst/>
              <a:latin typeface="Times New Roman" panose="02020603050405020304" pitchFamily="18" charset="0"/>
              <a:ea typeface="Calibri" panose="020F0502020204030204" pitchFamily="34" charset="0"/>
            </a:endParaRPr>
          </a:p>
          <a:p>
            <a:r>
              <a:rPr lang="ru-RU" sz="1100" i="1" dirty="0">
                <a:effectLst/>
                <a:latin typeface="Times New Roman" panose="02020603050405020304" pitchFamily="18" charset="0"/>
                <a:ea typeface="Calibri" panose="020F0502020204030204" pitchFamily="34" charset="0"/>
              </a:rPr>
              <a:t>водитель </a:t>
            </a:r>
            <a:r>
              <a:rPr lang="ru-RU" sz="1100" i="1" dirty="0">
                <a:solidFill>
                  <a:schemeClr val="accent5">
                    <a:lumMod val="10000"/>
                  </a:schemeClr>
                </a:solidFill>
                <a:effectLst/>
                <a:latin typeface="Times New Roman" panose="02020603050405020304" pitchFamily="18" charset="0"/>
                <a:ea typeface="Calibri" panose="020F0502020204030204" pitchFamily="34" charset="0"/>
              </a:rPr>
              <a:t>ПТКЛ Киселев А.Г. </a:t>
            </a:r>
            <a:r>
              <a:rPr lang="ru-RU" sz="1100" i="1" dirty="0">
                <a:effectLst/>
                <a:latin typeface="Times New Roman" panose="02020603050405020304" pitchFamily="18" charset="0"/>
                <a:ea typeface="Calibri" panose="020F0502020204030204" pitchFamily="34" charset="0"/>
              </a:rPr>
              <a:t>был осужден по ст.94 </a:t>
            </a:r>
            <a:r>
              <a:rPr lang="ru-RU" sz="1100" i="1" dirty="0">
                <a:solidFill>
                  <a:srgbClr val="FF0000"/>
                </a:solidFill>
                <a:effectLst/>
                <a:latin typeface="Times New Roman" panose="02020603050405020304" pitchFamily="18" charset="0"/>
                <a:ea typeface="Calibri" panose="020F0502020204030204" pitchFamily="34" charset="0"/>
              </a:rPr>
              <a:t>(Умышленное телесное повреждение средней тяжести, </a:t>
            </a:r>
            <a:r>
              <a:rPr lang="ru-RU" sz="1100" i="1" dirty="0">
                <a:effectLst/>
                <a:latin typeface="Times New Roman" panose="02020603050405020304" pitchFamily="18" charset="0"/>
                <a:ea typeface="Calibri" panose="020F0502020204030204" pitchFamily="34" charset="0"/>
              </a:rPr>
              <a:t>причинившее длительное расстройство здоровья, но не повлекшее значительной потери трудоспособности на длительный срок или других последствий);</a:t>
            </a:r>
          </a:p>
          <a:p>
            <a:endParaRPr lang="ru-RU" sz="1100" i="1" dirty="0">
              <a:effectLst/>
              <a:latin typeface="Times New Roman" panose="02020603050405020304" pitchFamily="18" charset="0"/>
              <a:ea typeface="Calibri" panose="020F0502020204030204" pitchFamily="34" charset="0"/>
            </a:endParaRPr>
          </a:p>
          <a:p>
            <a:r>
              <a:rPr lang="ru-RU" sz="1100" i="1" dirty="0">
                <a:effectLst/>
                <a:latin typeface="Times New Roman" panose="02020603050405020304" pitchFamily="18" charset="0"/>
                <a:ea typeface="Calibri" panose="020F0502020204030204" pitchFamily="34" charset="0"/>
              </a:rPr>
              <a:t>-вахтер </a:t>
            </a:r>
            <a:r>
              <a:rPr lang="ru-RU" sz="1100" i="1" dirty="0">
                <a:solidFill>
                  <a:schemeClr val="accent5">
                    <a:lumMod val="10000"/>
                  </a:schemeClr>
                </a:solidFill>
                <a:effectLst/>
                <a:latin typeface="Times New Roman" panose="02020603050405020304" pitchFamily="18" charset="0"/>
                <a:ea typeface="Calibri" panose="020F0502020204030204" pitchFamily="34" charset="0"/>
              </a:rPr>
              <a:t>КГУ «ОШ №16» Ольшевская А.В. </a:t>
            </a:r>
            <a:r>
              <a:rPr lang="ru-RU" sz="1100" i="1" dirty="0">
                <a:effectLst/>
                <a:latin typeface="Times New Roman" panose="02020603050405020304" pitchFamily="18" charset="0"/>
                <a:ea typeface="Calibri" panose="020F0502020204030204" pitchFamily="34" charset="0"/>
              </a:rPr>
              <a:t>привлечена по ст.17 (Соучастие в преступлении) и 88 ч.2 УК Каз ССР </a:t>
            </a:r>
            <a:r>
              <a:rPr lang="ru-RU" sz="1100" i="1" dirty="0">
                <a:solidFill>
                  <a:srgbClr val="FF0000"/>
                </a:solidFill>
                <a:effectLst/>
                <a:latin typeface="Times New Roman" panose="02020603050405020304" pitchFamily="18" charset="0"/>
                <a:ea typeface="Calibri" panose="020F0502020204030204" pitchFamily="34" charset="0"/>
              </a:rPr>
              <a:t>(Умышленное убийство</a:t>
            </a:r>
            <a:r>
              <a:rPr lang="ru-RU" sz="1100" i="1" dirty="0">
                <a:effectLst/>
                <a:latin typeface="Times New Roman" panose="02020603050405020304" pitchFamily="18" charset="0"/>
                <a:ea typeface="Calibri" panose="020F0502020204030204" pitchFamily="34" charset="0"/>
              </a:rPr>
              <a:t>). (1980г.).</a:t>
            </a:r>
          </a:p>
        </p:txBody>
      </p:sp>
    </p:spTree>
    <p:extLst>
      <p:ext uri="{BB962C8B-B14F-4D97-AF65-F5344CB8AC3E}">
        <p14:creationId xmlns="" xmlns:p14="http://schemas.microsoft.com/office/powerpoint/2010/main" val="42422612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80572B5A-9A6F-F770-E6E4-36EAAE507885}"/>
              </a:ext>
            </a:extLst>
          </p:cNvPr>
          <p:cNvSpPr>
            <a:spLocks noGrp="1"/>
          </p:cNvSpPr>
          <p:nvPr>
            <p:ph type="title"/>
          </p:nvPr>
        </p:nvSpPr>
        <p:spPr/>
        <p:txBody>
          <a:bodyPr/>
          <a:lstStyle/>
          <a:p>
            <a:pPr algn="ctr"/>
            <a:r>
              <a:rPr lang="ru-RU" sz="1800" b="1" dirty="0">
                <a:solidFill>
                  <a:srgbClr val="FF0000"/>
                </a:solidFill>
                <a:effectLst/>
                <a:latin typeface="Times New Roman" panose="02020603050405020304" pitchFamily="18" charset="0"/>
                <a:ea typeface="Calibri" panose="020F0502020204030204" pitchFamily="34" charset="0"/>
              </a:rPr>
              <a:t>Конфликт интересов</a:t>
            </a:r>
            <a:endParaRPr lang="ru-RU" dirty="0">
              <a:solidFill>
                <a:srgbClr val="FF0000"/>
              </a:solidFill>
            </a:endParaRPr>
          </a:p>
        </p:txBody>
      </p:sp>
      <p:sp>
        <p:nvSpPr>
          <p:cNvPr id="4" name="Объект 3">
            <a:extLst>
              <a:ext uri="{FF2B5EF4-FFF2-40B4-BE49-F238E27FC236}">
                <a16:creationId xmlns="" xmlns:a16="http://schemas.microsoft.com/office/drawing/2014/main" id="{E77DA911-6CB4-9843-D338-98E5BD51431B}"/>
              </a:ext>
            </a:extLst>
          </p:cNvPr>
          <p:cNvSpPr>
            <a:spLocks noGrp="1"/>
          </p:cNvSpPr>
          <p:nvPr>
            <p:ph sz="half" idx="2"/>
          </p:nvPr>
        </p:nvSpPr>
        <p:spPr>
          <a:xfrm>
            <a:off x="107504" y="771550"/>
            <a:ext cx="8856984" cy="4248471"/>
          </a:xfrm>
        </p:spPr>
        <p:txBody>
          <a:bodyPr/>
          <a:lstStyle/>
          <a:p>
            <a:r>
              <a:rPr lang="ru-RU" sz="900" i="1" dirty="0">
                <a:solidFill>
                  <a:srgbClr val="FF0000"/>
                </a:solidFill>
                <a:effectLst/>
                <a:latin typeface="Times New Roman" panose="02020603050405020304" pitchFamily="18" charset="0"/>
                <a:ea typeface="Calibri" panose="020F0502020204030204" pitchFamily="34" charset="0"/>
              </a:rPr>
              <a:t>В КГУ «ОСШ имени </a:t>
            </a:r>
            <a:r>
              <a:rPr lang="ru-RU" sz="900" i="1" dirty="0" err="1">
                <a:solidFill>
                  <a:srgbClr val="FF0000"/>
                </a:solidFill>
                <a:effectLst/>
                <a:latin typeface="Times New Roman" panose="02020603050405020304" pitchFamily="18" charset="0"/>
                <a:ea typeface="Calibri" panose="020F0502020204030204" pitchFamily="34" charset="0"/>
              </a:rPr>
              <a:t>Ю.Гагарина</a:t>
            </a:r>
            <a:r>
              <a:rPr lang="ru-RU" sz="900" i="1" dirty="0">
                <a:solidFill>
                  <a:srgbClr val="FF0000"/>
                </a:solidFill>
                <a:effectLst/>
                <a:latin typeface="Times New Roman" panose="02020603050405020304" pitchFamily="18" charset="0"/>
                <a:ea typeface="Calibri" panose="020F0502020204030204" pitchFamily="34" charset="0"/>
              </a:rPr>
              <a:t>» Бухар </a:t>
            </a:r>
            <a:r>
              <a:rPr lang="ru-RU" sz="900" i="1" dirty="0" err="1">
                <a:solidFill>
                  <a:srgbClr val="FF0000"/>
                </a:solidFill>
                <a:effectLst/>
                <a:latin typeface="Times New Roman" panose="02020603050405020304" pitchFamily="18" charset="0"/>
                <a:ea typeface="Calibri" panose="020F0502020204030204" pitchFamily="34" charset="0"/>
              </a:rPr>
              <a:t>Жырауского</a:t>
            </a:r>
            <a:r>
              <a:rPr lang="ru-RU" sz="900" i="1" dirty="0">
                <a:solidFill>
                  <a:srgbClr val="FF0000"/>
                </a:solidFill>
                <a:effectLst/>
                <a:latin typeface="Times New Roman" panose="02020603050405020304" pitchFamily="18" charset="0"/>
                <a:ea typeface="Calibri" panose="020F0502020204030204" pitchFamily="34" charset="0"/>
              </a:rPr>
              <a:t>  </a:t>
            </a:r>
            <a:r>
              <a:rPr lang="ru-RU" sz="900" i="1" dirty="0">
                <a:effectLst/>
                <a:latin typeface="Times New Roman" panose="02020603050405020304" pitchFamily="18" charset="0"/>
                <a:ea typeface="Calibri" panose="020F0502020204030204" pitchFamily="34" charset="0"/>
              </a:rPr>
              <a:t>района директором является  </a:t>
            </a:r>
            <a:r>
              <a:rPr lang="ru-RU" sz="900" i="1" dirty="0" err="1">
                <a:effectLst/>
                <a:latin typeface="Times New Roman" panose="02020603050405020304" pitchFamily="18" charset="0"/>
                <a:ea typeface="Calibri" panose="020F0502020204030204" pitchFamily="34" charset="0"/>
              </a:rPr>
              <a:t>Тулеуханова</a:t>
            </a:r>
            <a:r>
              <a:rPr lang="ru-RU" sz="900" i="1" dirty="0">
                <a:effectLst/>
                <a:latin typeface="Times New Roman" panose="02020603050405020304" pitchFamily="18" charset="0"/>
                <a:ea typeface="Calibri" panose="020F0502020204030204" pitchFamily="34" charset="0"/>
              </a:rPr>
              <a:t> С.К., преподаватель НВП </a:t>
            </a:r>
            <a:r>
              <a:rPr lang="ru-RU" sz="900" i="1" dirty="0" err="1">
                <a:effectLst/>
                <a:latin typeface="Times New Roman" panose="02020603050405020304" pitchFamily="18" charset="0"/>
                <a:ea typeface="Calibri" panose="020F0502020204030204" pitchFamily="34" charset="0"/>
              </a:rPr>
              <a:t>Тулеуханов</a:t>
            </a:r>
            <a:r>
              <a:rPr lang="ru-RU" sz="900" i="1" dirty="0">
                <a:effectLst/>
                <a:latin typeface="Times New Roman" panose="02020603050405020304" pitchFamily="18" charset="0"/>
                <a:ea typeface="Calibri" panose="020F0502020204030204" pitchFamily="34" charset="0"/>
              </a:rPr>
              <a:t> А. является супругом директора;</a:t>
            </a:r>
          </a:p>
          <a:p>
            <a:endParaRPr lang="ru-RU" sz="900" i="1" dirty="0">
              <a:effectLst/>
              <a:latin typeface="Times New Roman" panose="02020603050405020304" pitchFamily="18" charset="0"/>
              <a:ea typeface="Calibri" panose="020F0502020204030204" pitchFamily="34" charset="0"/>
            </a:endParaRPr>
          </a:p>
          <a:p>
            <a:r>
              <a:rPr lang="ru-RU" sz="900" i="1" dirty="0">
                <a:solidFill>
                  <a:srgbClr val="FF0000"/>
                </a:solidFill>
                <a:effectLst/>
                <a:latin typeface="Times New Roman" panose="02020603050405020304" pitchFamily="18" charset="0"/>
                <a:ea typeface="Calibri" panose="020F0502020204030204" pitchFamily="34" charset="0"/>
              </a:rPr>
              <a:t>В КГУ «</a:t>
            </a:r>
            <a:r>
              <a:rPr lang="ru-RU" sz="900" i="1" dirty="0" err="1">
                <a:solidFill>
                  <a:srgbClr val="FF0000"/>
                </a:solidFill>
                <a:effectLst/>
                <a:latin typeface="Times New Roman" panose="02020603050405020304" pitchFamily="18" charset="0"/>
                <a:ea typeface="Calibri" panose="020F0502020204030204" pitchFamily="34" charset="0"/>
              </a:rPr>
              <a:t>Кернеевская</a:t>
            </a:r>
            <a:r>
              <a:rPr lang="ru-RU" sz="900" i="1" dirty="0">
                <a:solidFill>
                  <a:srgbClr val="FF0000"/>
                </a:solidFill>
                <a:effectLst/>
                <a:latin typeface="Times New Roman" panose="02020603050405020304" pitchFamily="18" charset="0"/>
                <a:ea typeface="Calibri" panose="020F0502020204030204" pitchFamily="34" charset="0"/>
              </a:rPr>
              <a:t> ОСОШ (ресурсный центр)» Бухар </a:t>
            </a:r>
            <a:r>
              <a:rPr lang="ru-RU" sz="900" i="1" dirty="0" err="1">
                <a:solidFill>
                  <a:srgbClr val="FF0000"/>
                </a:solidFill>
                <a:effectLst/>
                <a:latin typeface="Times New Roman" panose="02020603050405020304" pitchFamily="18" charset="0"/>
                <a:ea typeface="Calibri" panose="020F0502020204030204" pitchFamily="34" charset="0"/>
              </a:rPr>
              <a:t>Жырауского</a:t>
            </a:r>
            <a:r>
              <a:rPr lang="ru-RU" sz="900" i="1" dirty="0">
                <a:solidFill>
                  <a:srgbClr val="FF0000"/>
                </a:solidFill>
                <a:effectLst/>
                <a:latin typeface="Times New Roman" panose="02020603050405020304" pitchFamily="18" charset="0"/>
                <a:ea typeface="Calibri" panose="020F0502020204030204" pitchFamily="34" charset="0"/>
              </a:rPr>
              <a:t>  района </a:t>
            </a:r>
            <a:r>
              <a:rPr lang="ru-RU" sz="900" i="1" dirty="0">
                <a:effectLst/>
                <a:latin typeface="Times New Roman" panose="02020603050405020304" pitchFamily="18" charset="0"/>
                <a:ea typeface="Calibri" panose="020F0502020204030204" pitchFamily="34" charset="0"/>
              </a:rPr>
              <a:t>заместителем директора является  </a:t>
            </a:r>
            <a:r>
              <a:rPr lang="ru-RU" sz="900" i="1" dirty="0" err="1">
                <a:effectLst/>
                <a:latin typeface="Times New Roman" panose="02020603050405020304" pitchFamily="18" charset="0"/>
                <a:ea typeface="Calibri" panose="020F0502020204030204" pitchFamily="34" charset="0"/>
              </a:rPr>
              <a:t>Жумкенова</a:t>
            </a:r>
            <a:r>
              <a:rPr lang="ru-RU" sz="900" i="1" dirty="0">
                <a:effectLst/>
                <a:latin typeface="Times New Roman" panose="02020603050405020304" pitchFamily="18" charset="0"/>
                <a:ea typeface="Calibri" panose="020F0502020204030204" pitchFamily="34" charset="0"/>
              </a:rPr>
              <a:t> С.К., учитель физической культуры </a:t>
            </a:r>
            <a:r>
              <a:rPr lang="ru-RU" sz="900" i="1" dirty="0" err="1">
                <a:effectLst/>
                <a:latin typeface="Times New Roman" panose="02020603050405020304" pitchFamily="18" charset="0"/>
                <a:ea typeface="Calibri" panose="020F0502020204030204" pitchFamily="34" charset="0"/>
              </a:rPr>
              <a:t>Жумкенов</a:t>
            </a:r>
            <a:r>
              <a:rPr lang="ru-RU" sz="900" i="1" dirty="0">
                <a:effectLst/>
                <a:latin typeface="Times New Roman" panose="02020603050405020304" pitchFamily="18" charset="0"/>
                <a:ea typeface="Calibri" panose="020F0502020204030204" pitchFamily="34" charset="0"/>
              </a:rPr>
              <a:t> А.К. является супругом заместителя директора школы;</a:t>
            </a:r>
          </a:p>
          <a:p>
            <a:endParaRPr lang="ru-RU" sz="900" i="1" dirty="0">
              <a:effectLst/>
              <a:latin typeface="Times New Roman" panose="02020603050405020304" pitchFamily="18" charset="0"/>
              <a:ea typeface="Calibri" panose="020F0502020204030204" pitchFamily="34" charset="0"/>
            </a:endParaRPr>
          </a:p>
          <a:p>
            <a:r>
              <a:rPr lang="ru-RU" sz="900" i="1" dirty="0">
                <a:solidFill>
                  <a:srgbClr val="FF0000"/>
                </a:solidFill>
                <a:effectLst/>
                <a:latin typeface="Times New Roman" panose="02020603050405020304" pitchFamily="18" charset="0"/>
                <a:ea typeface="Calibri" panose="020F0502020204030204" pitchFamily="34" charset="0"/>
              </a:rPr>
              <a:t>В КГУ «</a:t>
            </a:r>
            <a:r>
              <a:rPr lang="ru-RU" sz="900" i="1" dirty="0" err="1">
                <a:solidFill>
                  <a:srgbClr val="FF0000"/>
                </a:solidFill>
                <a:effectLst/>
                <a:latin typeface="Times New Roman" panose="02020603050405020304" pitchFamily="18" charset="0"/>
                <a:ea typeface="Calibri" panose="020F0502020204030204" pitchFamily="34" charset="0"/>
              </a:rPr>
              <a:t>Умуткерская</a:t>
            </a:r>
            <a:r>
              <a:rPr lang="ru-RU" sz="900" i="1" dirty="0">
                <a:solidFill>
                  <a:srgbClr val="FF0000"/>
                </a:solidFill>
                <a:effectLst/>
                <a:latin typeface="Times New Roman" panose="02020603050405020304" pitchFamily="18" charset="0"/>
                <a:ea typeface="Calibri" panose="020F0502020204030204" pitchFamily="34" charset="0"/>
              </a:rPr>
              <a:t> средняя образовательная школа» Бухар </a:t>
            </a:r>
            <a:r>
              <a:rPr lang="ru-RU" sz="900" i="1" dirty="0" err="1">
                <a:solidFill>
                  <a:srgbClr val="FF0000"/>
                </a:solidFill>
                <a:effectLst/>
                <a:latin typeface="Times New Roman" panose="02020603050405020304" pitchFamily="18" charset="0"/>
                <a:ea typeface="Calibri" panose="020F0502020204030204" pitchFamily="34" charset="0"/>
              </a:rPr>
              <a:t>Жырауского</a:t>
            </a:r>
            <a:r>
              <a:rPr lang="ru-RU" sz="900" i="1" dirty="0">
                <a:solidFill>
                  <a:srgbClr val="FF0000"/>
                </a:solidFill>
                <a:effectLst/>
                <a:latin typeface="Times New Roman" panose="02020603050405020304" pitchFamily="18" charset="0"/>
                <a:ea typeface="Calibri" panose="020F0502020204030204" pitchFamily="34" charset="0"/>
              </a:rPr>
              <a:t>  района </a:t>
            </a:r>
            <a:r>
              <a:rPr lang="ru-RU" sz="900" i="1" dirty="0">
                <a:effectLst/>
                <a:latin typeface="Times New Roman" panose="02020603050405020304" pitchFamily="18" charset="0"/>
                <a:ea typeface="Calibri" panose="020F0502020204030204" pitchFamily="34" charset="0"/>
              </a:rPr>
              <a:t>директором является  </a:t>
            </a:r>
            <a:r>
              <a:rPr lang="ru-RU" sz="900" i="1" dirty="0" err="1">
                <a:effectLst/>
                <a:latin typeface="Times New Roman" panose="02020603050405020304" pitchFamily="18" charset="0"/>
                <a:ea typeface="Calibri" panose="020F0502020204030204" pitchFamily="34" charset="0"/>
              </a:rPr>
              <a:t>Кабдиев</a:t>
            </a:r>
            <a:r>
              <a:rPr lang="ru-RU" sz="900" i="1" dirty="0">
                <a:effectLst/>
                <a:latin typeface="Times New Roman" panose="02020603050405020304" pitchFamily="18" charset="0"/>
                <a:ea typeface="Calibri" panose="020F0502020204030204" pitchFamily="34" charset="0"/>
              </a:rPr>
              <a:t> Д.С., учитель </a:t>
            </a:r>
            <a:r>
              <a:rPr lang="ru-RU" sz="900" i="1" dirty="0" err="1">
                <a:effectLst/>
                <a:latin typeface="Times New Roman" panose="02020603050405020304" pitchFamily="18" charset="0"/>
                <a:ea typeface="Calibri" panose="020F0502020204030204" pitchFamily="34" charset="0"/>
              </a:rPr>
              <a:t>Кабдиев</a:t>
            </a:r>
            <a:r>
              <a:rPr lang="ru-RU" sz="900" i="1" dirty="0">
                <a:effectLst/>
                <a:latin typeface="Times New Roman" panose="02020603050405020304" pitchFamily="18" charset="0"/>
                <a:ea typeface="Calibri" panose="020F0502020204030204" pitchFamily="34" charset="0"/>
              </a:rPr>
              <a:t> М.С. и сторож </a:t>
            </a:r>
            <a:r>
              <a:rPr lang="ru-RU" sz="900" i="1" dirty="0" err="1">
                <a:effectLst/>
                <a:latin typeface="Times New Roman" panose="02020603050405020304" pitchFamily="18" charset="0"/>
                <a:ea typeface="Calibri" panose="020F0502020204030204" pitchFamily="34" charset="0"/>
              </a:rPr>
              <a:t>Кабдиев</a:t>
            </a:r>
            <a:r>
              <a:rPr lang="ru-RU" sz="900" i="1" dirty="0">
                <a:effectLst/>
                <a:latin typeface="Times New Roman" panose="02020603050405020304" pitchFamily="18" charset="0"/>
                <a:ea typeface="Calibri" panose="020F0502020204030204" pitchFamily="34" charset="0"/>
              </a:rPr>
              <a:t> У.С. являются родными братьями  директора школы, супруга директора </a:t>
            </a:r>
            <a:r>
              <a:rPr lang="ru-RU" sz="900" i="1" dirty="0" err="1">
                <a:effectLst/>
                <a:latin typeface="Times New Roman" panose="02020603050405020304" pitchFamily="18" charset="0"/>
                <a:ea typeface="Calibri" panose="020F0502020204030204" pitchFamily="34" charset="0"/>
              </a:rPr>
              <a:t>Омурбекова</a:t>
            </a:r>
            <a:r>
              <a:rPr lang="ru-RU" sz="900" i="1" dirty="0">
                <a:effectLst/>
                <a:latin typeface="Times New Roman" panose="02020603050405020304" pitchFamily="18" charset="0"/>
                <a:ea typeface="Calibri" panose="020F0502020204030204" pitchFamily="34" charset="0"/>
              </a:rPr>
              <a:t> А.А. занимает должность учителя. Супруга заместителя директора по УВР </a:t>
            </a:r>
            <a:r>
              <a:rPr lang="ru-RU" sz="900" i="1" dirty="0" err="1">
                <a:effectLst/>
                <a:latin typeface="Times New Roman" panose="02020603050405020304" pitchFamily="18" charset="0"/>
                <a:ea typeface="Calibri" panose="020F0502020204030204" pitchFamily="34" charset="0"/>
              </a:rPr>
              <a:t>Жакыбаева</a:t>
            </a:r>
            <a:r>
              <a:rPr lang="ru-RU" sz="900" i="1" dirty="0">
                <a:effectLst/>
                <a:latin typeface="Times New Roman" panose="02020603050405020304" pitchFamily="18" charset="0"/>
                <a:ea typeface="Calibri" panose="020F0502020204030204" pitchFamily="34" charset="0"/>
              </a:rPr>
              <a:t> М.К.-</a:t>
            </a:r>
            <a:r>
              <a:rPr lang="ru-RU" sz="900" i="1" dirty="0" err="1">
                <a:effectLst/>
                <a:latin typeface="Times New Roman" panose="02020603050405020304" pitchFamily="18" charset="0"/>
                <a:ea typeface="Calibri" panose="020F0502020204030204" pitchFamily="34" charset="0"/>
              </a:rPr>
              <a:t>Жакыбаева</a:t>
            </a:r>
            <a:r>
              <a:rPr lang="ru-RU" sz="900" i="1" dirty="0">
                <a:effectLst/>
                <a:latin typeface="Times New Roman" panose="02020603050405020304" pitchFamily="18" charset="0"/>
                <a:ea typeface="Calibri" panose="020F0502020204030204" pitchFamily="34" charset="0"/>
              </a:rPr>
              <a:t> М.Т.  является педагогом психологом школы. Родственники завхоза </a:t>
            </a:r>
            <a:r>
              <a:rPr lang="ru-RU" sz="900" i="1" dirty="0" err="1">
                <a:effectLst/>
                <a:latin typeface="Times New Roman" panose="02020603050405020304" pitchFamily="18" charset="0"/>
                <a:ea typeface="Calibri" panose="020F0502020204030204" pitchFamily="34" charset="0"/>
              </a:rPr>
              <a:t>Темиргалиева</a:t>
            </a:r>
            <a:r>
              <a:rPr lang="ru-RU" sz="900" i="1" dirty="0">
                <a:effectLst/>
                <a:latin typeface="Times New Roman" panose="02020603050405020304" pitchFamily="18" charset="0"/>
                <a:ea typeface="Calibri" panose="020F0502020204030204" pitchFamily="34" charset="0"/>
              </a:rPr>
              <a:t> Е.С. - </a:t>
            </a:r>
            <a:r>
              <a:rPr lang="ru-RU" sz="900" i="1" dirty="0" err="1">
                <a:effectLst/>
                <a:latin typeface="Times New Roman" panose="02020603050405020304" pitchFamily="18" charset="0"/>
                <a:ea typeface="Calibri" panose="020F0502020204030204" pitchFamily="34" charset="0"/>
              </a:rPr>
              <a:t>Темиргалиева</a:t>
            </a:r>
            <a:r>
              <a:rPr lang="ru-RU" sz="900" i="1" dirty="0">
                <a:effectLst/>
                <a:latin typeface="Times New Roman" panose="02020603050405020304" pitchFamily="18" charset="0"/>
                <a:ea typeface="Calibri" panose="020F0502020204030204" pitchFamily="34" charset="0"/>
              </a:rPr>
              <a:t> Ж.К., </a:t>
            </a:r>
            <a:r>
              <a:rPr lang="ru-RU" sz="900" i="1" dirty="0" err="1">
                <a:effectLst/>
                <a:latin typeface="Times New Roman" panose="02020603050405020304" pitchFamily="18" charset="0"/>
                <a:ea typeface="Calibri" panose="020F0502020204030204" pitchFamily="34" charset="0"/>
              </a:rPr>
              <a:t>Темиргалиева</a:t>
            </a:r>
            <a:r>
              <a:rPr lang="ru-RU" sz="900" i="1" dirty="0">
                <a:effectLst/>
                <a:latin typeface="Times New Roman" panose="02020603050405020304" pitchFamily="18" charset="0"/>
                <a:ea typeface="Calibri" panose="020F0502020204030204" pitchFamily="34" charset="0"/>
              </a:rPr>
              <a:t> Д.С. и </a:t>
            </a:r>
            <a:r>
              <a:rPr lang="ru-RU" sz="900" i="1" dirty="0" err="1">
                <a:effectLst/>
                <a:latin typeface="Times New Roman" panose="02020603050405020304" pitchFamily="18" charset="0"/>
                <a:ea typeface="Calibri" panose="020F0502020204030204" pitchFamily="34" charset="0"/>
              </a:rPr>
              <a:t>Темиргалиев</a:t>
            </a:r>
            <a:r>
              <a:rPr lang="ru-RU" sz="900" i="1" dirty="0">
                <a:effectLst/>
                <a:latin typeface="Times New Roman" panose="02020603050405020304" pitchFamily="18" charset="0"/>
                <a:ea typeface="Calibri" panose="020F0502020204030204" pitchFamily="34" charset="0"/>
              </a:rPr>
              <a:t> Б.Е. работают соответственно </a:t>
            </a:r>
            <a:r>
              <a:rPr lang="ru-RU" sz="900" i="1" dirty="0" err="1">
                <a:effectLst/>
                <a:latin typeface="Times New Roman" panose="02020603050405020304" pitchFamily="18" charset="0"/>
                <a:ea typeface="Calibri" panose="020F0502020204030204" pitchFamily="34" charset="0"/>
              </a:rPr>
              <a:t>гардеробщичей</a:t>
            </a:r>
            <a:r>
              <a:rPr lang="ru-RU" sz="900" i="1" dirty="0">
                <a:effectLst/>
                <a:latin typeface="Times New Roman" panose="02020603050405020304" pitchFamily="18" charset="0"/>
                <a:ea typeface="Calibri" panose="020F0502020204030204" pitchFamily="34" charset="0"/>
              </a:rPr>
              <a:t>, сторожем и кочегаром;</a:t>
            </a:r>
          </a:p>
          <a:p>
            <a:endParaRPr lang="ru-RU" sz="900" i="1" dirty="0">
              <a:effectLst/>
              <a:latin typeface="Times New Roman" panose="02020603050405020304" pitchFamily="18" charset="0"/>
              <a:ea typeface="Calibri" panose="020F0502020204030204" pitchFamily="34" charset="0"/>
            </a:endParaRPr>
          </a:p>
          <a:p>
            <a:r>
              <a:rPr lang="ru-RU" sz="900" i="1" dirty="0">
                <a:solidFill>
                  <a:srgbClr val="FF0000"/>
                </a:solidFill>
                <a:effectLst/>
                <a:latin typeface="Times New Roman" panose="02020603050405020304" pitchFamily="18" charset="0"/>
                <a:ea typeface="Calibri" panose="020F0502020204030204" pitchFamily="34" charset="0"/>
              </a:rPr>
              <a:t>В КГУ «ОШ имени </a:t>
            </a:r>
            <a:r>
              <a:rPr lang="ru-RU" sz="900" i="1" dirty="0" err="1">
                <a:solidFill>
                  <a:srgbClr val="FF0000"/>
                </a:solidFill>
                <a:effectLst/>
                <a:latin typeface="Times New Roman" panose="02020603050405020304" pitchFamily="18" charset="0"/>
                <a:ea typeface="Calibri" panose="020F0502020204030204" pitchFamily="34" charset="0"/>
              </a:rPr>
              <a:t>Шокана</a:t>
            </a:r>
            <a:r>
              <a:rPr lang="ru-RU" sz="900" i="1" dirty="0">
                <a:solidFill>
                  <a:srgbClr val="FF0000"/>
                </a:solidFill>
                <a:effectLst/>
                <a:latin typeface="Times New Roman" panose="02020603050405020304" pitchFamily="18" charset="0"/>
                <a:ea typeface="Calibri" panose="020F0502020204030204" pitchFamily="34" charset="0"/>
              </a:rPr>
              <a:t> </a:t>
            </a:r>
            <a:r>
              <a:rPr lang="ru-RU" sz="900" i="1" dirty="0" err="1">
                <a:solidFill>
                  <a:srgbClr val="FF0000"/>
                </a:solidFill>
                <a:effectLst/>
                <a:latin typeface="Times New Roman" panose="02020603050405020304" pitchFamily="18" charset="0"/>
                <a:ea typeface="Calibri" panose="020F0502020204030204" pitchFamily="34" charset="0"/>
              </a:rPr>
              <a:t>Уалиханова</a:t>
            </a:r>
            <a:r>
              <a:rPr lang="ru-RU" sz="900" i="1" dirty="0">
                <a:solidFill>
                  <a:srgbClr val="FF0000"/>
                </a:solidFill>
                <a:effectLst/>
                <a:latin typeface="Times New Roman" panose="02020603050405020304" pitchFamily="18" charset="0"/>
                <a:ea typeface="Calibri" panose="020F0502020204030204" pitchFamily="34" charset="0"/>
              </a:rPr>
              <a:t>» Нуринского района </a:t>
            </a:r>
            <a:r>
              <a:rPr lang="ru-RU" sz="900" i="1" dirty="0">
                <a:effectLst/>
                <a:latin typeface="Times New Roman" panose="02020603050405020304" pitchFamily="18" charset="0"/>
                <a:ea typeface="Calibri" panose="020F0502020204030204" pitchFamily="34" charset="0"/>
              </a:rPr>
              <a:t>завхозом является </a:t>
            </a:r>
            <a:r>
              <a:rPr lang="ru-RU" sz="900" i="1" dirty="0" err="1">
                <a:effectLst/>
                <a:latin typeface="Times New Roman" panose="02020603050405020304" pitchFamily="18" charset="0"/>
                <a:ea typeface="Calibri" panose="020F0502020204030204" pitchFamily="34" charset="0"/>
              </a:rPr>
              <a:t>Аязбекова</a:t>
            </a:r>
            <a:r>
              <a:rPr lang="ru-RU" sz="900" i="1" dirty="0">
                <a:effectLst/>
                <a:latin typeface="Times New Roman" panose="02020603050405020304" pitchFamily="18" charset="0"/>
                <a:ea typeface="Calibri" panose="020F0502020204030204" pitchFamily="34" charset="0"/>
              </a:rPr>
              <a:t> С.К., которая отвечает за заполнение табелей технического персонала, а ее сын </a:t>
            </a:r>
            <a:r>
              <a:rPr lang="ru-RU" sz="900" i="1" dirty="0" err="1">
                <a:effectLst/>
                <a:latin typeface="Times New Roman" panose="02020603050405020304" pitchFamily="18" charset="0"/>
                <a:ea typeface="Calibri" panose="020F0502020204030204" pitchFamily="34" charset="0"/>
              </a:rPr>
              <a:t>Аязбеков</a:t>
            </a:r>
            <a:r>
              <a:rPr lang="ru-RU" sz="900" i="1" dirty="0">
                <a:effectLst/>
                <a:latin typeface="Times New Roman" panose="02020603050405020304" pitchFamily="18" charset="0"/>
                <a:ea typeface="Calibri" panose="020F0502020204030204" pitchFamily="34" charset="0"/>
              </a:rPr>
              <a:t> Ш.Ж. является сторожам в данном КГУ;</a:t>
            </a:r>
          </a:p>
          <a:p>
            <a:endParaRPr lang="ru-RU" sz="900" i="1" dirty="0">
              <a:effectLst/>
              <a:latin typeface="Times New Roman" panose="02020603050405020304" pitchFamily="18" charset="0"/>
              <a:ea typeface="Calibri" panose="020F0502020204030204" pitchFamily="34" charset="0"/>
            </a:endParaRPr>
          </a:p>
          <a:p>
            <a:r>
              <a:rPr lang="ru-RU" sz="900" i="1" dirty="0">
                <a:solidFill>
                  <a:srgbClr val="FF0000"/>
                </a:solidFill>
                <a:effectLst/>
                <a:latin typeface="Times New Roman" panose="02020603050405020304" pitchFamily="18" charset="0"/>
                <a:ea typeface="Calibri" panose="020F0502020204030204" pitchFamily="34" charset="0"/>
              </a:rPr>
              <a:t>В КГКП «Ясли сад «</a:t>
            </a:r>
            <a:r>
              <a:rPr lang="ru-RU" sz="900" i="1" dirty="0" err="1">
                <a:solidFill>
                  <a:srgbClr val="FF0000"/>
                </a:solidFill>
                <a:effectLst/>
                <a:latin typeface="Times New Roman" panose="02020603050405020304" pitchFamily="18" charset="0"/>
                <a:ea typeface="Calibri" panose="020F0502020204030204" pitchFamily="34" charset="0"/>
              </a:rPr>
              <a:t>Балдырған</a:t>
            </a:r>
            <a:r>
              <a:rPr lang="ru-RU" sz="900" i="1" dirty="0">
                <a:solidFill>
                  <a:srgbClr val="FF0000"/>
                </a:solidFill>
                <a:effectLst/>
                <a:latin typeface="Times New Roman" panose="02020603050405020304" pitchFamily="18" charset="0"/>
                <a:ea typeface="Calibri" panose="020F0502020204030204" pitchFamily="34" charset="0"/>
              </a:rPr>
              <a:t>» Осакаровского района</a:t>
            </a:r>
            <a:r>
              <a:rPr lang="ru-RU" sz="900" i="1" dirty="0">
                <a:effectLst/>
                <a:latin typeface="Times New Roman" panose="02020603050405020304" pitchFamily="18" charset="0"/>
                <a:ea typeface="Calibri" panose="020F0502020204030204" pitchFamily="34" charset="0"/>
              </a:rPr>
              <a:t> сторожем работает </a:t>
            </a:r>
            <a:r>
              <a:rPr lang="ru-RU" sz="900" i="1" dirty="0" err="1">
                <a:effectLst/>
                <a:latin typeface="Times New Roman" panose="02020603050405020304" pitchFamily="18" charset="0"/>
                <a:ea typeface="Calibri" panose="020F0502020204030204" pitchFamily="34" charset="0"/>
              </a:rPr>
              <a:t>Константиниди</a:t>
            </a:r>
            <a:r>
              <a:rPr lang="ru-RU" sz="900" i="1" dirty="0">
                <a:effectLst/>
                <a:latin typeface="Times New Roman" panose="02020603050405020304" pitchFamily="18" charset="0"/>
                <a:ea typeface="Calibri" panose="020F0502020204030204" pitchFamily="34" charset="0"/>
              </a:rPr>
              <a:t> К.Д.  и прачкой </a:t>
            </a:r>
            <a:r>
              <a:rPr lang="ru-RU" sz="900" i="1" dirty="0" err="1">
                <a:effectLst/>
                <a:latin typeface="Times New Roman" panose="02020603050405020304" pitchFamily="18" charset="0"/>
                <a:ea typeface="Calibri" panose="020F0502020204030204" pitchFamily="34" charset="0"/>
              </a:rPr>
              <a:t>Константиниди</a:t>
            </a:r>
            <a:r>
              <a:rPr lang="ru-RU" sz="900" i="1" dirty="0">
                <a:effectLst/>
                <a:latin typeface="Times New Roman" panose="02020603050405020304" pitchFamily="18" charset="0"/>
                <a:ea typeface="Calibri" panose="020F0502020204030204" pitchFamily="34" charset="0"/>
              </a:rPr>
              <a:t> Г.В., которые являются соответственно  супругом и свекровью директора детского сада </a:t>
            </a:r>
            <a:r>
              <a:rPr lang="ru-RU" sz="900" i="1" dirty="0" err="1">
                <a:effectLst/>
                <a:latin typeface="Times New Roman" panose="02020603050405020304" pitchFamily="18" charset="0"/>
                <a:ea typeface="Calibri" panose="020F0502020204030204" pitchFamily="34" charset="0"/>
              </a:rPr>
              <a:t>Константиниди</a:t>
            </a:r>
            <a:r>
              <a:rPr lang="ru-RU" sz="900" i="1" dirty="0">
                <a:effectLst/>
                <a:latin typeface="Times New Roman" panose="02020603050405020304" pitchFamily="18" charset="0"/>
                <a:ea typeface="Calibri" panose="020F0502020204030204" pitchFamily="34" charset="0"/>
              </a:rPr>
              <a:t> А.П.;</a:t>
            </a:r>
          </a:p>
          <a:p>
            <a:endParaRPr lang="ru-RU" sz="900" i="1" dirty="0">
              <a:effectLst/>
              <a:latin typeface="Times New Roman" panose="02020603050405020304" pitchFamily="18" charset="0"/>
              <a:ea typeface="Calibri" panose="020F0502020204030204" pitchFamily="34" charset="0"/>
            </a:endParaRPr>
          </a:p>
          <a:p>
            <a:r>
              <a:rPr lang="ru-RU" sz="900" i="1" dirty="0">
                <a:solidFill>
                  <a:srgbClr val="FF0000"/>
                </a:solidFill>
                <a:effectLst/>
                <a:latin typeface="Times New Roman" panose="02020603050405020304" pitchFamily="18" charset="0"/>
                <a:ea typeface="Calibri" panose="020F0502020204030204" pitchFamily="34" charset="0"/>
              </a:rPr>
              <a:t>В КГУ «Общеобразовательная школа имени Ж. </a:t>
            </a:r>
            <a:r>
              <a:rPr lang="ru-RU" sz="900" i="1" dirty="0" err="1">
                <a:solidFill>
                  <a:srgbClr val="FF0000"/>
                </a:solidFill>
                <a:effectLst/>
                <a:latin typeface="Times New Roman" panose="02020603050405020304" pitchFamily="18" charset="0"/>
                <a:ea typeface="Calibri" panose="020F0502020204030204" pitchFamily="34" charset="0"/>
              </a:rPr>
              <a:t>Садвакасова</a:t>
            </a:r>
            <a:r>
              <a:rPr lang="ru-RU" sz="900" i="1" dirty="0">
                <a:solidFill>
                  <a:srgbClr val="FF0000"/>
                </a:solidFill>
                <a:effectLst/>
                <a:latin typeface="Times New Roman" panose="02020603050405020304" pitchFamily="18" charset="0"/>
                <a:ea typeface="Calibri" panose="020F0502020204030204" pitchFamily="34" charset="0"/>
              </a:rPr>
              <a:t>» Жанааркинского района </a:t>
            </a:r>
            <a:r>
              <a:rPr lang="ru-RU" sz="900" i="1" dirty="0">
                <a:effectLst/>
                <a:latin typeface="Times New Roman" panose="02020603050405020304" pitchFamily="18" charset="0"/>
                <a:ea typeface="Calibri" panose="020F0502020204030204" pitchFamily="34" charset="0"/>
              </a:rPr>
              <a:t>директором является  </a:t>
            </a:r>
            <a:r>
              <a:rPr lang="ru-RU" sz="900" i="1" dirty="0" err="1">
                <a:effectLst/>
                <a:latin typeface="Times New Roman" panose="02020603050405020304" pitchFamily="18" charset="0"/>
                <a:ea typeface="Calibri" panose="020F0502020204030204" pitchFamily="34" charset="0"/>
              </a:rPr>
              <a:t>Дарибаев</a:t>
            </a:r>
            <a:r>
              <a:rPr lang="ru-RU" sz="900" i="1" dirty="0">
                <a:effectLst/>
                <a:latin typeface="Times New Roman" panose="02020603050405020304" pitchFamily="18" charset="0"/>
                <a:ea typeface="Calibri" panose="020F0502020204030204" pitchFamily="34" charset="0"/>
              </a:rPr>
              <a:t> Н.М., </a:t>
            </a:r>
            <a:r>
              <a:rPr lang="ru-RU" sz="900" i="1" dirty="0" err="1">
                <a:effectLst/>
                <a:latin typeface="Times New Roman" panose="02020603050405020304" pitchFamily="18" charset="0"/>
                <a:ea typeface="Calibri" panose="020F0502020204030204" pitchFamily="34" charset="0"/>
              </a:rPr>
              <a:t>Бейсенова</a:t>
            </a:r>
            <a:r>
              <a:rPr lang="ru-RU" sz="900" i="1" dirty="0">
                <a:effectLst/>
                <a:latin typeface="Times New Roman" panose="02020603050405020304" pitchFamily="18" charset="0"/>
                <a:ea typeface="Calibri" panose="020F0502020204030204" pitchFamily="34" charset="0"/>
              </a:rPr>
              <a:t> Т.А. супруга директора занимает должность библиотекарем;</a:t>
            </a:r>
          </a:p>
          <a:p>
            <a:endParaRPr lang="ru-RU" sz="900" i="1" dirty="0">
              <a:effectLst/>
              <a:latin typeface="Times New Roman" panose="02020603050405020304" pitchFamily="18" charset="0"/>
              <a:ea typeface="Calibri" panose="020F0502020204030204" pitchFamily="34" charset="0"/>
            </a:endParaRPr>
          </a:p>
          <a:p>
            <a:r>
              <a:rPr lang="ru-RU" sz="900" i="1" dirty="0">
                <a:solidFill>
                  <a:srgbClr val="FF0000"/>
                </a:solidFill>
                <a:effectLst/>
                <a:latin typeface="Times New Roman" panose="02020603050405020304" pitchFamily="18" charset="0"/>
                <a:ea typeface="Calibri" panose="020F0502020204030204" pitchFamily="34" charset="0"/>
              </a:rPr>
              <a:t>В КГУ «Школа-лицей №1» города Сарани </a:t>
            </a:r>
            <a:r>
              <a:rPr lang="ru-RU" sz="900" i="1" dirty="0">
                <a:solidFill>
                  <a:schemeClr val="accent5">
                    <a:lumMod val="10000"/>
                  </a:schemeClr>
                </a:solidFill>
                <a:effectLst/>
                <a:latin typeface="Times New Roman" panose="02020603050405020304" pitchFamily="18" charset="0"/>
                <a:ea typeface="Calibri" panose="020F0502020204030204" pitchFamily="34" charset="0"/>
              </a:rPr>
              <a:t>директор Романюк Т.Г. </a:t>
            </a:r>
            <a:r>
              <a:rPr lang="ru-RU" sz="900" i="1" dirty="0">
                <a:effectLst/>
                <a:latin typeface="Times New Roman" panose="02020603050405020304" pitchFamily="18" charset="0"/>
                <a:ea typeface="Calibri" panose="020F0502020204030204" pitchFamily="34" charset="0"/>
              </a:rPr>
              <a:t>(пенсионного возраста-7 лет на пенсии) в должности с 1995 года, учитель общеобразовательных дисциплин Романюк Р.В. (пенсионного возраста, 3 года на пенсии) является супругом директора;</a:t>
            </a:r>
          </a:p>
          <a:p>
            <a:r>
              <a:rPr lang="ru-RU" sz="900" i="1" dirty="0">
                <a:solidFill>
                  <a:srgbClr val="FF0000"/>
                </a:solidFill>
                <a:effectLst/>
                <a:latin typeface="Times New Roman" panose="02020603050405020304" pitchFamily="18" charset="0"/>
                <a:ea typeface="Calibri" panose="020F0502020204030204" pitchFamily="34" charset="0"/>
              </a:rPr>
              <a:t>В КГУ «Лицей-интернат» </a:t>
            </a:r>
            <a:r>
              <a:rPr lang="ru-RU" sz="900" i="1" dirty="0" err="1">
                <a:solidFill>
                  <a:srgbClr val="FF0000"/>
                </a:solidFill>
                <a:effectLst/>
                <a:latin typeface="Times New Roman" panose="02020603050405020304" pitchFamily="18" charset="0"/>
                <a:ea typeface="Calibri" panose="020F0502020204030204" pitchFamily="34" charset="0"/>
              </a:rPr>
              <a:t>Білім</a:t>
            </a:r>
            <a:r>
              <a:rPr lang="ru-RU" sz="900" i="1" dirty="0">
                <a:solidFill>
                  <a:srgbClr val="FF0000"/>
                </a:solidFill>
                <a:effectLst/>
                <a:latin typeface="Times New Roman" panose="02020603050405020304" pitchFamily="18" charset="0"/>
                <a:ea typeface="Calibri" panose="020F0502020204030204" pitchFamily="34" charset="0"/>
              </a:rPr>
              <a:t>-инновация №1» </a:t>
            </a:r>
            <a:r>
              <a:rPr lang="ru-RU" sz="900" i="1" dirty="0">
                <a:effectLst/>
                <a:latin typeface="Times New Roman" panose="02020603050405020304" pitchFamily="18" charset="0"/>
                <a:ea typeface="Calibri" panose="020F0502020204030204" pitchFamily="34" charset="0"/>
              </a:rPr>
              <a:t>учителем английского языка числится  </a:t>
            </a:r>
            <a:r>
              <a:rPr lang="ru-RU" sz="900" i="1" dirty="0" err="1">
                <a:effectLst/>
                <a:latin typeface="Times New Roman" panose="02020603050405020304" pitchFamily="18" charset="0"/>
                <a:ea typeface="Calibri" panose="020F0502020204030204" pitchFamily="34" charset="0"/>
              </a:rPr>
              <a:t>Омарбай</a:t>
            </a:r>
            <a:r>
              <a:rPr lang="ru-RU" sz="900" i="1" dirty="0">
                <a:effectLst/>
                <a:latin typeface="Times New Roman" panose="02020603050405020304" pitchFamily="18" charset="0"/>
                <a:ea typeface="Calibri" panose="020F0502020204030204" pitchFamily="34" charset="0"/>
              </a:rPr>
              <a:t> А.М., которая является дочерью заместителя  директора по учебной работе </a:t>
            </a:r>
            <a:r>
              <a:rPr lang="ru-RU" sz="900" i="1" dirty="0" err="1">
                <a:effectLst/>
                <a:latin typeface="Times New Roman" panose="02020603050405020304" pitchFamily="18" charset="0"/>
                <a:ea typeface="Calibri" panose="020F0502020204030204" pitchFamily="34" charset="0"/>
              </a:rPr>
              <a:t>Мукатовой</a:t>
            </a:r>
            <a:r>
              <a:rPr lang="ru-RU" sz="900" i="1" dirty="0">
                <a:effectLst/>
                <a:latin typeface="Times New Roman" panose="02020603050405020304" pitchFamily="18" charset="0"/>
                <a:ea typeface="Calibri" panose="020F0502020204030204" pitchFamily="34" charset="0"/>
              </a:rPr>
              <a:t> Г.О.;</a:t>
            </a:r>
          </a:p>
          <a:p>
            <a:endParaRPr lang="ru-RU" sz="900" i="1" dirty="0">
              <a:effectLst/>
              <a:latin typeface="Times New Roman" panose="02020603050405020304" pitchFamily="18" charset="0"/>
              <a:ea typeface="Calibri" panose="020F0502020204030204" pitchFamily="34" charset="0"/>
            </a:endParaRPr>
          </a:p>
          <a:p>
            <a:r>
              <a:rPr lang="ru-RU" sz="900" i="1" dirty="0">
                <a:solidFill>
                  <a:srgbClr val="FF0000"/>
                </a:solidFill>
                <a:effectLst/>
                <a:latin typeface="Times New Roman" panose="02020603050405020304" pitchFamily="18" charset="0"/>
                <a:ea typeface="Calibri" panose="020F0502020204030204" pitchFamily="34" charset="0"/>
              </a:rPr>
              <a:t>В КГУ «Специализированная школа-лицей-интернат имени </a:t>
            </a:r>
            <a:r>
              <a:rPr lang="ru-RU" sz="900" i="1" dirty="0" err="1">
                <a:solidFill>
                  <a:srgbClr val="FF0000"/>
                </a:solidFill>
                <a:effectLst/>
                <a:latin typeface="Times New Roman" panose="02020603050405020304" pitchFamily="18" charset="0"/>
                <a:ea typeface="Calibri" panose="020F0502020204030204" pitchFamily="34" charset="0"/>
              </a:rPr>
              <a:t>Н.Нурмакова</a:t>
            </a:r>
            <a:r>
              <a:rPr lang="ru-RU" sz="900" i="1" dirty="0">
                <a:solidFill>
                  <a:schemeClr val="accent5">
                    <a:lumMod val="10000"/>
                  </a:schemeClr>
                </a:solidFill>
                <a:effectLst/>
                <a:latin typeface="Times New Roman" panose="02020603050405020304" pitchFamily="18" charset="0"/>
                <a:ea typeface="Calibri" panose="020F0502020204030204" pitchFamily="34" charset="0"/>
              </a:rPr>
              <a:t>» </a:t>
            </a:r>
            <a:r>
              <a:rPr lang="ru-RU" sz="900" i="1" dirty="0">
                <a:effectLst/>
                <a:latin typeface="Times New Roman" panose="02020603050405020304" pitchFamily="18" charset="0"/>
                <a:ea typeface="Calibri" panose="020F0502020204030204" pitchFamily="34" charset="0"/>
              </a:rPr>
              <a:t>воспитателем интерната числится  </a:t>
            </a:r>
            <a:r>
              <a:rPr lang="ru-RU" sz="900" i="1" dirty="0" err="1">
                <a:effectLst/>
                <a:latin typeface="Times New Roman" panose="02020603050405020304" pitchFamily="18" charset="0"/>
                <a:ea typeface="Calibri" panose="020F0502020204030204" pitchFamily="34" charset="0"/>
              </a:rPr>
              <a:t>Адилбаева</a:t>
            </a:r>
            <a:r>
              <a:rPr lang="ru-RU" sz="900" i="1" dirty="0">
                <a:effectLst/>
                <a:latin typeface="Times New Roman" panose="02020603050405020304" pitchFamily="18" charset="0"/>
                <a:ea typeface="Calibri" panose="020F0502020204030204" pitchFamily="34" charset="0"/>
              </a:rPr>
              <a:t> Ж.М. (в настоящее время в отпуске по уходу за ребенком), которая является  супругой заместителя  директора по воспитательной работе </a:t>
            </a:r>
            <a:r>
              <a:rPr lang="ru-RU" sz="900" i="1" dirty="0" err="1">
                <a:effectLst/>
                <a:latin typeface="Times New Roman" panose="02020603050405020304" pitchFamily="18" charset="0"/>
                <a:ea typeface="Calibri" panose="020F0502020204030204" pitchFamily="34" charset="0"/>
              </a:rPr>
              <a:t>Адилбаева</a:t>
            </a:r>
            <a:r>
              <a:rPr lang="ru-RU" sz="900" i="1" dirty="0">
                <a:effectLst/>
                <a:latin typeface="Times New Roman" panose="02020603050405020304" pitchFamily="18" charset="0"/>
                <a:ea typeface="Calibri" panose="020F0502020204030204" pitchFamily="34" charset="0"/>
              </a:rPr>
              <a:t> Е.Б.</a:t>
            </a:r>
          </a:p>
          <a:p>
            <a:endParaRPr lang="ru-RU" sz="1200" dirty="0">
              <a:effectLst/>
              <a:latin typeface="Times New Roman" panose="02020603050405020304" pitchFamily="18" charset="0"/>
              <a:ea typeface="Calibri" panose="020F0502020204030204" pitchFamily="34" charset="0"/>
            </a:endParaRPr>
          </a:p>
        </p:txBody>
      </p:sp>
    </p:spTree>
    <p:extLst>
      <p:ext uri="{BB962C8B-B14F-4D97-AF65-F5344CB8AC3E}">
        <p14:creationId xmlns="" xmlns:p14="http://schemas.microsoft.com/office/powerpoint/2010/main" val="28792809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80572B5A-9A6F-F770-E6E4-36EAAE507885}"/>
              </a:ext>
            </a:extLst>
          </p:cNvPr>
          <p:cNvSpPr>
            <a:spLocks noGrp="1"/>
          </p:cNvSpPr>
          <p:nvPr>
            <p:ph type="title"/>
          </p:nvPr>
        </p:nvSpPr>
        <p:spPr/>
        <p:txBody>
          <a:bodyPr/>
          <a:lstStyle/>
          <a:p>
            <a:pPr algn="ctr"/>
            <a:r>
              <a:rPr lang="ru-RU" sz="1800" b="1" dirty="0">
                <a:solidFill>
                  <a:srgbClr val="FF0000"/>
                </a:solidFill>
                <a:effectLst/>
                <a:latin typeface="Times New Roman" panose="02020603050405020304" pitchFamily="18" charset="0"/>
                <a:ea typeface="Calibri" panose="020F0502020204030204" pitchFamily="34" charset="0"/>
              </a:rPr>
              <a:t>Нарушения при оказании государственных услуг</a:t>
            </a:r>
            <a:endParaRPr lang="ru-RU" dirty="0">
              <a:solidFill>
                <a:srgbClr val="FF0000"/>
              </a:solidFill>
            </a:endParaRPr>
          </a:p>
        </p:txBody>
      </p:sp>
      <p:sp>
        <p:nvSpPr>
          <p:cNvPr id="4" name="Объект 3">
            <a:extLst>
              <a:ext uri="{FF2B5EF4-FFF2-40B4-BE49-F238E27FC236}">
                <a16:creationId xmlns="" xmlns:a16="http://schemas.microsoft.com/office/drawing/2014/main" id="{E77DA911-6CB4-9843-D338-98E5BD51431B}"/>
              </a:ext>
            </a:extLst>
          </p:cNvPr>
          <p:cNvSpPr>
            <a:spLocks noGrp="1"/>
          </p:cNvSpPr>
          <p:nvPr>
            <p:ph sz="half" idx="2"/>
          </p:nvPr>
        </p:nvSpPr>
        <p:spPr>
          <a:xfrm>
            <a:off x="323528" y="1059582"/>
            <a:ext cx="8712968" cy="3683868"/>
          </a:xfrm>
        </p:spPr>
        <p:txBody>
          <a:bodyPr/>
          <a:lstStyle/>
          <a:p>
            <a:pPr>
              <a:spcBef>
                <a:spcPts val="150"/>
              </a:spcBef>
            </a:pPr>
            <a:r>
              <a:rPr lang="ru-RU" sz="1050" i="1" dirty="0">
                <a:solidFill>
                  <a:srgbClr val="FF0000"/>
                </a:solidFill>
                <a:effectLst/>
                <a:latin typeface="Times New Roman" panose="02020603050405020304" pitchFamily="18" charset="0"/>
                <a:ea typeface="Calibri" panose="020F0502020204030204" pitchFamily="34" charset="0"/>
              </a:rPr>
              <a:t>КГУ «</a:t>
            </a:r>
            <a:r>
              <a:rPr lang="ru-RU" sz="1050" i="1" dirty="0" err="1">
                <a:solidFill>
                  <a:srgbClr val="FF0000"/>
                </a:solidFill>
                <a:effectLst/>
                <a:latin typeface="Times New Roman" panose="02020603050405020304" pitchFamily="18" charset="0"/>
                <a:ea typeface="Calibri" panose="020F0502020204030204" pitchFamily="34" charset="0"/>
              </a:rPr>
              <a:t>Коктенкольская</a:t>
            </a:r>
            <a:r>
              <a:rPr lang="ru-RU" sz="1050" i="1" dirty="0">
                <a:solidFill>
                  <a:srgbClr val="FF0000"/>
                </a:solidFill>
                <a:effectLst/>
                <a:latin typeface="Times New Roman" panose="02020603050405020304" pitchFamily="18" charset="0"/>
                <a:ea typeface="Calibri" panose="020F0502020204030204" pitchFamily="34" charset="0"/>
              </a:rPr>
              <a:t> общеобразовательная школа»</a:t>
            </a:r>
            <a:r>
              <a:rPr lang="ru-RU" sz="1050" i="1" dirty="0">
                <a:solidFill>
                  <a:srgbClr val="0070C0"/>
                </a:solidFill>
                <a:effectLst/>
                <a:latin typeface="Times New Roman" panose="02020603050405020304" pitchFamily="18" charset="0"/>
                <a:ea typeface="Calibri" panose="020F0502020204030204" pitchFamily="34" charset="0"/>
              </a:rPr>
              <a:t> в заявлениях по приему детей  в школу отсутствуют визы директора, истребованы излишние документы не предусмотренные в Правилах по оказанию государственной услуги справки с места работы, адресные справки;</a:t>
            </a:r>
          </a:p>
          <a:p>
            <a:pPr>
              <a:spcBef>
                <a:spcPts val="150"/>
              </a:spcBef>
            </a:pPr>
            <a:endParaRPr lang="ru-RU" sz="1050" i="1" dirty="0">
              <a:solidFill>
                <a:srgbClr val="0070C0"/>
              </a:solidFill>
              <a:effectLst/>
              <a:latin typeface="Times New Roman" panose="02020603050405020304" pitchFamily="18" charset="0"/>
              <a:ea typeface="Calibri" panose="020F0502020204030204" pitchFamily="34" charset="0"/>
            </a:endParaRPr>
          </a:p>
          <a:p>
            <a:pPr>
              <a:spcBef>
                <a:spcPts val="150"/>
              </a:spcBef>
            </a:pPr>
            <a:r>
              <a:rPr lang="ru-RU" sz="1050" i="1" dirty="0">
                <a:solidFill>
                  <a:srgbClr val="FF0000"/>
                </a:solidFill>
                <a:effectLst/>
                <a:latin typeface="Times New Roman" panose="02020603050405020304" pitchFamily="18" charset="0"/>
                <a:ea typeface="Calibri" panose="020F0502020204030204" pitchFamily="34" charset="0"/>
              </a:rPr>
              <a:t>КГУ «Общеобразовательная школа №2» города Приозерск  </a:t>
            </a:r>
            <a:r>
              <a:rPr lang="ru-RU" sz="1050" i="1" dirty="0">
                <a:solidFill>
                  <a:srgbClr val="0070C0"/>
                </a:solidFill>
                <a:effectLst/>
                <a:latin typeface="Times New Roman" panose="02020603050405020304" pitchFamily="18" charset="0"/>
                <a:ea typeface="Calibri" panose="020F0502020204030204" pitchFamily="34" charset="0"/>
              </a:rPr>
              <a:t>истребуются не предусмотренные Правилами  лишние документы. Так, в личных делах обнаружены копий удостоверения личности некоторых  родителей; </a:t>
            </a:r>
          </a:p>
          <a:p>
            <a:pPr>
              <a:spcBef>
                <a:spcPts val="150"/>
              </a:spcBef>
            </a:pPr>
            <a:endParaRPr lang="ru-RU" sz="1050" i="1" dirty="0">
              <a:solidFill>
                <a:srgbClr val="0070C0"/>
              </a:solidFill>
              <a:effectLst/>
              <a:latin typeface="Times New Roman" panose="02020603050405020304" pitchFamily="18" charset="0"/>
              <a:ea typeface="Calibri" panose="020F0502020204030204" pitchFamily="34" charset="0"/>
            </a:endParaRPr>
          </a:p>
          <a:p>
            <a:pPr>
              <a:spcBef>
                <a:spcPts val="150"/>
              </a:spcBef>
            </a:pPr>
            <a:r>
              <a:rPr lang="ru-RU" sz="1050" i="1" dirty="0">
                <a:solidFill>
                  <a:srgbClr val="FF0000"/>
                </a:solidFill>
                <a:effectLst/>
                <a:latin typeface="Times New Roman" panose="02020603050405020304" pitchFamily="18" charset="0"/>
                <a:ea typeface="Calibri" panose="020F0502020204030204" pitchFamily="34" charset="0"/>
              </a:rPr>
              <a:t>КГКП  «Ясли-сад «</a:t>
            </a:r>
            <a:r>
              <a:rPr lang="ru-RU" sz="1050" i="1" dirty="0" err="1">
                <a:solidFill>
                  <a:srgbClr val="FF0000"/>
                </a:solidFill>
                <a:effectLst/>
                <a:latin typeface="Times New Roman" panose="02020603050405020304" pitchFamily="18" charset="0"/>
                <a:ea typeface="Calibri" panose="020F0502020204030204" pitchFamily="34" charset="0"/>
              </a:rPr>
              <a:t>Нұршуақ</a:t>
            </a:r>
            <a:r>
              <a:rPr lang="ru-RU" sz="1050" i="1" dirty="0">
                <a:solidFill>
                  <a:srgbClr val="FF0000"/>
                </a:solidFill>
                <a:effectLst/>
                <a:latin typeface="Times New Roman" panose="02020603050405020304" pitchFamily="18" charset="0"/>
                <a:ea typeface="Calibri" panose="020F0502020204030204" pitchFamily="34" charset="0"/>
              </a:rPr>
              <a:t>» Шетского района </a:t>
            </a:r>
            <a:r>
              <a:rPr lang="ru-RU" sz="1050" i="1" dirty="0">
                <a:solidFill>
                  <a:srgbClr val="0070C0"/>
                </a:solidFill>
                <a:effectLst/>
                <a:latin typeface="Times New Roman" panose="02020603050405020304" pitchFamily="18" charset="0"/>
                <a:ea typeface="Calibri" panose="020F0502020204030204" pitchFamily="34" charset="0"/>
              </a:rPr>
              <a:t>некоторые обращения не подписывались руководителем;</a:t>
            </a:r>
          </a:p>
          <a:p>
            <a:pPr>
              <a:spcBef>
                <a:spcPts val="150"/>
              </a:spcBef>
            </a:pPr>
            <a:endParaRPr lang="ru-RU" sz="1050" i="1" dirty="0">
              <a:solidFill>
                <a:srgbClr val="0070C0"/>
              </a:solidFill>
              <a:effectLst/>
              <a:latin typeface="Times New Roman" panose="02020603050405020304" pitchFamily="18" charset="0"/>
              <a:ea typeface="Calibri" panose="020F0502020204030204" pitchFamily="34" charset="0"/>
            </a:endParaRPr>
          </a:p>
          <a:p>
            <a:pPr>
              <a:spcBef>
                <a:spcPts val="150"/>
              </a:spcBef>
            </a:pPr>
            <a:r>
              <a:rPr lang="ru-RU" sz="1050" i="1" dirty="0">
                <a:solidFill>
                  <a:srgbClr val="FF0000"/>
                </a:solidFill>
                <a:effectLst/>
                <a:latin typeface="Times New Roman" panose="02020603050405020304" pitchFamily="18" charset="0"/>
                <a:ea typeface="Calibri" panose="020F0502020204030204" pitchFamily="34" charset="0"/>
              </a:rPr>
              <a:t>КГУ «Балхашский технический колледж</a:t>
            </a:r>
            <a:r>
              <a:rPr lang="ru-RU" sz="1050" i="1" dirty="0">
                <a:solidFill>
                  <a:srgbClr val="0070C0"/>
                </a:solidFill>
                <a:effectLst/>
                <a:latin typeface="Times New Roman" panose="02020603050405020304" pitchFamily="18" charset="0"/>
                <a:ea typeface="Calibri" panose="020F0502020204030204" pitchFamily="34" charset="0"/>
              </a:rPr>
              <a:t> имени </a:t>
            </a:r>
            <a:r>
              <a:rPr lang="ru-RU" sz="1050" i="1" dirty="0" err="1">
                <a:solidFill>
                  <a:srgbClr val="0070C0"/>
                </a:solidFill>
                <a:effectLst/>
                <a:latin typeface="Times New Roman" panose="02020603050405020304" pitchFamily="18" charset="0"/>
                <a:ea typeface="Calibri" panose="020F0502020204030204" pitchFamily="34" charset="0"/>
              </a:rPr>
              <a:t>Халық</a:t>
            </a:r>
            <a:r>
              <a:rPr lang="ru-RU" sz="1050" i="1" dirty="0">
                <a:solidFill>
                  <a:srgbClr val="0070C0"/>
                </a:solidFill>
                <a:effectLst/>
                <a:latin typeface="Times New Roman" panose="02020603050405020304" pitchFamily="18" charset="0"/>
                <a:ea typeface="Calibri" panose="020F0502020204030204" pitchFamily="34" charset="0"/>
              </a:rPr>
              <a:t> </a:t>
            </a:r>
            <a:r>
              <a:rPr lang="ru-RU" sz="1050" i="1" dirty="0" err="1">
                <a:solidFill>
                  <a:srgbClr val="0070C0"/>
                </a:solidFill>
                <a:effectLst/>
                <a:latin typeface="Times New Roman" panose="02020603050405020304" pitchFamily="18" charset="0"/>
                <a:ea typeface="Calibri" panose="020F0502020204030204" pitchFamily="34" charset="0"/>
              </a:rPr>
              <a:t>қаһарманы</a:t>
            </a:r>
            <a:r>
              <a:rPr lang="ru-RU" sz="1050" i="1" dirty="0">
                <a:solidFill>
                  <a:srgbClr val="0070C0"/>
                </a:solidFill>
                <a:effectLst/>
                <a:latin typeface="Times New Roman" panose="02020603050405020304" pitchFamily="18" charset="0"/>
                <a:ea typeface="Calibri" panose="020F0502020204030204" pitchFamily="34" charset="0"/>
              </a:rPr>
              <a:t> </a:t>
            </a:r>
            <a:r>
              <a:rPr lang="ru-RU" sz="1050" i="1" dirty="0" err="1">
                <a:solidFill>
                  <a:srgbClr val="0070C0"/>
                </a:solidFill>
                <a:effectLst/>
                <a:latin typeface="Times New Roman" panose="02020603050405020304" pitchFamily="18" charset="0"/>
                <a:ea typeface="Calibri" panose="020F0502020204030204" pitchFamily="34" charset="0"/>
              </a:rPr>
              <a:t>Рақымжана</a:t>
            </a:r>
            <a:r>
              <a:rPr lang="ru-RU" sz="1050" i="1" dirty="0">
                <a:solidFill>
                  <a:srgbClr val="0070C0"/>
                </a:solidFill>
                <a:effectLst/>
                <a:latin typeface="Times New Roman" panose="02020603050405020304" pitchFamily="18" charset="0"/>
                <a:ea typeface="Calibri" panose="020F0502020204030204" pitchFamily="34" charset="0"/>
              </a:rPr>
              <a:t> </a:t>
            </a:r>
            <a:r>
              <a:rPr lang="ru-RU" sz="1050" i="1" dirty="0" err="1">
                <a:solidFill>
                  <a:srgbClr val="0070C0"/>
                </a:solidFill>
                <a:effectLst/>
                <a:latin typeface="Times New Roman" panose="02020603050405020304" pitchFamily="18" charset="0"/>
                <a:ea typeface="Calibri" panose="020F0502020204030204" pitchFamily="34" charset="0"/>
              </a:rPr>
              <a:t>Қошкарбаева</a:t>
            </a:r>
            <a:r>
              <a:rPr lang="ru-RU" sz="1050" i="1" dirty="0">
                <a:solidFill>
                  <a:srgbClr val="0070C0"/>
                </a:solidFill>
                <a:effectLst/>
                <a:latin typeface="Times New Roman" panose="02020603050405020304" pitchFamily="18" charset="0"/>
                <a:ea typeface="Calibri" panose="020F0502020204030204" pitchFamily="34" charset="0"/>
              </a:rPr>
              <a:t>» истребуются не предусмотренные Правилами  лишние документы. Так, в личных делах обнаружены копий удостоверения личности Елфимова В.В., Волченко Е.Е.;</a:t>
            </a:r>
          </a:p>
          <a:p>
            <a:pPr>
              <a:spcBef>
                <a:spcPts val="150"/>
              </a:spcBef>
            </a:pPr>
            <a:endParaRPr lang="ru-RU" sz="1050" i="1" dirty="0">
              <a:solidFill>
                <a:srgbClr val="0070C0"/>
              </a:solidFill>
              <a:effectLst/>
              <a:latin typeface="Times New Roman" panose="02020603050405020304" pitchFamily="18" charset="0"/>
              <a:ea typeface="Calibri" panose="020F0502020204030204" pitchFamily="34" charset="0"/>
            </a:endParaRPr>
          </a:p>
          <a:p>
            <a:pPr>
              <a:spcBef>
                <a:spcPts val="150"/>
              </a:spcBef>
            </a:pPr>
            <a:r>
              <a:rPr lang="ru-RU" sz="1050" i="1" dirty="0">
                <a:solidFill>
                  <a:srgbClr val="FF0000"/>
                </a:solidFill>
                <a:effectLst/>
                <a:latin typeface="Times New Roman" panose="02020603050405020304" pitchFamily="18" charset="0"/>
                <a:ea typeface="Calibri" panose="020F0502020204030204" pitchFamily="34" charset="0"/>
              </a:rPr>
              <a:t>КГУ «Лицей-интернат» </a:t>
            </a:r>
            <a:r>
              <a:rPr lang="ru-RU" sz="1050" i="1" dirty="0" err="1">
                <a:solidFill>
                  <a:srgbClr val="FF0000"/>
                </a:solidFill>
                <a:effectLst/>
                <a:latin typeface="Times New Roman" panose="02020603050405020304" pitchFamily="18" charset="0"/>
                <a:ea typeface="Calibri" panose="020F0502020204030204" pitchFamily="34" charset="0"/>
              </a:rPr>
              <a:t>Білім</a:t>
            </a:r>
            <a:r>
              <a:rPr lang="ru-RU" sz="1050" i="1" dirty="0">
                <a:solidFill>
                  <a:srgbClr val="FF0000"/>
                </a:solidFill>
                <a:effectLst/>
                <a:latin typeface="Times New Roman" panose="02020603050405020304" pitchFamily="18" charset="0"/>
                <a:ea typeface="Calibri" panose="020F0502020204030204" pitchFamily="34" charset="0"/>
              </a:rPr>
              <a:t>-инновация №2» </a:t>
            </a:r>
            <a:r>
              <a:rPr lang="ru-RU" sz="1050" i="1" dirty="0">
                <a:solidFill>
                  <a:srgbClr val="0070C0"/>
                </a:solidFill>
                <a:effectLst/>
                <a:latin typeface="Times New Roman" panose="02020603050405020304" pitchFamily="18" charset="0"/>
                <a:ea typeface="Calibri" panose="020F0502020204030204" pitchFamily="34" charset="0"/>
              </a:rPr>
              <a:t>не всегда налагается виза директора школы. Истребуются не предусмотренные Правилами  лишние документы. Так, в личных делах обнаружены копия удостоверения личности </a:t>
            </a:r>
            <a:r>
              <a:rPr lang="ru-RU" sz="1050" i="1" dirty="0" err="1">
                <a:solidFill>
                  <a:srgbClr val="0070C0"/>
                </a:solidFill>
                <a:effectLst/>
                <a:latin typeface="Times New Roman" panose="02020603050405020304" pitchFamily="18" charset="0"/>
                <a:ea typeface="Calibri" panose="020F0502020204030204" pitchFamily="34" charset="0"/>
              </a:rPr>
              <a:t>Әуезхан</a:t>
            </a:r>
            <a:r>
              <a:rPr lang="ru-RU" sz="1050" i="1" dirty="0">
                <a:solidFill>
                  <a:srgbClr val="0070C0"/>
                </a:solidFill>
                <a:effectLst/>
                <a:latin typeface="Times New Roman" panose="02020603050405020304" pitchFamily="18" charset="0"/>
                <a:ea typeface="Calibri" panose="020F0502020204030204" pitchFamily="34" charset="0"/>
              </a:rPr>
              <a:t> А.А., справка с места работы родителя </a:t>
            </a:r>
            <a:r>
              <a:rPr lang="ru-RU" sz="1050" i="1" dirty="0" err="1">
                <a:solidFill>
                  <a:srgbClr val="0070C0"/>
                </a:solidFill>
                <a:effectLst/>
                <a:latin typeface="Times New Roman" panose="02020603050405020304" pitchFamily="18" charset="0"/>
                <a:ea typeface="Calibri" panose="020F0502020204030204" pitchFamily="34" charset="0"/>
              </a:rPr>
              <a:t>Амангелді</a:t>
            </a:r>
            <a:r>
              <a:rPr lang="ru-RU" sz="1050" i="1" dirty="0">
                <a:solidFill>
                  <a:srgbClr val="0070C0"/>
                </a:solidFill>
                <a:effectLst/>
                <a:latin typeface="Times New Roman" panose="02020603050405020304" pitchFamily="18" charset="0"/>
                <a:ea typeface="Calibri" panose="020F0502020204030204" pitchFamily="34" charset="0"/>
              </a:rPr>
              <a:t> А.Б.;</a:t>
            </a:r>
          </a:p>
          <a:p>
            <a:pPr>
              <a:spcBef>
                <a:spcPts val="150"/>
              </a:spcBef>
            </a:pPr>
            <a:endParaRPr lang="ru-RU" sz="1050" i="1" dirty="0">
              <a:solidFill>
                <a:srgbClr val="0070C0"/>
              </a:solidFill>
              <a:effectLst/>
              <a:latin typeface="Times New Roman" panose="02020603050405020304" pitchFamily="18" charset="0"/>
              <a:ea typeface="Calibri" panose="020F0502020204030204" pitchFamily="34" charset="0"/>
            </a:endParaRPr>
          </a:p>
          <a:p>
            <a:pPr>
              <a:spcBef>
                <a:spcPts val="150"/>
              </a:spcBef>
            </a:pPr>
            <a:r>
              <a:rPr lang="ru-RU" sz="1050" i="1" dirty="0">
                <a:solidFill>
                  <a:srgbClr val="FF0000"/>
                </a:solidFill>
                <a:effectLst/>
                <a:latin typeface="Times New Roman" panose="02020603050405020304" pitchFamily="18" charset="0"/>
                <a:ea typeface="Calibri" panose="020F0502020204030204" pitchFamily="34" charset="0"/>
              </a:rPr>
              <a:t>КГУ «Лицей-интернат» </a:t>
            </a:r>
            <a:r>
              <a:rPr lang="ru-RU" sz="1050" i="1" dirty="0" err="1">
                <a:solidFill>
                  <a:srgbClr val="FF0000"/>
                </a:solidFill>
                <a:effectLst/>
                <a:latin typeface="Times New Roman" panose="02020603050405020304" pitchFamily="18" charset="0"/>
                <a:ea typeface="Calibri" panose="020F0502020204030204" pitchFamily="34" charset="0"/>
              </a:rPr>
              <a:t>Білім</a:t>
            </a:r>
            <a:r>
              <a:rPr lang="ru-RU" sz="1050" i="1" dirty="0">
                <a:solidFill>
                  <a:srgbClr val="FF0000"/>
                </a:solidFill>
                <a:effectLst/>
                <a:latin typeface="Times New Roman" panose="02020603050405020304" pitchFamily="18" charset="0"/>
                <a:ea typeface="Calibri" panose="020F0502020204030204" pitchFamily="34" charset="0"/>
              </a:rPr>
              <a:t>-инновация №1» </a:t>
            </a:r>
            <a:r>
              <a:rPr lang="ru-RU" sz="1050" i="1" dirty="0">
                <a:solidFill>
                  <a:srgbClr val="0070C0"/>
                </a:solidFill>
                <a:effectLst/>
                <a:latin typeface="Times New Roman" panose="02020603050405020304" pitchFamily="18" charset="0"/>
                <a:ea typeface="Calibri" panose="020F0502020204030204" pitchFamily="34" charset="0"/>
              </a:rPr>
              <a:t>не всегда налагается виза директора школы. Истребуются не предусмотренные Правилами  лишние документы. Так, в личных делах обнаружены адресная справка </a:t>
            </a:r>
            <a:r>
              <a:rPr lang="ru-RU" sz="1050" i="1" dirty="0" err="1">
                <a:solidFill>
                  <a:srgbClr val="0070C0"/>
                </a:solidFill>
                <a:effectLst/>
                <a:latin typeface="Times New Roman" panose="02020603050405020304" pitchFamily="18" charset="0"/>
                <a:ea typeface="Calibri" panose="020F0502020204030204" pitchFamily="34" charset="0"/>
              </a:rPr>
              <a:t>Тақсыққожина</a:t>
            </a:r>
            <a:r>
              <a:rPr lang="ru-RU" sz="1050" i="1" dirty="0">
                <a:solidFill>
                  <a:srgbClr val="0070C0"/>
                </a:solidFill>
                <a:effectLst/>
                <a:latin typeface="Times New Roman" panose="02020603050405020304" pitchFamily="18" charset="0"/>
                <a:ea typeface="Calibri" panose="020F0502020204030204" pitchFamily="34" charset="0"/>
              </a:rPr>
              <a:t> М.М., справка с места работы родителя </a:t>
            </a:r>
            <a:r>
              <a:rPr lang="ru-RU" sz="1050" i="1" dirty="0" err="1">
                <a:solidFill>
                  <a:srgbClr val="0070C0"/>
                </a:solidFill>
                <a:effectLst/>
                <a:latin typeface="Times New Roman" panose="02020603050405020304" pitchFamily="18" charset="0"/>
                <a:ea typeface="Calibri" panose="020F0502020204030204" pitchFamily="34" charset="0"/>
              </a:rPr>
              <a:t>Қазна</a:t>
            </a:r>
            <a:r>
              <a:rPr lang="ru-RU" sz="1050" i="1" dirty="0">
                <a:solidFill>
                  <a:srgbClr val="0070C0"/>
                </a:solidFill>
                <a:effectLst/>
                <a:latin typeface="Times New Roman" panose="02020603050405020304" pitchFamily="18" charset="0"/>
                <a:ea typeface="Calibri" panose="020F0502020204030204" pitchFamily="34" charset="0"/>
              </a:rPr>
              <a:t> К.Е.. Тем самым, грубо нарушены требования Закона Республики Казахстан от 15 апреля 2013 года № 88-V «О государственных услугах». </a:t>
            </a:r>
          </a:p>
        </p:txBody>
      </p:sp>
    </p:spTree>
    <p:extLst>
      <p:ext uri="{BB962C8B-B14F-4D97-AF65-F5344CB8AC3E}">
        <p14:creationId xmlns="" xmlns:p14="http://schemas.microsoft.com/office/powerpoint/2010/main" val="35761343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80572B5A-9A6F-F770-E6E4-36EAAE507885}"/>
              </a:ext>
            </a:extLst>
          </p:cNvPr>
          <p:cNvSpPr>
            <a:spLocks noGrp="1"/>
          </p:cNvSpPr>
          <p:nvPr>
            <p:ph type="title"/>
          </p:nvPr>
        </p:nvSpPr>
        <p:spPr/>
        <p:txBody>
          <a:bodyPr/>
          <a:lstStyle/>
          <a:p>
            <a:pPr algn="ctr"/>
            <a:r>
              <a:rPr lang="ru-RU" sz="1800" b="1" dirty="0">
                <a:solidFill>
                  <a:srgbClr val="FF0000"/>
                </a:solidFill>
                <a:effectLst/>
                <a:latin typeface="Times New Roman" panose="02020603050405020304" pitchFamily="18" charset="0"/>
                <a:ea typeface="Calibri" panose="020F0502020204030204" pitchFamily="34" charset="0"/>
              </a:rPr>
              <a:t>Антитеррористическая защищенность</a:t>
            </a:r>
            <a:endParaRPr lang="ru-RU" dirty="0">
              <a:solidFill>
                <a:srgbClr val="FF0000"/>
              </a:solidFill>
            </a:endParaRPr>
          </a:p>
        </p:txBody>
      </p:sp>
      <p:sp>
        <p:nvSpPr>
          <p:cNvPr id="4" name="Объект 3">
            <a:extLst>
              <a:ext uri="{FF2B5EF4-FFF2-40B4-BE49-F238E27FC236}">
                <a16:creationId xmlns="" xmlns:a16="http://schemas.microsoft.com/office/drawing/2014/main" id="{E77DA911-6CB4-9843-D338-98E5BD51431B}"/>
              </a:ext>
            </a:extLst>
          </p:cNvPr>
          <p:cNvSpPr>
            <a:spLocks noGrp="1"/>
          </p:cNvSpPr>
          <p:nvPr>
            <p:ph sz="half" idx="2"/>
          </p:nvPr>
        </p:nvSpPr>
        <p:spPr>
          <a:xfrm>
            <a:off x="251520" y="1131590"/>
            <a:ext cx="8435280" cy="3611860"/>
          </a:xfrm>
        </p:spPr>
        <p:txBody>
          <a:bodyPr/>
          <a:lstStyle/>
          <a:p>
            <a:r>
              <a:rPr lang="ru-RU" sz="1200" i="1" dirty="0">
                <a:solidFill>
                  <a:srgbClr val="FF0000"/>
                </a:solidFill>
                <a:effectLst/>
                <a:latin typeface="Times New Roman" panose="02020603050405020304" pitchFamily="18" charset="0"/>
                <a:ea typeface="Calibri" panose="020F0502020204030204" pitchFamily="34" charset="0"/>
              </a:rPr>
              <a:t>В КГКП  «Ясли-сад «</a:t>
            </a:r>
            <a:r>
              <a:rPr lang="ru-RU" sz="1200" i="1" dirty="0" err="1">
                <a:solidFill>
                  <a:srgbClr val="FF0000"/>
                </a:solidFill>
                <a:effectLst/>
                <a:latin typeface="Times New Roman" panose="02020603050405020304" pitchFamily="18" charset="0"/>
                <a:ea typeface="Calibri" panose="020F0502020204030204" pitchFamily="34" charset="0"/>
              </a:rPr>
              <a:t>Нұршуақ</a:t>
            </a:r>
            <a:r>
              <a:rPr lang="ru-RU" sz="1200" i="1" dirty="0">
                <a:solidFill>
                  <a:schemeClr val="accent5">
                    <a:lumMod val="10000"/>
                  </a:schemeClr>
                </a:solidFill>
                <a:effectLst/>
                <a:latin typeface="Times New Roman" panose="02020603050405020304" pitchFamily="18" charset="0"/>
                <a:ea typeface="Calibri" panose="020F0502020204030204" pitchFamily="34" charset="0"/>
              </a:rPr>
              <a:t>» </a:t>
            </a:r>
            <a:r>
              <a:rPr lang="ru-RU" sz="1200" i="1" dirty="0">
                <a:effectLst/>
                <a:latin typeface="Times New Roman" panose="02020603050405020304" pitchFamily="18" charset="0"/>
                <a:ea typeface="Calibri" panose="020F0502020204030204" pitchFamily="34" charset="0"/>
              </a:rPr>
              <a:t>Шетского района мониторы видеокамер расположены в кабинете методиста на втором этаже, контрольно-пропускной пункт не организован, турникета нет. В ночное время охрану осуществляют охранники, днем на пропускном пункте никого нет. Видеокамеры в паспорт антитеррористической защищенности объекта не включены.</a:t>
            </a:r>
          </a:p>
          <a:p>
            <a:pPr marL="0" indent="0">
              <a:buNone/>
            </a:pPr>
            <a:endParaRPr lang="ru-RU" sz="1200" i="1" dirty="0">
              <a:effectLst/>
              <a:latin typeface="Times New Roman" panose="02020603050405020304" pitchFamily="18" charset="0"/>
              <a:ea typeface="Calibri" panose="020F0502020204030204" pitchFamily="34" charset="0"/>
            </a:endParaRPr>
          </a:p>
          <a:p>
            <a:r>
              <a:rPr lang="ru-RU" sz="1200" i="1" dirty="0">
                <a:solidFill>
                  <a:srgbClr val="FF0000"/>
                </a:solidFill>
                <a:effectLst/>
                <a:latin typeface="Times New Roman" panose="02020603050405020304" pitchFamily="18" charset="0"/>
                <a:ea typeface="Calibri" panose="020F0502020204030204" pitchFamily="34" charset="0"/>
              </a:rPr>
              <a:t>В КГУ «Лицей-интернат» </a:t>
            </a:r>
            <a:r>
              <a:rPr lang="ru-RU" sz="1200" i="1" dirty="0" err="1">
                <a:solidFill>
                  <a:srgbClr val="FF0000"/>
                </a:solidFill>
                <a:effectLst/>
                <a:latin typeface="Times New Roman" panose="02020603050405020304" pitchFamily="18" charset="0"/>
                <a:ea typeface="Calibri" panose="020F0502020204030204" pitchFamily="34" charset="0"/>
              </a:rPr>
              <a:t>Білім</a:t>
            </a:r>
            <a:r>
              <a:rPr lang="ru-RU" sz="1200" i="1" dirty="0">
                <a:solidFill>
                  <a:srgbClr val="FF0000"/>
                </a:solidFill>
                <a:effectLst/>
                <a:latin typeface="Times New Roman" panose="02020603050405020304" pitchFamily="18" charset="0"/>
                <a:ea typeface="Calibri" panose="020F0502020204030204" pitchFamily="34" charset="0"/>
              </a:rPr>
              <a:t>-инновация №1» </a:t>
            </a:r>
            <a:r>
              <a:rPr lang="ru-RU" sz="1200" i="1" dirty="0">
                <a:effectLst/>
                <a:latin typeface="Times New Roman" panose="02020603050405020304" pitchFamily="18" charset="0"/>
                <a:ea typeface="Calibri" panose="020F0502020204030204" pitchFamily="34" charset="0"/>
              </a:rPr>
              <a:t>в паспорт антитеррористической защищенности объекта не внесены расположения видеокамер. При входе на территорию школы имеется контрольно-пропускной пункт, где дежурит сторож, однако в данном помещении отсутствует монитор видеокамер для контроля, мониторы находятся в здании в кураторской (учительской), контроль за ними никто не осуществляет. Также при входе не имеется </a:t>
            </a:r>
            <a:r>
              <a:rPr lang="ru-RU" sz="1200" i="1" dirty="0" err="1">
                <a:effectLst/>
                <a:latin typeface="Times New Roman" panose="02020603050405020304" pitchFamily="18" charset="0"/>
                <a:ea typeface="Calibri" panose="020F0502020204030204" pitchFamily="34" charset="0"/>
              </a:rPr>
              <a:t>видокамер</a:t>
            </a:r>
            <a:r>
              <a:rPr lang="ru-RU" sz="1200" i="1" dirty="0">
                <a:effectLst/>
                <a:latin typeface="Times New Roman" panose="02020603050405020304" pitchFamily="18" charset="0"/>
                <a:ea typeface="Calibri" panose="020F0502020204030204" pitchFamily="34" charset="0"/>
              </a:rPr>
              <a:t>, тревожная кнопка и турникет в не рабочем состоянии.</a:t>
            </a:r>
          </a:p>
          <a:p>
            <a:pPr marL="0" indent="0">
              <a:buNone/>
            </a:pPr>
            <a:endParaRPr lang="ru-RU" sz="1200" i="1" dirty="0">
              <a:effectLst/>
              <a:latin typeface="Times New Roman" panose="02020603050405020304" pitchFamily="18" charset="0"/>
              <a:ea typeface="Calibri" panose="020F0502020204030204" pitchFamily="34" charset="0"/>
            </a:endParaRPr>
          </a:p>
          <a:p>
            <a:r>
              <a:rPr lang="ru-RU" sz="1200" i="1" dirty="0">
                <a:solidFill>
                  <a:srgbClr val="FF0000"/>
                </a:solidFill>
                <a:effectLst/>
                <a:latin typeface="Times New Roman" panose="02020603050405020304" pitchFamily="18" charset="0"/>
                <a:ea typeface="Calibri" panose="020F0502020204030204" pitchFamily="34" charset="0"/>
              </a:rPr>
              <a:t>В КГУ «Специализированная школа-лицей-интернат имени </a:t>
            </a:r>
            <a:r>
              <a:rPr lang="ru-RU" sz="1200" i="1" dirty="0" err="1">
                <a:solidFill>
                  <a:srgbClr val="FF0000"/>
                </a:solidFill>
                <a:effectLst/>
                <a:latin typeface="Times New Roman" panose="02020603050405020304" pitchFamily="18" charset="0"/>
                <a:ea typeface="Calibri" panose="020F0502020204030204" pitchFamily="34" charset="0"/>
              </a:rPr>
              <a:t>Н.Нурмакова</a:t>
            </a:r>
            <a:r>
              <a:rPr lang="ru-RU" sz="1200" i="1" dirty="0">
                <a:solidFill>
                  <a:srgbClr val="FF0000"/>
                </a:solidFill>
                <a:effectLst/>
                <a:latin typeface="Times New Roman" panose="02020603050405020304" pitchFamily="18" charset="0"/>
                <a:ea typeface="Calibri" panose="020F0502020204030204" pitchFamily="34" charset="0"/>
              </a:rPr>
              <a:t>»</a:t>
            </a:r>
            <a:r>
              <a:rPr lang="ru-RU" sz="1200" i="1" dirty="0">
                <a:solidFill>
                  <a:schemeClr val="accent5">
                    <a:lumMod val="10000"/>
                  </a:schemeClr>
                </a:solidFill>
                <a:effectLst/>
                <a:latin typeface="Times New Roman" panose="02020603050405020304" pitchFamily="18" charset="0"/>
                <a:ea typeface="Calibri" panose="020F0502020204030204" pitchFamily="34" charset="0"/>
              </a:rPr>
              <a:t> </a:t>
            </a:r>
            <a:r>
              <a:rPr lang="ru-RU" sz="1200" i="1" dirty="0">
                <a:effectLst/>
                <a:latin typeface="Times New Roman" panose="02020603050405020304" pitchFamily="18" charset="0"/>
                <a:ea typeface="Calibri" panose="020F0502020204030204" pitchFamily="34" charset="0"/>
              </a:rPr>
              <a:t>тревожная кнопка и монитор на отдельные камеры  находится в другом помещении на расстоянии 5-6 метров от пропускного пункта.</a:t>
            </a:r>
          </a:p>
          <a:p>
            <a:pPr marL="0" indent="0">
              <a:buNone/>
            </a:pPr>
            <a:endParaRPr lang="ru-RU" sz="1200" i="1" dirty="0">
              <a:effectLst/>
              <a:latin typeface="Times New Roman" panose="02020603050405020304" pitchFamily="18" charset="0"/>
              <a:ea typeface="Calibri" panose="020F0502020204030204" pitchFamily="34" charset="0"/>
            </a:endParaRPr>
          </a:p>
          <a:p>
            <a:r>
              <a:rPr lang="ru-RU" sz="1200" i="1" dirty="0">
                <a:solidFill>
                  <a:srgbClr val="FF0000"/>
                </a:solidFill>
                <a:effectLst/>
                <a:latin typeface="Times New Roman" panose="02020603050405020304" pitchFamily="18" charset="0"/>
                <a:ea typeface="Calibri" panose="020F0502020204030204" pitchFamily="34" charset="0"/>
              </a:rPr>
              <a:t>В КГУ «Специализированная школа-лицей-интернат «Информационных технологий» </a:t>
            </a:r>
            <a:r>
              <a:rPr lang="ru-RU" sz="1200" i="1" dirty="0">
                <a:effectLst/>
                <a:latin typeface="Times New Roman" panose="02020603050405020304" pitchFamily="18" charset="0"/>
                <a:ea typeface="Calibri" panose="020F0502020204030204" pitchFamily="34" charset="0"/>
              </a:rPr>
              <a:t>охрану здания согласно договора осуществляет  ТОО «Охранное </a:t>
            </a:r>
            <a:r>
              <a:rPr lang="ru-RU" sz="1200" i="1" dirty="0" err="1">
                <a:effectLst/>
                <a:latin typeface="Times New Roman" panose="02020603050405020304" pitchFamily="18" charset="0"/>
                <a:ea typeface="Calibri" panose="020F0502020204030204" pitchFamily="34" charset="0"/>
              </a:rPr>
              <a:t>агенство</a:t>
            </a:r>
            <a:r>
              <a:rPr lang="ru-RU" sz="1200" i="1" dirty="0">
                <a:effectLst/>
                <a:latin typeface="Times New Roman" panose="02020603050405020304" pitchFamily="18" charset="0"/>
                <a:ea typeface="Calibri" panose="020F0502020204030204" pitchFamily="34" charset="0"/>
              </a:rPr>
              <a:t> «</a:t>
            </a:r>
            <a:r>
              <a:rPr lang="ru-RU" sz="1200" i="1" dirty="0" err="1">
                <a:effectLst/>
                <a:latin typeface="Times New Roman" panose="02020603050405020304" pitchFamily="18" charset="0"/>
                <a:ea typeface="Calibri" panose="020F0502020204030204" pitchFamily="34" charset="0"/>
              </a:rPr>
              <a:t>Әміре</a:t>
            </a:r>
            <a:r>
              <a:rPr lang="ru-RU" sz="1200" i="1" dirty="0">
                <a:effectLst/>
                <a:latin typeface="Times New Roman" panose="02020603050405020304" pitchFamily="18" charset="0"/>
                <a:ea typeface="Calibri" panose="020F0502020204030204" pitchFamily="34" charset="0"/>
              </a:rPr>
              <a:t>», охранник не имеет при себе служебного удостоверения и фонарик. </a:t>
            </a:r>
          </a:p>
        </p:txBody>
      </p:sp>
      <p:sp>
        <p:nvSpPr>
          <p:cNvPr id="5" name="Нижний колонтитул 4">
            <a:extLst>
              <a:ext uri="{FF2B5EF4-FFF2-40B4-BE49-F238E27FC236}">
                <a16:creationId xmlns="" xmlns:a16="http://schemas.microsoft.com/office/drawing/2014/main" id="{C9EF29AC-EC33-EEC8-E420-17226C1508FD}"/>
              </a:ext>
            </a:extLst>
          </p:cNvPr>
          <p:cNvSpPr>
            <a:spLocks noGrp="1"/>
          </p:cNvSpPr>
          <p:nvPr>
            <p:ph type="ftr" sz="quarter" idx="11"/>
          </p:nvPr>
        </p:nvSpPr>
        <p:spPr/>
        <p:txBody>
          <a:bodyPr/>
          <a:lstStyle/>
          <a:p>
            <a:r>
              <a:rPr lang="en-US"/>
              <a:t>www.themegallery.com</a:t>
            </a:r>
          </a:p>
        </p:txBody>
      </p:sp>
    </p:spTree>
    <p:extLst>
      <p:ext uri="{BB962C8B-B14F-4D97-AF65-F5344CB8AC3E}">
        <p14:creationId xmlns="" xmlns:p14="http://schemas.microsoft.com/office/powerpoint/2010/main" val="1210754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80572B5A-9A6F-F770-E6E4-36EAAE507885}"/>
              </a:ext>
            </a:extLst>
          </p:cNvPr>
          <p:cNvSpPr>
            <a:spLocks noGrp="1"/>
          </p:cNvSpPr>
          <p:nvPr>
            <p:ph type="title"/>
          </p:nvPr>
        </p:nvSpPr>
        <p:spPr/>
        <p:txBody>
          <a:bodyPr/>
          <a:lstStyle/>
          <a:p>
            <a:pPr indent="449580" algn="ctr">
              <a:lnSpc>
                <a:spcPct val="115000"/>
              </a:lnSpc>
              <a:spcAft>
                <a:spcPts val="1000"/>
              </a:spcAft>
            </a:pPr>
            <a:r>
              <a:rPr lang="ru-RU" sz="1050" b="1" i="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Выявление коррупционных рисков, связанных с реализацией иных вопросов, вытекающих из организационно-управленческой деятельности</a:t>
            </a:r>
            <a:r>
              <a:rPr lang="ru-RU" sz="105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ru-RU" sz="105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Объект 3">
            <a:extLst>
              <a:ext uri="{FF2B5EF4-FFF2-40B4-BE49-F238E27FC236}">
                <a16:creationId xmlns="" xmlns:a16="http://schemas.microsoft.com/office/drawing/2014/main" id="{E77DA911-6CB4-9843-D338-98E5BD51431B}"/>
              </a:ext>
            </a:extLst>
          </p:cNvPr>
          <p:cNvSpPr>
            <a:spLocks noGrp="1"/>
          </p:cNvSpPr>
          <p:nvPr>
            <p:ph sz="half" idx="2"/>
          </p:nvPr>
        </p:nvSpPr>
        <p:spPr>
          <a:xfrm>
            <a:off x="323528" y="843558"/>
            <a:ext cx="8712968" cy="4248472"/>
          </a:xfrm>
        </p:spPr>
        <p:txBody>
          <a:bodyPr/>
          <a:lstStyle/>
          <a:p>
            <a:pPr algn="just"/>
            <a:r>
              <a:rPr lang="ru-RU" sz="1000" i="1" dirty="0">
                <a:solidFill>
                  <a:srgbClr val="FF0000"/>
                </a:solidFill>
                <a:effectLst/>
                <a:latin typeface="Times New Roman" panose="02020603050405020304" pitchFamily="18" charset="0"/>
                <a:ea typeface="Calibri" panose="020F0502020204030204" pitchFamily="34" charset="0"/>
              </a:rPr>
              <a:t>В КГУ «Школа – лицей № 1» отдела образования города Сарани </a:t>
            </a:r>
            <a:r>
              <a:rPr lang="ru-RU" sz="1000" i="1" dirty="0">
                <a:effectLst/>
                <a:latin typeface="Times New Roman" panose="02020603050405020304" pitchFamily="18" charset="0"/>
                <a:ea typeface="Calibri" panose="020F0502020204030204" pitchFamily="34" charset="0"/>
              </a:rPr>
              <a:t>вакантные ставки библиотекаря, дворника, уборщика служебных помещений, гардеробщика, лаборанта не выставлялись как вакантные и распределялась среди работников школы. В соответствии с требованиями, предусмотренными подпунктом 11 пункта 2 статьи 23 Трудового Кодекса РК и подпунктом 1 пункта 2 статьи 28 Закона РК от 6 апреля 2016 года № 482-V «О занятости населения», работодатель обязан предоставлять уполномоченному органу по вопросам занятости сведения о наличии свободных рабочих мест (вакантных должностей) в течение пяти рабочих дней со дня их появления с указанием условий труда и оплаты. Для принятия процессуального решения и привлечения виновных лиц к уголовной ответственности материалы направлены в  Департамент Агентства Республики Казахстан по противодействию коррупции (Антикоррупционной службы) по Карагандинской области</a:t>
            </a:r>
          </a:p>
          <a:p>
            <a:pPr algn="just"/>
            <a:endParaRPr lang="ru-RU" sz="1000" i="1" dirty="0">
              <a:effectLst/>
              <a:latin typeface="Times New Roman" panose="02020603050405020304" pitchFamily="18" charset="0"/>
              <a:ea typeface="Calibri" panose="020F0502020204030204" pitchFamily="34" charset="0"/>
            </a:endParaRPr>
          </a:p>
          <a:p>
            <a:pPr algn="just"/>
            <a:r>
              <a:rPr lang="ru-RU" sz="1000" i="1" dirty="0">
                <a:solidFill>
                  <a:srgbClr val="FF0000"/>
                </a:solidFill>
                <a:effectLst/>
                <a:latin typeface="Times New Roman" panose="02020603050405020304" pitchFamily="18" charset="0"/>
                <a:ea typeface="Calibri" panose="020F0502020204030204" pitchFamily="34" charset="0"/>
              </a:rPr>
              <a:t>Установлено 14 фактов занятия предпринимательской деятельностью лицом, для которого установлен законодательством РК </a:t>
            </a:r>
            <a:r>
              <a:rPr lang="ru-RU" sz="1000" i="1" dirty="0">
                <a:effectLst/>
                <a:latin typeface="Times New Roman" panose="02020603050405020304" pitchFamily="18" charset="0"/>
                <a:ea typeface="Calibri" panose="020F0502020204030204" pitchFamily="34" charset="0"/>
              </a:rPr>
              <a:t>запрет на осуществление такой деятельностью (9-директров школ и 5 заместителей колледжей). Департаментом Агентства Республики Казахстан по противодействию коррупции (Антикоррупционной службы) по Карагандинской области вышеуказанные лица привлечены к административной ответственности по ст.154 КоАП РК</a:t>
            </a:r>
          </a:p>
          <a:p>
            <a:pPr algn="just"/>
            <a:endParaRPr lang="ru-RU" sz="1000" i="1" dirty="0">
              <a:effectLst/>
              <a:latin typeface="Times New Roman" panose="02020603050405020304" pitchFamily="18" charset="0"/>
              <a:ea typeface="Calibri" panose="020F0502020204030204" pitchFamily="34" charset="0"/>
            </a:endParaRPr>
          </a:p>
          <a:p>
            <a:pPr algn="just"/>
            <a:r>
              <a:rPr lang="ru-RU" sz="1000" i="1" dirty="0">
                <a:solidFill>
                  <a:srgbClr val="FF0000"/>
                </a:solidFill>
                <a:effectLst/>
                <a:latin typeface="Times New Roman" panose="02020603050405020304" pitchFamily="18" charset="0"/>
                <a:ea typeface="Calibri" panose="020F0502020204030204" pitchFamily="34" charset="0"/>
              </a:rPr>
              <a:t>В КГУ «Лицей-интернат» </a:t>
            </a:r>
            <a:r>
              <a:rPr lang="ru-RU" sz="1000" i="1" dirty="0" err="1">
                <a:solidFill>
                  <a:srgbClr val="FF0000"/>
                </a:solidFill>
                <a:effectLst/>
                <a:latin typeface="Times New Roman" panose="02020603050405020304" pitchFamily="18" charset="0"/>
                <a:ea typeface="Calibri" panose="020F0502020204030204" pitchFamily="34" charset="0"/>
              </a:rPr>
              <a:t>Білім</a:t>
            </a:r>
            <a:r>
              <a:rPr lang="ru-RU" sz="1000" i="1" dirty="0">
                <a:solidFill>
                  <a:srgbClr val="FF0000"/>
                </a:solidFill>
                <a:effectLst/>
                <a:latin typeface="Times New Roman" panose="02020603050405020304" pitchFamily="18" charset="0"/>
                <a:ea typeface="Calibri" panose="020F0502020204030204" pitchFamily="34" charset="0"/>
              </a:rPr>
              <a:t>-инновация №2»</a:t>
            </a:r>
            <a:r>
              <a:rPr lang="ru-RU" sz="1000" i="1" dirty="0">
                <a:effectLst/>
                <a:latin typeface="Times New Roman" panose="02020603050405020304" pitchFamily="18" charset="0"/>
                <a:ea typeface="Calibri" panose="020F0502020204030204" pitchFamily="34" charset="0"/>
              </a:rPr>
              <a:t> в нарушение ч.1 ст.26 Трудового Кодекса о запрете работы указанных лиц в сфере образования  в школу работником кухни принята на работу Т.Ж.М., состоящая на психо-неврологическом учете с диагнозом «</a:t>
            </a:r>
            <a:r>
              <a:rPr lang="ru-RU" sz="1000" i="1" dirty="0" err="1">
                <a:effectLst/>
                <a:latin typeface="Times New Roman" panose="02020603050405020304" pitchFamily="18" charset="0"/>
                <a:ea typeface="Calibri" panose="020F0502020204030204" pitchFamily="34" charset="0"/>
              </a:rPr>
              <a:t>шизотипическое</a:t>
            </a:r>
            <a:r>
              <a:rPr lang="ru-RU" sz="1000" i="1" dirty="0">
                <a:effectLst/>
                <a:latin typeface="Times New Roman" panose="02020603050405020304" pitchFamily="18" charset="0"/>
                <a:ea typeface="Calibri" panose="020F0502020204030204" pitchFamily="34" charset="0"/>
              </a:rPr>
              <a:t> расстройство»</a:t>
            </a:r>
          </a:p>
          <a:p>
            <a:pPr algn="just"/>
            <a:endParaRPr lang="ru-RU" sz="1000" i="1" dirty="0">
              <a:effectLst/>
              <a:latin typeface="Times New Roman" panose="02020603050405020304" pitchFamily="18" charset="0"/>
              <a:ea typeface="Calibri" panose="020F0502020204030204" pitchFamily="34" charset="0"/>
            </a:endParaRPr>
          </a:p>
          <a:p>
            <a:pPr algn="just"/>
            <a:r>
              <a:rPr lang="ru-RU" sz="1000" i="1" dirty="0">
                <a:solidFill>
                  <a:srgbClr val="FF0000"/>
                </a:solidFill>
                <a:effectLst/>
                <a:latin typeface="Times New Roman" panose="02020603050405020304" pitchFamily="18" charset="0"/>
                <a:ea typeface="Calibri" panose="020F0502020204030204" pitchFamily="34" charset="0"/>
              </a:rPr>
              <a:t>КГКП «Ясли сад </a:t>
            </a:r>
            <a:r>
              <a:rPr lang="ru-RU" sz="1000" i="1" dirty="0" err="1">
                <a:solidFill>
                  <a:srgbClr val="FF0000"/>
                </a:solidFill>
                <a:effectLst/>
                <a:latin typeface="Times New Roman" panose="02020603050405020304" pitchFamily="18" charset="0"/>
                <a:ea typeface="Calibri" panose="020F0502020204030204" pitchFamily="34" charset="0"/>
              </a:rPr>
              <a:t>Балақай</a:t>
            </a:r>
            <a:r>
              <a:rPr lang="ru-RU" sz="1000" i="1" dirty="0">
                <a:solidFill>
                  <a:srgbClr val="FF0000"/>
                </a:solidFill>
                <a:effectLst/>
                <a:latin typeface="Times New Roman" panose="02020603050405020304" pitchFamily="18" charset="0"/>
                <a:ea typeface="Calibri" panose="020F0502020204030204" pitchFamily="34" charset="0"/>
              </a:rPr>
              <a:t>» отдела образования города Приозерск, ККГУ «Общеобразовательная школа №1» отдела образования города Балхаш, ГУ «Специализированная школа-интернат «</a:t>
            </a:r>
            <a:r>
              <a:rPr lang="ru-RU" sz="1000" i="1" dirty="0" err="1">
                <a:solidFill>
                  <a:srgbClr val="FF0000"/>
                </a:solidFill>
                <a:effectLst/>
                <a:latin typeface="Times New Roman" panose="02020603050405020304" pitchFamily="18" charset="0"/>
                <a:ea typeface="Calibri" panose="020F0502020204030204" pitchFamily="34" charset="0"/>
              </a:rPr>
              <a:t>Зияткер</a:t>
            </a:r>
            <a:r>
              <a:rPr lang="ru-RU" sz="1000" i="1" dirty="0">
                <a:solidFill>
                  <a:srgbClr val="FF0000"/>
                </a:solidFill>
                <a:effectLst/>
                <a:latin typeface="Times New Roman" panose="02020603050405020304" pitchFamily="18" charset="0"/>
                <a:ea typeface="Calibri" panose="020F0502020204030204" pitchFamily="34" charset="0"/>
              </a:rPr>
              <a:t>», КГКП «Центр детско-юношеского творчества «</a:t>
            </a:r>
            <a:r>
              <a:rPr lang="ru-RU" sz="1000" i="1" dirty="0" err="1">
                <a:solidFill>
                  <a:srgbClr val="FF0000"/>
                </a:solidFill>
                <a:effectLst/>
                <a:latin typeface="Times New Roman" panose="02020603050405020304" pitchFamily="18" charset="0"/>
                <a:ea typeface="Calibri" panose="020F0502020204030204" pitchFamily="34" charset="0"/>
              </a:rPr>
              <a:t>Достық</a:t>
            </a:r>
            <a:r>
              <a:rPr lang="ru-RU" sz="1000" i="1" dirty="0">
                <a:solidFill>
                  <a:srgbClr val="FF0000"/>
                </a:solidFill>
                <a:effectLst/>
                <a:latin typeface="Times New Roman" panose="02020603050405020304" pitchFamily="18" charset="0"/>
                <a:ea typeface="Calibri" panose="020F0502020204030204" pitchFamily="34" charset="0"/>
              </a:rPr>
              <a:t>» отдела образования города Приозерск </a:t>
            </a:r>
            <a:r>
              <a:rPr lang="ru-RU" sz="1000" i="1" dirty="0">
                <a:effectLst/>
                <a:latin typeface="Times New Roman" panose="02020603050405020304" pitchFamily="18" charset="0"/>
                <a:ea typeface="Calibri" panose="020F0502020204030204" pitchFamily="34" charset="0"/>
              </a:rPr>
              <a:t>при проведении конкурса на  назначение на должности педагогов, согласно приказа Министра образования и науки Республики Казахстан от 21 февраля 2012 года № 57 «Об утверждении правил назначения на должности, освобождения от должностей первых руководителей и педагогов государственных организаций образования» допущены нарушения. Не изданы приказы, не подписаны протокола конкурсной комиссии, не направлены запросы в течение трех рабочих дней после принятия документов кандидата  о наличии либо отсутствии сведений о совершении коррупционного преступления и/или уголовного правонарушения в уполномоченный орган по правовой статистике и специальным учетам или его территориальные подразделения, а также о нарушении педагогической этики в Комитет по обеспечению качества в сфере образования и науки Министерства образования и науки Республики Казахстан и т</a:t>
            </a:r>
            <a:r>
              <a:rPr lang="ru-RU" sz="1000" i="1" dirty="0">
                <a:latin typeface="Times New Roman" panose="02020603050405020304" pitchFamily="18" charset="0"/>
                <a:ea typeface="Calibri" panose="020F0502020204030204" pitchFamily="34" charset="0"/>
              </a:rPr>
              <a:t>.п.</a:t>
            </a:r>
            <a:endParaRPr lang="ru-RU" sz="1000" i="1" dirty="0">
              <a:solidFill>
                <a:srgbClr val="FF0000"/>
              </a:solidFill>
              <a:effectLst/>
              <a:latin typeface="Times New Roman" panose="02020603050405020304" pitchFamily="18" charset="0"/>
              <a:ea typeface="Calibri" panose="020F0502020204030204" pitchFamily="34" charset="0"/>
            </a:endParaRPr>
          </a:p>
        </p:txBody>
      </p:sp>
    </p:spTree>
    <p:extLst>
      <p:ext uri="{BB962C8B-B14F-4D97-AF65-F5344CB8AC3E}">
        <p14:creationId xmlns="" xmlns:p14="http://schemas.microsoft.com/office/powerpoint/2010/main" val="1726617771"/>
      </p:ext>
    </p:extLst>
  </p:cSld>
  <p:clrMapOvr>
    <a:masterClrMapping/>
  </p:clrMapOvr>
</p:sld>
</file>

<file path=ppt/theme/theme1.xml><?xml version="1.0" encoding="utf-8"?>
<a:theme xmlns:a="http://schemas.openxmlformats.org/drawingml/2006/main" name="cdb2004146l">
  <a:themeElements>
    <a:clrScheme name="sample 3">
      <a:dk1>
        <a:srgbClr val="003366"/>
      </a:dk1>
      <a:lt1>
        <a:srgbClr val="FFFFFF"/>
      </a:lt1>
      <a:dk2>
        <a:srgbClr val="5086C2"/>
      </a:dk2>
      <a:lt2>
        <a:srgbClr val="C0C0C0"/>
      </a:lt2>
      <a:accent1>
        <a:srgbClr val="DE8848"/>
      </a:accent1>
      <a:accent2>
        <a:srgbClr val="85BA54"/>
      </a:accent2>
      <a:accent3>
        <a:srgbClr val="FFFFFF"/>
      </a:accent3>
      <a:accent4>
        <a:srgbClr val="002A56"/>
      </a:accent4>
      <a:accent5>
        <a:srgbClr val="ECC3B1"/>
      </a:accent5>
      <a:accent6>
        <a:srgbClr val="78A84B"/>
      </a:accent6>
      <a:hlink>
        <a:srgbClr val="4C59D2"/>
      </a:hlink>
      <a:folHlink>
        <a:srgbClr val="A0B5C4"/>
      </a:folHlink>
    </a:clrScheme>
    <a:fontScheme name="sample">
      <a:majorFont>
        <a:latin typeface="Verdana"/>
        <a:ea typeface=""/>
        <a:cs typeface=""/>
      </a:majorFont>
      <a:minorFont>
        <a:latin typeface="Verdana"/>
        <a:ea typeface=""/>
        <a:cs typeface=""/>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sample 1">
        <a:dk1>
          <a:srgbClr val="48806B"/>
        </a:dk1>
        <a:lt1>
          <a:srgbClr val="FFFFFF"/>
        </a:lt1>
        <a:dk2>
          <a:srgbClr val="77956D"/>
        </a:dk2>
        <a:lt2>
          <a:srgbClr val="C0C0C0"/>
        </a:lt2>
        <a:accent1>
          <a:srgbClr val="6BB9C3"/>
        </a:accent1>
        <a:accent2>
          <a:srgbClr val="E7BA15"/>
        </a:accent2>
        <a:accent3>
          <a:srgbClr val="FFFFFF"/>
        </a:accent3>
        <a:accent4>
          <a:srgbClr val="3C6C5A"/>
        </a:accent4>
        <a:accent5>
          <a:srgbClr val="BAD9DE"/>
        </a:accent5>
        <a:accent6>
          <a:srgbClr val="D1A812"/>
        </a:accent6>
        <a:hlink>
          <a:srgbClr val="76C14D"/>
        </a:hlink>
        <a:folHlink>
          <a:srgbClr val="B0C29C"/>
        </a:folHlink>
      </a:clrScheme>
      <a:clrMap bg1="lt1" tx1="dk1" bg2="lt2" tx2="dk2" accent1="accent1" accent2="accent2" accent3="accent3" accent4="accent4" accent5="accent5" accent6="accent6" hlink="hlink" folHlink="folHlink"/>
    </a:extraClrScheme>
    <a:extraClrScheme>
      <a:clrScheme name="sample 2">
        <a:dk1>
          <a:srgbClr val="5F5F5F"/>
        </a:dk1>
        <a:lt1>
          <a:srgbClr val="FFFFFF"/>
        </a:lt1>
        <a:dk2>
          <a:srgbClr val="8D8D8D"/>
        </a:dk2>
        <a:lt2>
          <a:srgbClr val="C0C0C0"/>
        </a:lt2>
        <a:accent1>
          <a:srgbClr val="8EC072"/>
        </a:accent1>
        <a:accent2>
          <a:srgbClr val="5DB8CD"/>
        </a:accent2>
        <a:accent3>
          <a:srgbClr val="FFFFFF"/>
        </a:accent3>
        <a:accent4>
          <a:srgbClr val="505050"/>
        </a:accent4>
        <a:accent5>
          <a:srgbClr val="C6DCBC"/>
        </a:accent5>
        <a:accent6>
          <a:srgbClr val="53A6BA"/>
        </a:accent6>
        <a:hlink>
          <a:srgbClr val="D68B40"/>
        </a:hlink>
        <a:folHlink>
          <a:srgbClr val="D5D179"/>
        </a:folHlink>
      </a:clrScheme>
      <a:clrMap bg1="lt1" tx1="dk1" bg2="lt2" tx2="dk2" accent1="accent1" accent2="accent2" accent3="accent3" accent4="accent4" accent5="accent5" accent6="accent6" hlink="hlink" folHlink="folHlink"/>
    </a:extraClrScheme>
    <a:extraClrScheme>
      <a:clrScheme name="sample 3">
        <a:dk1>
          <a:srgbClr val="003366"/>
        </a:dk1>
        <a:lt1>
          <a:srgbClr val="FFFFFF"/>
        </a:lt1>
        <a:dk2>
          <a:srgbClr val="5086C2"/>
        </a:dk2>
        <a:lt2>
          <a:srgbClr val="C0C0C0"/>
        </a:lt2>
        <a:accent1>
          <a:srgbClr val="DE8848"/>
        </a:accent1>
        <a:accent2>
          <a:srgbClr val="85BA54"/>
        </a:accent2>
        <a:accent3>
          <a:srgbClr val="FFFFFF"/>
        </a:accent3>
        <a:accent4>
          <a:srgbClr val="002A56"/>
        </a:accent4>
        <a:accent5>
          <a:srgbClr val="ECC3B1"/>
        </a:accent5>
        <a:accent6>
          <a:srgbClr val="78A84B"/>
        </a:accent6>
        <a:hlink>
          <a:srgbClr val="4C59D2"/>
        </a:hlink>
        <a:folHlink>
          <a:srgbClr val="A0B5C4"/>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cdb2004146l</Template>
  <TotalTime>1159</TotalTime>
  <Words>2713</Words>
  <Application>Microsoft Office PowerPoint</Application>
  <PresentationFormat>Экран (16:9)</PresentationFormat>
  <Paragraphs>140</Paragraphs>
  <Slides>16</Slides>
  <Notes>1</Notes>
  <HiddenSlides>0</HiddenSlides>
  <MMClips>0</MMClips>
  <ScaleCrop>false</ScaleCrop>
  <HeadingPairs>
    <vt:vector size="4" baseType="variant">
      <vt:variant>
        <vt:lpstr>Тема</vt:lpstr>
      </vt:variant>
      <vt:variant>
        <vt:i4>1</vt:i4>
      </vt:variant>
      <vt:variant>
        <vt:lpstr>Заголовки слайдов</vt:lpstr>
      </vt:variant>
      <vt:variant>
        <vt:i4>16</vt:i4>
      </vt:variant>
    </vt:vector>
  </HeadingPairs>
  <TitlesOfParts>
    <vt:vector size="17" baseType="lpstr">
      <vt:lpstr>cdb2004146l</vt:lpstr>
      <vt:lpstr>Слайд 1</vt:lpstr>
      <vt:lpstr>Приказ Председателя Агентства Республики Казахстан по делам государственной службы и противодействию коррупции от 19 октября 2016 года № 12 «Об утверждении Типовых правил проведения внутреннего анализа коррупционных рисков»</vt:lpstr>
      <vt:lpstr>Слайд 3</vt:lpstr>
      <vt:lpstr>Несоответствие квалификационным требованиям</vt:lpstr>
      <vt:lpstr>Судимость</vt:lpstr>
      <vt:lpstr>Конфликт интересов</vt:lpstr>
      <vt:lpstr>Нарушения при оказании государственных услуг</vt:lpstr>
      <vt:lpstr>Антитеррористическая защищенность</vt:lpstr>
      <vt:lpstr>Выявление коррупционных рисков, связанных с реализацией иных вопросов, вытекающих из организационно-управленческой деятельности </vt:lpstr>
      <vt:lpstr>Выявление коррупционных рисков, связанных с финансово-хозяйственной деятельностью</vt:lpstr>
      <vt:lpstr>Иные нарушения  </vt:lpstr>
      <vt:lpstr>Попечительский совет</vt:lpstr>
      <vt:lpstr>Слайд 13</vt:lpstr>
      <vt:lpstr>Слайд 14</vt:lpstr>
      <vt:lpstr>В рамках исполнения Закона Республики Казахстан от 18 ноября 2015 года № 410-V ЗРК «О противодействии коррупции» и реализации Антикоррупционной стратегии Республики Казахстан на 2015-2025 годы с января 2021 года были внесены изменения в процедуру предоставления декларации об активах и обязательствах физического лица. Обязательное предоставление декларации является мерой финансового контроля, предусмотренной статьей 11 Закона РК «О противодействии коррупции».  Вместе с тем,  бухгалтера и члены конкурсных комиссии по государственным закупкам отдельных организаций образования не предоставили  декларации  </vt:lpstr>
      <vt:lpstr>Слайд 16</vt:lpstr>
    </vt:vector>
  </TitlesOfParts>
  <Company>SPecialiST RePack</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Template</dc:title>
  <dc:creator>asus</dc:creator>
  <cp:lastModifiedBy>Windows User</cp:lastModifiedBy>
  <cp:revision>216</cp:revision>
  <dcterms:created xsi:type="dcterms:W3CDTF">2016-11-09T15:09:49Z</dcterms:created>
  <dcterms:modified xsi:type="dcterms:W3CDTF">2022-10-31T09:38:30Z</dcterms:modified>
</cp:coreProperties>
</file>