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61" r:id="rId5"/>
    <p:sldId id="262" r:id="rId6"/>
    <p:sldId id="264" r:id="rId7"/>
    <p:sldId id="266" r:id="rId8"/>
    <p:sldId id="268" r:id="rId9"/>
    <p:sldId id="269" r:id="rId10"/>
    <p:sldId id="271" r:id="rId11"/>
    <p:sldId id="272" r:id="rId12"/>
    <p:sldId id="275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4B6A"/>
    <a:srgbClr val="324B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72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92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75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43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32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95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29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1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3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20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4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86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1B24-F589-4AEA-8468-883A8CA6419F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9C1BF-98DC-4FC0-8014-ACD3FE883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7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4347" y="1479939"/>
            <a:ext cx="10023894" cy="234156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324B6A"/>
                </a:solidFill>
              </a:rPr>
              <a:t>Современные наркотические средства</a:t>
            </a:r>
          </a:p>
          <a:p>
            <a:r>
              <a:rPr lang="ru-RU" sz="4400" b="1" dirty="0" smtClean="0">
                <a:solidFill>
                  <a:srgbClr val="324B6A"/>
                </a:solidFill>
              </a:rPr>
              <a:t>Как распознать?</a:t>
            </a:r>
          </a:p>
          <a:p>
            <a:r>
              <a:rPr lang="ru-RU" sz="4400" b="1" dirty="0" smtClean="0">
                <a:solidFill>
                  <a:srgbClr val="324B6A"/>
                </a:solidFill>
              </a:rPr>
              <a:t>Что делать?</a:t>
            </a:r>
            <a:endParaRPr lang="ru-RU" sz="4400" b="1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дзаголовок 2"/>
          <p:cNvSpPr txBox="1">
            <a:spLocks/>
          </p:cNvSpPr>
          <p:nvPr/>
        </p:nvSpPr>
        <p:spPr>
          <a:xfrm>
            <a:off x="1457865" y="5488347"/>
            <a:ext cx="9816859" cy="6622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rgbClr val="324B6A"/>
                </a:solidFill>
              </a:rPr>
              <a:t>Общешкольные информационные собрания в рамках программы профилактики употребления ПАВ среди подростков по инициативе Общественного Фонда «Свободные Люди» и Департамента по борьбе с наркобизнесом МВД РК (исх. № МВД-1-21-6-76/4520-И)</a:t>
            </a:r>
            <a:endParaRPr lang="ru-RU" sz="1400" i="1" dirty="0">
              <a:solidFill>
                <a:srgbClr val="324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КАК РЕКЛАМИРУЮТ ПРОДАЖУ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" y="600067"/>
            <a:ext cx="3929152" cy="22063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579" b="34798"/>
          <a:stretch/>
        </p:blipFill>
        <p:spPr>
          <a:xfrm>
            <a:off x="4255268" y="626510"/>
            <a:ext cx="4045205" cy="22063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03760" y="1450871"/>
            <a:ext cx="3850481" cy="6858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300473" y="3653947"/>
            <a:ext cx="26880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ТРАФАРЕТНЫЕ НАДПИСИ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НА ЗАБОРАХ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И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СТЕНАХ ДОМОВ</a:t>
            </a:r>
            <a:endParaRPr lang="ru-RU" b="1" dirty="0">
              <a:solidFill>
                <a:srgbClr val="324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37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КАК РЕКЛАМИРУЮТ ПРОДАЖУ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6762" y="4095315"/>
            <a:ext cx="3683580" cy="2762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260" y="1551511"/>
            <a:ext cx="3979867" cy="53064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22020" y="2104171"/>
            <a:ext cx="2866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ОБЪЯВЛЕНИЯ НА СТОЛБАХ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ПОСТЕРЫ В МЕТРО</a:t>
            </a:r>
          </a:p>
        </p:txBody>
      </p:sp>
    </p:spTree>
    <p:extLst>
      <p:ext uri="{BB962C8B-B14F-4D97-AF65-F5344CB8AC3E}">
        <p14:creationId xmlns:p14="http://schemas.microsoft.com/office/powerpoint/2010/main" xmlns="" val="137162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974690" y="758347"/>
            <a:ext cx="1068139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КАКИМИ НАВЫКАМИ ДОЛЖЕН ОБЛАДАТЬ РЕБЕНОК?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6891" y="2046627"/>
            <a:ext cx="9355015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решать проблемы и справляться с трудностями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Коммуникабельность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сдерживать гнев и контролировать проявление негативных эмоций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взаимодействовать с окружающими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собственного достоинства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Эмоциональный контакт в семье</a:t>
            </a:r>
            <a:endParaRPr lang="ru-RU" dirty="0" smtClean="0">
              <a:solidFill>
                <a:srgbClr val="324B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15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974690" y="571492"/>
            <a:ext cx="10681398" cy="895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КОГДА НАДО НАЧИНАТЬ ВОЛНОВАТЬСЯ?</a:t>
            </a:r>
          </a:p>
          <a:p>
            <a:r>
              <a:rPr lang="ru-RU" sz="1800" dirty="0" smtClean="0">
                <a:solidFill>
                  <a:srgbClr val="324B6A"/>
                </a:solidFill>
              </a:rPr>
              <a:t>(косвенные признаки употребления)</a:t>
            </a:r>
            <a:endParaRPr lang="ru-RU" sz="1800" dirty="0">
              <a:solidFill>
                <a:srgbClr val="324B6A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8588" y="2109272"/>
            <a:ext cx="9355015" cy="318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Резкое снижение успеваемости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прогулов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Ложь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Смена круга общения (новые друзья)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Скрытность, в том числе разговоров по телефону</a:t>
            </a:r>
            <a:endParaRPr lang="ru-RU" dirty="0" smtClean="0">
              <a:solidFill>
                <a:srgbClr val="324B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Регулярные перепады настроения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сна, раздражительность, вялость, апатия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Нехватка карманных денег</a:t>
            </a:r>
            <a:endParaRPr lang="ru-RU" dirty="0" smtClean="0">
              <a:solidFill>
                <a:srgbClr val="324B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34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66485" y="0"/>
            <a:ext cx="4313208" cy="47825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Наркомания БЫЛА</a:t>
            </a:r>
            <a:endParaRPr lang="ru-RU" b="1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 txBox="1">
            <a:spLocks/>
          </p:cNvSpPr>
          <p:nvPr/>
        </p:nvSpPr>
        <p:spPr>
          <a:xfrm>
            <a:off x="6714488" y="-31018"/>
            <a:ext cx="431320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Наркомания СТАЛА</a:t>
            </a:r>
            <a:endParaRPr lang="ru-RU" b="1" dirty="0">
              <a:solidFill>
                <a:srgbClr val="324B6A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68" b="8348"/>
          <a:stretch/>
        </p:blipFill>
        <p:spPr>
          <a:xfrm>
            <a:off x="8229600" y="337506"/>
            <a:ext cx="3962400" cy="2988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56"/>
          <a:stretch/>
        </p:blipFill>
        <p:spPr>
          <a:xfrm>
            <a:off x="0" y="619774"/>
            <a:ext cx="3799402" cy="26961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2" r="35633"/>
          <a:stretch/>
        </p:blipFill>
        <p:spPr>
          <a:xfrm>
            <a:off x="5345723" y="337506"/>
            <a:ext cx="2737530" cy="30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8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Современный рынок наркотиков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5856513" y="676019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ТРАМАДОЛ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2216995" y="2145308"/>
            <a:ext cx="7279036" cy="307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Продается в аптеках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Не относится к списку наркотических веществ, а следовательно не попадает под юрисдикцию УБН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Вызывает опиоидную наркоманию</a:t>
            </a:r>
            <a:endParaRPr lang="en-US" sz="1800" dirty="0" smtClean="0">
              <a:solidFill>
                <a:srgbClr val="324B6A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Держится в моче до 8-ми часов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Вызывает эйфорию и </a:t>
            </a:r>
            <a:r>
              <a:rPr lang="ru-RU" sz="1800" dirty="0" err="1" smtClean="0">
                <a:solidFill>
                  <a:srgbClr val="324B6A"/>
                </a:solidFill>
              </a:rPr>
              <a:t>эмпатийное</a:t>
            </a:r>
            <a:r>
              <a:rPr lang="ru-RU" sz="1800" dirty="0" smtClean="0">
                <a:solidFill>
                  <a:srgbClr val="324B6A"/>
                </a:solidFill>
              </a:rPr>
              <a:t> состояние, аналогичное «</a:t>
            </a:r>
            <a:r>
              <a:rPr lang="ru-RU" sz="1800" dirty="0" err="1" smtClean="0">
                <a:solidFill>
                  <a:srgbClr val="324B6A"/>
                </a:solidFill>
              </a:rPr>
              <a:t>экстази</a:t>
            </a:r>
            <a:r>
              <a:rPr lang="ru-RU" sz="1800" dirty="0" smtClean="0">
                <a:solidFill>
                  <a:srgbClr val="324B6A"/>
                </a:solidFill>
              </a:rPr>
              <a:t>», которое длится 12-36 часов.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Подросток ощущает эмоциональную восприимчивость, желание помогать окружающим,  прилив бодрости, раскованность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rgbClr val="324B6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1819" y="1154276"/>
            <a:ext cx="407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опиоидный анальгетик </a:t>
            </a:r>
          </a:p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</a:t>
            </a:r>
            <a:r>
              <a:rPr lang="ru-RU" dirty="0">
                <a:solidFill>
                  <a:srgbClr val="324B6A"/>
                </a:solidFill>
              </a:rPr>
              <a:t>опиат героина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31986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Современный рынок наркотиков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/>
          <p:cNvSpPr txBox="1">
            <a:spLocks/>
          </p:cNvSpPr>
          <p:nvPr/>
        </p:nvSpPr>
        <p:spPr>
          <a:xfrm>
            <a:off x="803868" y="1829735"/>
            <a:ext cx="9876832" cy="4037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324B6A"/>
                </a:solidFill>
              </a:rPr>
              <a:t>С</a:t>
            </a:r>
            <a:r>
              <a:rPr lang="ru-RU" sz="1800" b="1" dirty="0" smtClean="0">
                <a:solidFill>
                  <a:srgbClr val="324B6A"/>
                </a:solidFill>
              </a:rPr>
              <a:t>ИМПТОМЫ АБСТИНЕТНОГО СИНДРОМА  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головная боль;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повышенное давление;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жар и озноб;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потливость;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ломоту в теле;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боль в мышцах;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учащенное сердцебиение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324B6A"/>
                </a:solidFill>
              </a:rPr>
              <a:t>р</a:t>
            </a:r>
            <a:r>
              <a:rPr lang="ru-RU" sz="1800" dirty="0" smtClean="0">
                <a:solidFill>
                  <a:srgbClr val="324B6A"/>
                </a:solidFill>
              </a:rPr>
              <a:t>асстройство пищеварения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324B6A"/>
                </a:solidFill>
              </a:rPr>
              <a:t>а</a:t>
            </a:r>
            <a:r>
              <a:rPr lang="ru-RU" sz="1800" dirty="0" smtClean="0">
                <a:solidFill>
                  <a:srgbClr val="324B6A"/>
                </a:solidFill>
              </a:rPr>
              <a:t>патия, депрессия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rgbClr val="324B6A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rgbClr val="324B6A"/>
                </a:solidFill>
              </a:rPr>
              <a:t>ЛОЖНАЯ ЭПИЛЕПСИЯ</a:t>
            </a:r>
          </a:p>
          <a:p>
            <a:pPr marL="285750" indent="-285750" algn="l">
              <a:buFontTx/>
              <a:buChar char="-"/>
            </a:pPr>
            <a:endParaRPr lang="ru-RU" sz="1800" dirty="0">
              <a:solidFill>
                <a:srgbClr val="324B6A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587720" y="705146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ТРАМАДОЛ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63026" y="1183404"/>
            <a:ext cx="407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опиоидный анальгетик </a:t>
            </a:r>
          </a:p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</a:t>
            </a:r>
            <a:r>
              <a:rPr lang="ru-RU" dirty="0">
                <a:solidFill>
                  <a:srgbClr val="324B6A"/>
                </a:solidFill>
              </a:rPr>
              <a:t>опиат героина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8525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Современный рынок наркотиков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4094703" y="619564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СИНТЕТИЧЕСКИЕ НАРКОТИКИ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2340" y="1097821"/>
            <a:ext cx="6243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«</a:t>
            </a:r>
            <a:r>
              <a:rPr lang="ru-RU" dirty="0" err="1" smtClean="0">
                <a:solidFill>
                  <a:srgbClr val="324B6A"/>
                </a:solidFill>
              </a:rPr>
              <a:t>легалка</a:t>
            </a:r>
            <a:r>
              <a:rPr lang="ru-RU" dirty="0" smtClean="0">
                <a:solidFill>
                  <a:srgbClr val="324B6A"/>
                </a:solidFill>
              </a:rPr>
              <a:t>», </a:t>
            </a:r>
            <a:r>
              <a:rPr lang="ru-RU" dirty="0" err="1" smtClean="0">
                <a:solidFill>
                  <a:srgbClr val="324B6A"/>
                </a:solidFill>
              </a:rPr>
              <a:t>спайсы</a:t>
            </a:r>
            <a:r>
              <a:rPr lang="ru-RU" dirty="0" smtClean="0">
                <a:solidFill>
                  <a:srgbClr val="324B6A"/>
                </a:solidFill>
              </a:rPr>
              <a:t>, курительные смеси, скорость, </a:t>
            </a:r>
            <a:r>
              <a:rPr lang="ru-RU" dirty="0" err="1" smtClean="0">
                <a:solidFill>
                  <a:srgbClr val="324B6A"/>
                </a:solidFill>
              </a:rPr>
              <a:t>спид</a:t>
            </a:r>
            <a:r>
              <a:rPr lang="ru-RU" dirty="0" smtClean="0">
                <a:solidFill>
                  <a:srgbClr val="324B6A"/>
                </a:solidFill>
              </a:rPr>
              <a:t> и пр.</a:t>
            </a:r>
            <a:endParaRPr lang="ru-RU" dirty="0">
              <a:solidFill>
                <a:srgbClr val="324B6A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53711" y="2092809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324B6A"/>
                </a:solidFill>
              </a:rPr>
              <a:t>JWH </a:t>
            </a:r>
            <a:r>
              <a:rPr lang="en-US" sz="2000" dirty="0" smtClean="0">
                <a:solidFill>
                  <a:srgbClr val="324B6A"/>
                </a:solidFill>
              </a:rPr>
              <a:t>(</a:t>
            </a:r>
            <a:r>
              <a:rPr lang="ru-RU" sz="2000" dirty="0" smtClean="0">
                <a:solidFill>
                  <a:srgbClr val="324B6A"/>
                </a:solidFill>
              </a:rPr>
              <a:t>джи-</a:t>
            </a:r>
            <a:r>
              <a:rPr lang="ru-RU" sz="2000" dirty="0" err="1" smtClean="0">
                <a:solidFill>
                  <a:srgbClr val="324B6A"/>
                </a:solidFill>
              </a:rPr>
              <a:t>ви</a:t>
            </a:r>
            <a:r>
              <a:rPr lang="ru-RU" sz="2000" dirty="0" smtClean="0">
                <a:solidFill>
                  <a:srgbClr val="324B6A"/>
                </a:solidFill>
              </a:rPr>
              <a:t>-</a:t>
            </a:r>
            <a:r>
              <a:rPr lang="ru-RU" sz="2000" dirty="0" err="1" smtClean="0">
                <a:solidFill>
                  <a:srgbClr val="324B6A"/>
                </a:solidFill>
              </a:rPr>
              <a:t>аш</a:t>
            </a:r>
            <a:r>
              <a:rPr lang="ru-RU" sz="2000" dirty="0" smtClean="0">
                <a:solidFill>
                  <a:srgbClr val="324B6A"/>
                </a:solidFill>
              </a:rPr>
              <a:t>)</a:t>
            </a:r>
            <a:endParaRPr lang="ru-RU" sz="2000" dirty="0">
              <a:solidFill>
                <a:srgbClr val="324B6A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845779" y="2104751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СОЛЬ </a:t>
            </a:r>
            <a:r>
              <a:rPr lang="en-US" sz="2000" dirty="0" smtClean="0">
                <a:solidFill>
                  <a:srgbClr val="324B6A"/>
                </a:solidFill>
              </a:rPr>
              <a:t>(</a:t>
            </a:r>
            <a:r>
              <a:rPr lang="ru-RU" sz="2000" dirty="0" smtClean="0">
                <a:solidFill>
                  <a:srgbClr val="324B6A"/>
                </a:solidFill>
              </a:rPr>
              <a:t>МДПВ)</a:t>
            </a:r>
          </a:p>
          <a:p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8195" y="2622218"/>
            <a:ext cx="407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</a:t>
            </a:r>
            <a:r>
              <a:rPr lang="ru-RU" dirty="0" err="1" smtClean="0">
                <a:solidFill>
                  <a:srgbClr val="324B6A"/>
                </a:solidFill>
              </a:rPr>
              <a:t>канабиноид</a:t>
            </a:r>
            <a:r>
              <a:rPr lang="ru-RU" dirty="0" smtClean="0">
                <a:solidFill>
                  <a:srgbClr val="324B6A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аналог марихуаны </a:t>
            </a:r>
            <a:endParaRPr lang="ru-RU" dirty="0">
              <a:solidFill>
                <a:srgbClr val="324B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21085" y="2527285"/>
            <a:ext cx="407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324B6A"/>
                </a:solidFill>
              </a:rPr>
              <a:t>м</a:t>
            </a:r>
            <a:r>
              <a:rPr lang="ru-RU" dirty="0" err="1" smtClean="0">
                <a:solidFill>
                  <a:srgbClr val="324B6A"/>
                </a:solidFill>
              </a:rPr>
              <a:t>етилендиоксипировалерон</a:t>
            </a:r>
            <a:r>
              <a:rPr lang="ru-RU" dirty="0" smtClean="0">
                <a:solidFill>
                  <a:srgbClr val="324B6A"/>
                </a:solidFill>
              </a:rPr>
              <a:t>, содержит аналоги </a:t>
            </a:r>
            <a:r>
              <a:rPr lang="ru-RU" dirty="0" err="1" smtClean="0">
                <a:solidFill>
                  <a:srgbClr val="324B6A"/>
                </a:solidFill>
              </a:rPr>
              <a:t>мефедрона</a:t>
            </a:r>
            <a:endParaRPr lang="ru-RU" dirty="0">
              <a:solidFill>
                <a:srgbClr val="324B6A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flipH="1">
            <a:off x="3436536" y="1467153"/>
            <a:ext cx="2907408" cy="574504"/>
          </a:xfrm>
          <a:prstGeom prst="straightConnector1">
            <a:avLst/>
          </a:prstGeom>
          <a:ln>
            <a:solidFill>
              <a:srgbClr val="32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688" y="1458272"/>
            <a:ext cx="2440573" cy="663903"/>
          </a:xfrm>
          <a:prstGeom prst="straightConnector1">
            <a:avLst/>
          </a:prstGeom>
          <a:ln>
            <a:solidFill>
              <a:srgbClr val="32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дзаголовок 2"/>
          <p:cNvSpPr txBox="1">
            <a:spLocks/>
          </p:cNvSpPr>
          <p:nvPr/>
        </p:nvSpPr>
        <p:spPr>
          <a:xfrm>
            <a:off x="2938803" y="3517073"/>
            <a:ext cx="7279036" cy="2379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постоянное появление новых формул затрудняет отнесение к списку наркотических веществ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324B6A"/>
                </a:solidFill>
              </a:rPr>
              <a:t>н</a:t>
            </a:r>
            <a:r>
              <a:rPr lang="ru-RU" sz="1800" dirty="0" smtClean="0">
                <a:solidFill>
                  <a:srgbClr val="324B6A"/>
                </a:solidFill>
              </a:rPr>
              <a:t>е прогнозируемо действует на организм, что увеличивает процент передозировок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324B6A"/>
                </a:solidFill>
              </a:rPr>
              <a:t>в</a:t>
            </a:r>
            <a:r>
              <a:rPr lang="ru-RU" sz="1800" dirty="0" smtClean="0">
                <a:solidFill>
                  <a:srgbClr val="324B6A"/>
                </a:solidFill>
              </a:rPr>
              <a:t>ызывает необратимые последствия для психики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Эффект держится от 2-х часов до 2-3 суток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в моче держатся до 7-ми дней</a:t>
            </a:r>
          </a:p>
          <a:p>
            <a:pPr algn="l"/>
            <a:r>
              <a:rPr lang="ru-RU" sz="1800" dirty="0" smtClean="0">
                <a:solidFill>
                  <a:srgbClr val="324B6A"/>
                </a:solidFill>
              </a:rPr>
              <a:t> </a:t>
            </a:r>
            <a:endParaRPr lang="ru-RU" sz="1800" dirty="0">
              <a:solidFill>
                <a:srgbClr val="324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3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Современный рынок наркотиков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>
            <a:spLocks/>
          </p:cNvSpPr>
          <p:nvPr/>
        </p:nvSpPr>
        <p:spPr>
          <a:xfrm>
            <a:off x="3682720" y="957193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324B6A"/>
                </a:solidFill>
              </a:rPr>
              <a:t>JWH </a:t>
            </a:r>
            <a:r>
              <a:rPr lang="en-US" sz="2000" dirty="0" smtClean="0">
                <a:solidFill>
                  <a:srgbClr val="324B6A"/>
                </a:solidFill>
              </a:rPr>
              <a:t>(</a:t>
            </a:r>
            <a:r>
              <a:rPr lang="ru-RU" sz="2000" dirty="0" smtClean="0">
                <a:solidFill>
                  <a:srgbClr val="324B6A"/>
                </a:solidFill>
              </a:rPr>
              <a:t>джи-</a:t>
            </a:r>
            <a:r>
              <a:rPr lang="ru-RU" sz="2000" dirty="0" err="1" smtClean="0">
                <a:solidFill>
                  <a:srgbClr val="324B6A"/>
                </a:solidFill>
              </a:rPr>
              <a:t>ви</a:t>
            </a:r>
            <a:r>
              <a:rPr lang="ru-RU" sz="2000" dirty="0" smtClean="0">
                <a:solidFill>
                  <a:srgbClr val="324B6A"/>
                </a:solidFill>
              </a:rPr>
              <a:t>-</a:t>
            </a:r>
            <a:r>
              <a:rPr lang="ru-RU" sz="2000" dirty="0" err="1" smtClean="0">
                <a:solidFill>
                  <a:srgbClr val="324B6A"/>
                </a:solidFill>
              </a:rPr>
              <a:t>аш</a:t>
            </a:r>
            <a:r>
              <a:rPr lang="ru-RU" sz="2000" dirty="0" smtClean="0">
                <a:solidFill>
                  <a:srgbClr val="324B6A"/>
                </a:solidFill>
              </a:rPr>
              <a:t>)</a:t>
            </a:r>
            <a:endParaRPr lang="ru-RU" sz="2000" dirty="0">
              <a:solidFill>
                <a:srgbClr val="324B6A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49839" y="1332839"/>
            <a:ext cx="407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</a:t>
            </a:r>
            <a:r>
              <a:rPr lang="ru-RU" dirty="0" err="1" smtClean="0">
                <a:solidFill>
                  <a:srgbClr val="324B6A"/>
                </a:solidFill>
              </a:rPr>
              <a:t>канабиноид</a:t>
            </a:r>
            <a:r>
              <a:rPr lang="ru-RU" dirty="0" smtClean="0">
                <a:solidFill>
                  <a:srgbClr val="324B6A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324B6A"/>
                </a:solidFill>
              </a:rPr>
              <a:t>синтетический аналог марихуаны 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43340"/>
            <a:ext cx="5054321" cy="37907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282" y="2619540"/>
            <a:ext cx="5132717" cy="38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38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Современный рынок наркотиков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90831"/>
            <a:ext cx="4191000" cy="3143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82048" y="1847068"/>
            <a:ext cx="7609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</a:rPr>
              <a:t>снижение концентрации внимания, нарушение мышления, потеря смысла в разговорах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</a:rPr>
              <a:t>неряшливость, отсутствие самокритики</a:t>
            </a:r>
          </a:p>
          <a:p>
            <a:endParaRPr lang="ru-RU" dirty="0" smtClean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</a:rPr>
              <a:t>частое появление приподнятого настроения, аномальная энергичность</a:t>
            </a:r>
          </a:p>
          <a:p>
            <a:endParaRPr lang="ru-RU" dirty="0" smtClean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</a:rPr>
              <a:t>бессонница, нарушения поведения</a:t>
            </a:r>
          </a:p>
          <a:p>
            <a:endParaRPr lang="ru-RU" dirty="0" smtClean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</a:rPr>
              <a:t>слишком эмоциональная речь</a:t>
            </a:r>
          </a:p>
          <a:p>
            <a:endParaRPr lang="ru-RU" dirty="0" smtClean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324B6A"/>
                </a:solidFill>
              </a:rPr>
              <a:t>излишняя смелость, хвастовство, бравада, высокомерие</a:t>
            </a:r>
          </a:p>
          <a:p>
            <a:endParaRPr lang="ru-RU" dirty="0" smtClean="0">
              <a:solidFill>
                <a:srgbClr val="324B6A"/>
              </a:solidFill>
            </a:endParaRPr>
          </a:p>
          <a:p>
            <a:r>
              <a:rPr lang="ru-RU" dirty="0" smtClean="0">
                <a:solidFill>
                  <a:srgbClr val="324B6A"/>
                </a:solidFill>
              </a:rPr>
              <a:t> -   резкие перепады настроения – от эйфории до агрессии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0" r="7087"/>
          <a:stretch/>
        </p:blipFill>
        <p:spPr>
          <a:xfrm>
            <a:off x="0" y="-2909"/>
            <a:ext cx="4200211" cy="3157223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365630" y="515459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СИНТЕТИЧЕСКИЕ НАРКОТИКИ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93267" y="993716"/>
            <a:ext cx="624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«</a:t>
            </a:r>
            <a:r>
              <a:rPr lang="ru-RU" dirty="0" err="1" smtClean="0">
                <a:solidFill>
                  <a:srgbClr val="324B6A"/>
                </a:solidFill>
              </a:rPr>
              <a:t>легалка</a:t>
            </a:r>
            <a:r>
              <a:rPr lang="ru-RU" dirty="0" smtClean="0">
                <a:solidFill>
                  <a:srgbClr val="324B6A"/>
                </a:solidFill>
              </a:rPr>
              <a:t>», </a:t>
            </a:r>
            <a:r>
              <a:rPr lang="ru-RU" dirty="0" err="1" smtClean="0">
                <a:solidFill>
                  <a:srgbClr val="324B6A"/>
                </a:solidFill>
              </a:rPr>
              <a:t>дживиаш</a:t>
            </a:r>
            <a:r>
              <a:rPr lang="ru-RU" dirty="0" smtClean="0">
                <a:solidFill>
                  <a:srgbClr val="324B6A"/>
                </a:solidFill>
              </a:rPr>
              <a:t>, </a:t>
            </a:r>
            <a:r>
              <a:rPr lang="ru-RU" dirty="0" err="1" smtClean="0">
                <a:solidFill>
                  <a:srgbClr val="324B6A"/>
                </a:solidFill>
              </a:rPr>
              <a:t>спайсы</a:t>
            </a:r>
            <a:r>
              <a:rPr lang="ru-RU" dirty="0" smtClean="0">
                <a:solidFill>
                  <a:srgbClr val="324B6A"/>
                </a:solidFill>
              </a:rPr>
              <a:t>, курительные смеси, скорость, </a:t>
            </a:r>
            <a:r>
              <a:rPr lang="ru-RU" dirty="0" err="1" smtClean="0">
                <a:solidFill>
                  <a:srgbClr val="324B6A"/>
                </a:solidFill>
              </a:rPr>
              <a:t>спид</a:t>
            </a:r>
            <a:r>
              <a:rPr lang="ru-RU" dirty="0" smtClean="0">
                <a:solidFill>
                  <a:srgbClr val="324B6A"/>
                </a:solidFill>
              </a:rPr>
              <a:t> и пр.</a:t>
            </a:r>
            <a:endParaRPr lang="ru-RU" dirty="0">
              <a:solidFill>
                <a:srgbClr val="324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4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Современный рынок наркотиков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/>
          <p:cNvSpPr txBox="1">
            <a:spLocks/>
          </p:cNvSpPr>
          <p:nvPr/>
        </p:nvSpPr>
        <p:spPr>
          <a:xfrm>
            <a:off x="864158" y="2118304"/>
            <a:ext cx="6933363" cy="3246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324B6A"/>
                </a:solidFill>
              </a:rPr>
              <a:t>С</a:t>
            </a:r>
            <a:r>
              <a:rPr lang="ru-RU" sz="1800" b="1" dirty="0" smtClean="0">
                <a:solidFill>
                  <a:srgbClr val="324B6A"/>
                </a:solidFill>
              </a:rPr>
              <a:t>ИМПТОМЫ АБСТИНЕТНОГО СИНДРОМА  </a:t>
            </a:r>
          </a:p>
          <a:p>
            <a:pPr algn="l"/>
            <a:r>
              <a:rPr lang="ru-RU" sz="1800" dirty="0" smtClean="0">
                <a:solidFill>
                  <a:srgbClr val="324B6A"/>
                </a:solidFill>
              </a:rPr>
              <a:t>-     истерики, капризы, депрессия вплоть до     попыток суицида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потеря веса</a:t>
            </a: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324B6A"/>
                </a:solidFill>
              </a:rPr>
              <a:t>б</a:t>
            </a:r>
            <a:r>
              <a:rPr lang="ru-RU" sz="1800" dirty="0" smtClean="0">
                <a:solidFill>
                  <a:srgbClr val="324B6A"/>
                </a:solidFill>
              </a:rPr>
              <a:t>езумный взгляд, речевые дефекты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мания слежки, тревога</a:t>
            </a: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rgbClr val="324B6A"/>
                </a:solidFill>
              </a:rPr>
              <a:t>постоянная жажда. Бессонница становится выраженной, аппетит пропадает. </a:t>
            </a:r>
            <a:endParaRPr lang="ru-RU" sz="1800" dirty="0">
              <a:solidFill>
                <a:srgbClr val="324B6A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dirty="0">
                <a:solidFill>
                  <a:srgbClr val="324B6A"/>
                </a:solidFill>
              </a:rPr>
              <a:t>п</a:t>
            </a:r>
            <a:r>
              <a:rPr lang="ru-RU" sz="1800" dirty="0" smtClean="0">
                <a:solidFill>
                  <a:srgbClr val="324B6A"/>
                </a:solidFill>
              </a:rPr>
              <a:t>сихические расстройства, шизофрения</a:t>
            </a:r>
            <a:endParaRPr lang="ru-RU" sz="1800" dirty="0">
              <a:solidFill>
                <a:srgbClr val="324B6A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6365630" y="515459"/>
            <a:ext cx="4826558" cy="47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324B6A"/>
                </a:solidFill>
              </a:rPr>
              <a:t>СИНТЕТИЧЕСКИЕ НАРКОТИКИ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93267" y="993716"/>
            <a:ext cx="624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24B6A"/>
                </a:solidFill>
              </a:rPr>
              <a:t>«</a:t>
            </a:r>
            <a:r>
              <a:rPr lang="ru-RU" dirty="0" err="1" smtClean="0">
                <a:solidFill>
                  <a:srgbClr val="324B6A"/>
                </a:solidFill>
              </a:rPr>
              <a:t>легалка</a:t>
            </a:r>
            <a:r>
              <a:rPr lang="ru-RU" dirty="0" smtClean="0">
                <a:solidFill>
                  <a:srgbClr val="324B6A"/>
                </a:solidFill>
              </a:rPr>
              <a:t>», </a:t>
            </a:r>
            <a:r>
              <a:rPr lang="ru-RU" dirty="0" err="1" smtClean="0">
                <a:solidFill>
                  <a:srgbClr val="324B6A"/>
                </a:solidFill>
              </a:rPr>
              <a:t>дживиаш</a:t>
            </a:r>
            <a:r>
              <a:rPr lang="ru-RU" dirty="0" smtClean="0">
                <a:solidFill>
                  <a:srgbClr val="324B6A"/>
                </a:solidFill>
              </a:rPr>
              <a:t>, </a:t>
            </a:r>
            <a:r>
              <a:rPr lang="ru-RU" dirty="0" err="1" smtClean="0">
                <a:solidFill>
                  <a:srgbClr val="324B6A"/>
                </a:solidFill>
              </a:rPr>
              <a:t>спайсы</a:t>
            </a:r>
            <a:r>
              <a:rPr lang="ru-RU" dirty="0" smtClean="0">
                <a:solidFill>
                  <a:srgbClr val="324B6A"/>
                </a:solidFill>
              </a:rPr>
              <a:t>, курительные смеси, скорость, </a:t>
            </a:r>
            <a:r>
              <a:rPr lang="ru-RU" dirty="0" err="1" smtClean="0">
                <a:solidFill>
                  <a:srgbClr val="324B6A"/>
                </a:solidFill>
              </a:rPr>
              <a:t>спид</a:t>
            </a:r>
            <a:r>
              <a:rPr lang="ru-RU" dirty="0" smtClean="0">
                <a:solidFill>
                  <a:srgbClr val="324B6A"/>
                </a:solidFill>
              </a:rPr>
              <a:t> и пр.</a:t>
            </a:r>
            <a:endParaRPr lang="ru-RU" dirty="0">
              <a:solidFill>
                <a:srgbClr val="324B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85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5442" y="0"/>
            <a:ext cx="4826558" cy="47825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24B6A"/>
                </a:solidFill>
              </a:rPr>
              <a:t>Современные каналы продажи</a:t>
            </a: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579" y="6283198"/>
            <a:ext cx="1776841" cy="57480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59283" y="6541990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570598"/>
            <a:ext cx="5132717" cy="0"/>
          </a:xfrm>
          <a:prstGeom prst="line">
            <a:avLst/>
          </a:prstGeom>
          <a:ln w="57150">
            <a:solidFill>
              <a:srgbClr val="324B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2216" y="4492698"/>
            <a:ext cx="2750725" cy="1047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4233" y="2667538"/>
            <a:ext cx="2818694" cy="8206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312" y="1528195"/>
            <a:ext cx="1069431" cy="10694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580" y="1481569"/>
            <a:ext cx="1234828" cy="12348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133589" cy="20890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8411" y="4145018"/>
            <a:ext cx="3133589" cy="23501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19403" y="367425"/>
            <a:ext cx="1342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СМАРТФОН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1723" y="2021207"/>
            <a:ext cx="2171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СОЦИАЛЬНЫЕ СЕТИ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МЕССЕНДЖЕРЫ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2146" y="4526901"/>
            <a:ext cx="1595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АНОНИМНАЯ 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ПЛАТЕЖНАЯ 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СИСТЕМА</a:t>
            </a:r>
            <a:endParaRPr lang="ru-RU" b="1" dirty="0">
              <a:solidFill>
                <a:srgbClr val="324B6A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73448" y="3174907"/>
            <a:ext cx="1868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24B6A"/>
                </a:solidFill>
              </a:rPr>
              <a:t>ЗАКЛАДКА В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ВЫБРАННОМ</a:t>
            </a:r>
          </a:p>
          <a:p>
            <a:r>
              <a:rPr lang="ru-RU" b="1" dirty="0" smtClean="0">
                <a:solidFill>
                  <a:srgbClr val="324B6A"/>
                </a:solidFill>
              </a:rPr>
              <a:t>РАЙОНЕ ГОРОДА</a:t>
            </a:r>
            <a:endParaRPr lang="ru-RU" b="1" dirty="0">
              <a:solidFill>
                <a:srgbClr val="324B6A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193542" y="701487"/>
            <a:ext cx="2147432" cy="0"/>
          </a:xfrm>
          <a:prstGeom prst="straightConnector1">
            <a:avLst/>
          </a:prstGeom>
          <a:ln w="57150">
            <a:solidFill>
              <a:srgbClr val="32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03580" y="712934"/>
            <a:ext cx="0" cy="673240"/>
          </a:xfrm>
          <a:prstGeom prst="straightConnector1">
            <a:avLst/>
          </a:prstGeom>
          <a:ln w="57150">
            <a:solidFill>
              <a:srgbClr val="32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6984420" y="5074195"/>
            <a:ext cx="1901280" cy="20319"/>
          </a:xfrm>
          <a:prstGeom prst="straightConnector1">
            <a:avLst/>
          </a:prstGeom>
          <a:ln w="57150">
            <a:solidFill>
              <a:srgbClr val="32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327106" y="3765728"/>
            <a:ext cx="0" cy="673240"/>
          </a:xfrm>
          <a:prstGeom prst="straightConnector1">
            <a:avLst/>
          </a:prstGeom>
          <a:ln w="57150">
            <a:solidFill>
              <a:srgbClr val="324B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6263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481</Words>
  <Application>Microsoft Office PowerPoint</Application>
  <PresentationFormat>Произвольный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Агапова Ольга</dc:creator>
  <cp:lastModifiedBy>zhsuyumbaeva</cp:lastModifiedBy>
  <cp:revision>45</cp:revision>
  <dcterms:created xsi:type="dcterms:W3CDTF">2018-02-16T20:01:47Z</dcterms:created>
  <dcterms:modified xsi:type="dcterms:W3CDTF">2023-01-20T11:20:29Z</dcterms:modified>
</cp:coreProperties>
</file>