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173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3831447-C893-4FB7-A405-85B25DF4EE90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3831447-C893-4FB7-A405-85B25DF4EE90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 dirty="0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Заголовок 3"/>
          <p:cNvSpPr/>
          <p:nvPr>
            <p:ph type="ctrTitle"/>
          </p:nvPr>
        </p:nvSpPr>
        <p:spPr>
          <a:xfrm>
            <a:off x="624205" y="581660"/>
            <a:ext cx="10942955" cy="5045075"/>
          </a:xfrm>
        </p:spPr>
        <p:txBody>
          <a:bodyPr>
            <a:noAutofit/>
          </a:bodyPr>
          <a:p>
            <a:br>
              <a:rPr lang="ru-RU" altLang="en-US" sz="2400">
                <a:solidFill>
                  <a:schemeClr val="accent4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</a:br>
            <a:br>
              <a:rPr lang="ru-RU" altLang="en-US" sz="2400">
                <a:solidFill>
                  <a:schemeClr val="accent4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</a:br>
            <a:br>
              <a:rPr lang="ru-RU" altLang="en-US" sz="2400">
                <a:solidFill>
                  <a:schemeClr val="accent4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</a:br>
            <a:r>
              <a:rPr lang="ru-RU" altLang="en-US" sz="3200">
                <a:solidFill>
                  <a:schemeClr val="accent4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Мониторинг образовательных достижений обучающихся (МОДО) – это независимый инструмент мониторинга качества знаний учащихся. Тестирование соответствует государственному общеобязательному стандарту соответствующего уровня образования, утвержденного приказом министра образования и науки Республики Казахстан от 31 октября 2018 года № 604 (зарегистрирован в Реестре государственной регистрации нормативных правовых актов Республики Казахстан под № 17769).</a:t>
            </a:r>
            <a:br>
              <a:rPr lang="ru-RU" altLang="en-US" sz="3200">
                <a:solidFill>
                  <a:schemeClr val="accent4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</a:br>
            <a:br>
              <a:rPr lang="ru-RU" altLang="en-US" sz="3200">
                <a:solidFill>
                  <a:schemeClr val="accent4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</a:br>
            <a:br>
              <a:rPr lang="ru-RU" altLang="en-US" sz="2400">
                <a:solidFill>
                  <a:schemeClr val="accent4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</a:br>
            <a:endParaRPr lang="ru-RU" altLang="en-US" sz="2400">
              <a:solidFill>
                <a:schemeClr val="accent4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30505" y="635"/>
            <a:ext cx="11706225" cy="670750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67640" y="635"/>
            <a:ext cx="11729085" cy="68573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ru-RU" altLang="en-US" b="1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О</a:t>
            </a:r>
            <a:r>
              <a:rPr lang="" altLang="en-US" b="1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қу мақсаттары</a:t>
            </a:r>
            <a:endParaRPr lang="" altLang="en-US" b="1" i="1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Замещающее содержимое 4"/>
          <p:cNvSpPr/>
          <p:nvPr>
            <p:ph idx="1"/>
          </p:nvPr>
        </p:nvSpPr>
        <p:spPr>
          <a:xfrm>
            <a:off x="609600" y="772795"/>
            <a:ext cx="10972800" cy="5354955"/>
          </a:xfrm>
        </p:spPr>
        <p:txBody>
          <a:bodyPr/>
          <a:p>
            <a:r>
              <a:rPr lang="ru-RU" altLang="en-US" sz="1800" b="1" i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• ауызекі сөйлеу этикеттері мен көркем сөйлеудің құрылымдық және</a:t>
            </a:r>
            <a:r>
              <a:rPr lang="" altLang="ru-RU" sz="1800" b="1" i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altLang="en-US" sz="1800" b="1" i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жанрлық ерекшеліктерін ажырату;</a:t>
            </a:r>
            <a:endParaRPr lang="ru-RU" altLang="en-US" sz="1800" b="1" i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1800" b="1" i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• мәтіндік және графиктік (кесте, диаграмма, сурет, шартты белгілер) ақпаратты интерпретациялау;</a:t>
            </a:r>
            <a:endParaRPr lang="ru-RU" altLang="en-US" sz="1800" b="1" i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1800" b="1" i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• хроника, хабар, очерктердің және кеңсе құжаттарының, қызметтік</a:t>
            </a:r>
            <a:endParaRPr lang="ru-RU" altLang="en-US" sz="1800" b="1" i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1800" b="1" i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жобалардың құрылымы мен ресімделуі арқылы жанрлық ерекшелік-</a:t>
            </a:r>
            <a:r>
              <a:rPr lang="" altLang="ru-RU" sz="1800" b="1" i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altLang="en-US" sz="1800" b="1" i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терін ажырату;</a:t>
            </a:r>
            <a:endParaRPr lang="ru-RU" altLang="en-US" sz="1800" b="1" i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1800" b="1" i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• идеясы ұқсас публицистикалық және көркем әдебиет стиліндегі</a:t>
            </a:r>
            <a:r>
              <a:rPr lang="" altLang="ru-RU" sz="1800" b="1" i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altLang="en-US" sz="1800" b="1" i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мәтіндердің тақырыбы, құрылымы, мақсатты аудиториясы, тілдік</a:t>
            </a:r>
            <a:r>
              <a:rPr lang="" altLang="ru-RU" sz="1800" b="1" i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ru-RU" altLang="en-US" sz="1800" b="1" i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ерекшелігін салыстыра талдау;</a:t>
            </a:r>
            <a:endParaRPr lang="ru-RU" altLang="en-US" sz="1800" b="1" i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1800" b="1" i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• оқылым стратегияларын қолдану: комментарий жазу, іріктеп оқу, </a:t>
            </a:r>
            <a:r>
              <a:rPr lang="" altLang="ru-RU" sz="1800" b="1" i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altLang="en-US" sz="1800" b="1" i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зерттеп оқу;</a:t>
            </a:r>
            <a:endParaRPr lang="ru-RU" altLang="en-US" sz="1800" b="1" i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1800" b="1" i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• тұтас және аралас мәтіндердегі (кесте, диаграмма, сызба, сурет) </a:t>
            </a:r>
            <a:r>
              <a:rPr lang="" altLang="ru-RU" sz="1800" b="1" i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altLang="en-US" sz="1800" b="1" i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ақпараттарды салыстыру;</a:t>
            </a:r>
            <a:endParaRPr lang="ru-RU" altLang="en-US" sz="1800" b="1" i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1800" b="1" i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• мәтін бойынша проблемалық сұрақтарды тани білу;</a:t>
            </a:r>
            <a:endParaRPr lang="ru-RU" altLang="en-US" sz="1800" b="1" i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1800" b="1" i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• тақырыбы ұқсас, ғылыми және публицистикалық стильдегі мәтін-дердің тақырыбын, түрлерін, құрылымын салыстыру;</a:t>
            </a:r>
            <a:endParaRPr lang="ru-RU" altLang="en-US" sz="1800" b="1" i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1800" b="1" i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• мақала, аннотация, презентация, құрылым мен ресімделуі арқылы</a:t>
            </a:r>
            <a:endParaRPr lang="ru-RU" altLang="en-US" sz="1800" b="1" i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1800" b="1" i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жанрлық ерекшеліктерін ажырату;</a:t>
            </a:r>
            <a:endParaRPr lang="ru-RU" altLang="en-US" sz="1800" b="1" i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1800" b="1" i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• оқылым стратегияларын қолдану: комментарий жасау, іріктеп оқу, талдап оқу;</a:t>
            </a:r>
            <a:endParaRPr lang="ru-RU" altLang="en-US" sz="1800" b="1" i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1800" b="1" i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• тұтас емес (кесте, диаграмма, сызба, сурет) мәтіндердегі мәлімет-терді салыстыру, өңдеу;</a:t>
            </a:r>
            <a:endParaRPr lang="ru-RU" altLang="en-US" sz="1800" b="1" i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46710" y="0"/>
            <a:ext cx="108819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37490" y="190500"/>
            <a:ext cx="6913880" cy="449453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0200" y="3942715"/>
            <a:ext cx="8315325" cy="27622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1542</Words>
  <Application>WPS Presentation</Application>
  <PresentationFormat>宽屏</PresentationFormat>
  <Paragraphs>18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27" baseType="lpstr">
      <vt:lpstr>Arial</vt:lpstr>
      <vt:lpstr>SimSun</vt:lpstr>
      <vt:lpstr>Wingdings</vt:lpstr>
      <vt:lpstr>Calibri Light</vt:lpstr>
      <vt:lpstr>Arial Unicode MS</vt:lpstr>
      <vt:lpstr>Calibri</vt:lpstr>
      <vt:lpstr>Microsoft YaHei</vt:lpstr>
      <vt:lpstr>Bahnschrift</vt:lpstr>
      <vt:lpstr>Bahnschrift SemiBold</vt:lpstr>
      <vt:lpstr>Cambria Math</vt:lpstr>
      <vt:lpstr>Garamond</vt:lpstr>
      <vt:lpstr>Microsoft YaHei Light</vt:lpstr>
      <vt:lpstr>MS UI Gothic</vt:lpstr>
      <vt:lpstr>Segoe UI</vt:lpstr>
      <vt:lpstr>Segoe UI Semibold</vt:lpstr>
      <vt:lpstr>Sitka Display Semibold</vt:lpstr>
      <vt:lpstr>Sitka Small Semibold</vt:lpstr>
      <vt:lpstr>Sitka Text Semibold</vt:lpstr>
      <vt:lpstr>Tahoma</vt:lpstr>
      <vt:lpstr>Times New Roman</vt:lpstr>
      <vt:lpstr>Blue Waves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Home</cp:lastModifiedBy>
  <cp:revision>3</cp:revision>
  <dcterms:created xsi:type="dcterms:W3CDTF">2023-11-01T03:41:42Z</dcterms:created>
  <dcterms:modified xsi:type="dcterms:W3CDTF">2023-11-01T04:09:29Z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1049-12.2.0.13266</vt:lpwstr>
  </property>
  <property fmtid="{D5CDD505-2E9C-101B-9397-08002B2CF9AE}" pid="3" name="ICV">
    <vt:lpwstr>A038AA35DA3845B98E745F0D7A9AB54A_13</vt:lpwstr>
  </property>
</Properties>
</file>